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69" r:id="rId7"/>
    <p:sldId id="259" r:id="rId8"/>
    <p:sldId id="260" r:id="rId9"/>
    <p:sldId id="270" r:id="rId10"/>
    <p:sldId id="261"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C8A964-66E8-43D1-8DCB-5EBD3B14D0E3}" v="13" dt="2022-09-27T05:43:37.2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24" d="100"/>
          <a:sy n="124" d="100"/>
        </p:scale>
        <p:origin x="5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A48-ED60-4C3D-8040-EA420D137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50468-0315-4B9D-B09C-8C8C8EBD6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C4A60-6695-4CB3-AF2E-ACFA3C0B87F1}"/>
              </a:ext>
            </a:extLst>
          </p:cNvPr>
          <p:cNvSpPr>
            <a:spLocks noGrp="1"/>
          </p:cNvSpPr>
          <p:nvPr>
            <p:ph type="dt" sz="half" idx="10"/>
          </p:nvPr>
        </p:nvSpPr>
        <p:spPr/>
        <p:txBody>
          <a:bodyPr/>
          <a:lstStyle/>
          <a:p>
            <a:fld id="{3F52AFC1-4F45-459D-BC95-0F8F5E3A4294}" type="datetimeFigureOut">
              <a:rPr lang="en-US" smtClean="0"/>
              <a:t>10/2/22</a:t>
            </a:fld>
            <a:endParaRPr lang="en-US"/>
          </a:p>
        </p:txBody>
      </p:sp>
      <p:sp>
        <p:nvSpPr>
          <p:cNvPr id="5" name="Footer Placeholder 4">
            <a:extLst>
              <a:ext uri="{FF2B5EF4-FFF2-40B4-BE49-F238E27FC236}">
                <a16:creationId xmlns:a16="http://schemas.microsoft.com/office/drawing/2014/main" id="{842D2078-2F8D-45FB-9C14-17036DA5D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D9676-FA59-4F47-9033-2CFC7976370A}"/>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19142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9857-0725-4AFD-ADA1-93DE6885A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42F07-D500-4235-A3BD-4E9FA3C92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B7CF7-F61A-47E7-B601-419FF069E767}"/>
              </a:ext>
            </a:extLst>
          </p:cNvPr>
          <p:cNvSpPr>
            <a:spLocks noGrp="1"/>
          </p:cNvSpPr>
          <p:nvPr>
            <p:ph type="dt" sz="half" idx="10"/>
          </p:nvPr>
        </p:nvSpPr>
        <p:spPr/>
        <p:txBody>
          <a:bodyPr/>
          <a:lstStyle/>
          <a:p>
            <a:fld id="{3F52AFC1-4F45-459D-BC95-0F8F5E3A4294}" type="datetimeFigureOut">
              <a:rPr lang="en-US" smtClean="0"/>
              <a:t>10/2/22</a:t>
            </a:fld>
            <a:endParaRPr lang="en-US"/>
          </a:p>
        </p:txBody>
      </p:sp>
      <p:sp>
        <p:nvSpPr>
          <p:cNvPr id="5" name="Footer Placeholder 4">
            <a:extLst>
              <a:ext uri="{FF2B5EF4-FFF2-40B4-BE49-F238E27FC236}">
                <a16:creationId xmlns:a16="http://schemas.microsoft.com/office/drawing/2014/main" id="{6918C1B3-4CDE-4267-AF19-9C2FCF860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38641-A10F-457F-B6A9-3F574B2B266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212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A314E-DAF4-459C-AF7B-C7347C763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BE33E-4004-41A3-B3E6-14272F53B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A99DB-D8D6-44B2-B140-B5C0DD69889A}"/>
              </a:ext>
            </a:extLst>
          </p:cNvPr>
          <p:cNvSpPr>
            <a:spLocks noGrp="1"/>
          </p:cNvSpPr>
          <p:nvPr>
            <p:ph type="dt" sz="half" idx="10"/>
          </p:nvPr>
        </p:nvSpPr>
        <p:spPr/>
        <p:txBody>
          <a:bodyPr/>
          <a:lstStyle/>
          <a:p>
            <a:fld id="{3F52AFC1-4F45-459D-BC95-0F8F5E3A4294}" type="datetimeFigureOut">
              <a:rPr lang="en-US" smtClean="0"/>
              <a:t>10/2/22</a:t>
            </a:fld>
            <a:endParaRPr lang="en-US"/>
          </a:p>
        </p:txBody>
      </p:sp>
      <p:sp>
        <p:nvSpPr>
          <p:cNvPr id="5" name="Footer Placeholder 4">
            <a:extLst>
              <a:ext uri="{FF2B5EF4-FFF2-40B4-BE49-F238E27FC236}">
                <a16:creationId xmlns:a16="http://schemas.microsoft.com/office/drawing/2014/main" id="{131BF21E-4345-40CE-88C3-7C77ECC0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20F6-FD42-49EE-AE17-171924F4982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5323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4559-4EA9-4030-8CD7-225515C39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446E6-DF6C-44D2-BA71-5D6445655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5ECAD-0D49-425E-99BE-4E9A279761FE}"/>
              </a:ext>
            </a:extLst>
          </p:cNvPr>
          <p:cNvSpPr>
            <a:spLocks noGrp="1"/>
          </p:cNvSpPr>
          <p:nvPr>
            <p:ph type="dt" sz="half" idx="10"/>
          </p:nvPr>
        </p:nvSpPr>
        <p:spPr/>
        <p:txBody>
          <a:bodyPr/>
          <a:lstStyle/>
          <a:p>
            <a:fld id="{3F52AFC1-4F45-459D-BC95-0F8F5E3A4294}" type="datetimeFigureOut">
              <a:rPr lang="en-US" smtClean="0"/>
              <a:t>10/2/22</a:t>
            </a:fld>
            <a:endParaRPr lang="en-US"/>
          </a:p>
        </p:txBody>
      </p:sp>
      <p:sp>
        <p:nvSpPr>
          <p:cNvPr id="5" name="Footer Placeholder 4">
            <a:extLst>
              <a:ext uri="{FF2B5EF4-FFF2-40B4-BE49-F238E27FC236}">
                <a16:creationId xmlns:a16="http://schemas.microsoft.com/office/drawing/2014/main" id="{01B6268D-3BF4-472B-B1D5-518489674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F4C8E-AFA1-48CB-9BE5-583A37660428}"/>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62427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C60D-06AE-4839-A5F6-DB50DF878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C870F-1989-4744-AA64-C97EBC308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CF60B-312D-4E68-B904-78A68C9AF98E}"/>
              </a:ext>
            </a:extLst>
          </p:cNvPr>
          <p:cNvSpPr>
            <a:spLocks noGrp="1"/>
          </p:cNvSpPr>
          <p:nvPr>
            <p:ph type="dt" sz="half" idx="10"/>
          </p:nvPr>
        </p:nvSpPr>
        <p:spPr/>
        <p:txBody>
          <a:bodyPr/>
          <a:lstStyle/>
          <a:p>
            <a:fld id="{3F52AFC1-4F45-459D-BC95-0F8F5E3A4294}" type="datetimeFigureOut">
              <a:rPr lang="en-US" smtClean="0"/>
              <a:t>10/2/22</a:t>
            </a:fld>
            <a:endParaRPr lang="en-US"/>
          </a:p>
        </p:txBody>
      </p:sp>
      <p:sp>
        <p:nvSpPr>
          <p:cNvPr id="5" name="Footer Placeholder 4">
            <a:extLst>
              <a:ext uri="{FF2B5EF4-FFF2-40B4-BE49-F238E27FC236}">
                <a16:creationId xmlns:a16="http://schemas.microsoft.com/office/drawing/2014/main" id="{0A05CA4F-B8D7-4A59-A5BA-74DF90CC1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BAD61-51E4-4D1D-8E14-1EB20C0ECB7D}"/>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33350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1454-95B8-455D-BFC1-6C6DA3603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FBC0B-D342-4647-B5BA-5B6ADF294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9BC10-2FBB-4372-AE80-21EC4AB47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E6231-D355-4CB0-AB68-1D21D4EB6ACF}"/>
              </a:ext>
            </a:extLst>
          </p:cNvPr>
          <p:cNvSpPr>
            <a:spLocks noGrp="1"/>
          </p:cNvSpPr>
          <p:nvPr>
            <p:ph type="dt" sz="half" idx="10"/>
          </p:nvPr>
        </p:nvSpPr>
        <p:spPr/>
        <p:txBody>
          <a:bodyPr/>
          <a:lstStyle/>
          <a:p>
            <a:fld id="{3F52AFC1-4F45-459D-BC95-0F8F5E3A4294}" type="datetimeFigureOut">
              <a:rPr lang="en-US" smtClean="0"/>
              <a:t>10/2/22</a:t>
            </a:fld>
            <a:endParaRPr lang="en-US"/>
          </a:p>
        </p:txBody>
      </p:sp>
      <p:sp>
        <p:nvSpPr>
          <p:cNvPr id="6" name="Footer Placeholder 5">
            <a:extLst>
              <a:ext uri="{FF2B5EF4-FFF2-40B4-BE49-F238E27FC236}">
                <a16:creationId xmlns:a16="http://schemas.microsoft.com/office/drawing/2014/main" id="{AB01BF01-A233-43E9-8949-BAADCAF95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A8DA2-49A7-4CD4-AD2A-B4AE89F09C29}"/>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6457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6AAD-2645-4527-94B3-3A3BECB92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031552-937E-4EAB-883E-C29FBC415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455D9-4697-44D3-AB55-9CADBE716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58DC7D-BF9A-4F54-AB58-1C49FFA17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3AE0C-DB47-4E16-828A-3429714FA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3C3C45-525E-4801-90AF-776B7EFC5ADB}"/>
              </a:ext>
            </a:extLst>
          </p:cNvPr>
          <p:cNvSpPr>
            <a:spLocks noGrp="1"/>
          </p:cNvSpPr>
          <p:nvPr>
            <p:ph type="dt" sz="half" idx="10"/>
          </p:nvPr>
        </p:nvSpPr>
        <p:spPr/>
        <p:txBody>
          <a:bodyPr/>
          <a:lstStyle/>
          <a:p>
            <a:fld id="{3F52AFC1-4F45-459D-BC95-0F8F5E3A4294}" type="datetimeFigureOut">
              <a:rPr lang="en-US" smtClean="0"/>
              <a:t>10/2/22</a:t>
            </a:fld>
            <a:endParaRPr lang="en-US"/>
          </a:p>
        </p:txBody>
      </p:sp>
      <p:sp>
        <p:nvSpPr>
          <p:cNvPr id="8" name="Footer Placeholder 7">
            <a:extLst>
              <a:ext uri="{FF2B5EF4-FFF2-40B4-BE49-F238E27FC236}">
                <a16:creationId xmlns:a16="http://schemas.microsoft.com/office/drawing/2014/main" id="{F3B6704D-F5BC-4598-B7E7-5F53967A6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9A6A6-BB3C-4DD0-A205-F8593CED107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10894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9AA-EE0C-4FE6-8E30-99E91A13B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DA744A-AA0E-40C1-82B4-1865879ADE95}"/>
              </a:ext>
            </a:extLst>
          </p:cNvPr>
          <p:cNvSpPr>
            <a:spLocks noGrp="1"/>
          </p:cNvSpPr>
          <p:nvPr>
            <p:ph type="dt" sz="half" idx="10"/>
          </p:nvPr>
        </p:nvSpPr>
        <p:spPr/>
        <p:txBody>
          <a:bodyPr/>
          <a:lstStyle/>
          <a:p>
            <a:fld id="{3F52AFC1-4F45-459D-BC95-0F8F5E3A4294}" type="datetimeFigureOut">
              <a:rPr lang="en-US" smtClean="0"/>
              <a:t>10/2/22</a:t>
            </a:fld>
            <a:endParaRPr lang="en-US"/>
          </a:p>
        </p:txBody>
      </p:sp>
      <p:sp>
        <p:nvSpPr>
          <p:cNvPr id="4" name="Footer Placeholder 3">
            <a:extLst>
              <a:ext uri="{FF2B5EF4-FFF2-40B4-BE49-F238E27FC236}">
                <a16:creationId xmlns:a16="http://schemas.microsoft.com/office/drawing/2014/main" id="{AD1794A4-DA55-49C9-9EE1-51AFA7980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3A595F-05DA-41C2-AFB0-CC51AFDB903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5757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F4ACF-3F96-4D20-91DE-5A7A89B4A2B5}"/>
              </a:ext>
            </a:extLst>
          </p:cNvPr>
          <p:cNvSpPr>
            <a:spLocks noGrp="1"/>
          </p:cNvSpPr>
          <p:nvPr>
            <p:ph type="dt" sz="half" idx="10"/>
          </p:nvPr>
        </p:nvSpPr>
        <p:spPr/>
        <p:txBody>
          <a:bodyPr/>
          <a:lstStyle/>
          <a:p>
            <a:fld id="{3F52AFC1-4F45-459D-BC95-0F8F5E3A4294}" type="datetimeFigureOut">
              <a:rPr lang="en-US" smtClean="0"/>
              <a:t>10/2/22</a:t>
            </a:fld>
            <a:endParaRPr lang="en-US"/>
          </a:p>
        </p:txBody>
      </p:sp>
      <p:sp>
        <p:nvSpPr>
          <p:cNvPr id="3" name="Footer Placeholder 2">
            <a:extLst>
              <a:ext uri="{FF2B5EF4-FFF2-40B4-BE49-F238E27FC236}">
                <a16:creationId xmlns:a16="http://schemas.microsoft.com/office/drawing/2014/main" id="{4D2B232B-2221-443B-9621-C2FFF41601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70A4F-5257-4439-983C-D802F7190B32}"/>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09269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602-AEC1-494B-9EC8-423C9605B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C75CB-286B-4E0D-946F-B2152E792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6FE692-594E-4FE0-A040-69DCF74A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66829-7538-463B-99D9-8920CBDF4060}"/>
              </a:ext>
            </a:extLst>
          </p:cNvPr>
          <p:cNvSpPr>
            <a:spLocks noGrp="1"/>
          </p:cNvSpPr>
          <p:nvPr>
            <p:ph type="dt" sz="half" idx="10"/>
          </p:nvPr>
        </p:nvSpPr>
        <p:spPr/>
        <p:txBody>
          <a:bodyPr/>
          <a:lstStyle/>
          <a:p>
            <a:fld id="{3F52AFC1-4F45-459D-BC95-0F8F5E3A4294}" type="datetimeFigureOut">
              <a:rPr lang="en-US" smtClean="0"/>
              <a:t>10/2/22</a:t>
            </a:fld>
            <a:endParaRPr lang="en-US"/>
          </a:p>
        </p:txBody>
      </p:sp>
      <p:sp>
        <p:nvSpPr>
          <p:cNvPr id="6" name="Footer Placeholder 5">
            <a:extLst>
              <a:ext uri="{FF2B5EF4-FFF2-40B4-BE49-F238E27FC236}">
                <a16:creationId xmlns:a16="http://schemas.microsoft.com/office/drawing/2014/main" id="{EAB5AFDF-77FC-4354-AF3B-008607F92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7315B-5282-41D1-99A3-2ADE83DA19E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38172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7A91-0A20-466E-9CA8-86B63BE8A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8C2C4C-22CA-4398-A23B-4F068FB5A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74D67-2A27-42C6-815E-BE5AD10D3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B23AA-5E29-4400-B52D-822F13ED6B94}"/>
              </a:ext>
            </a:extLst>
          </p:cNvPr>
          <p:cNvSpPr>
            <a:spLocks noGrp="1"/>
          </p:cNvSpPr>
          <p:nvPr>
            <p:ph type="dt" sz="half" idx="10"/>
          </p:nvPr>
        </p:nvSpPr>
        <p:spPr/>
        <p:txBody>
          <a:bodyPr/>
          <a:lstStyle/>
          <a:p>
            <a:fld id="{3F52AFC1-4F45-459D-BC95-0F8F5E3A4294}" type="datetimeFigureOut">
              <a:rPr lang="en-US" smtClean="0"/>
              <a:t>10/2/22</a:t>
            </a:fld>
            <a:endParaRPr lang="en-US"/>
          </a:p>
        </p:txBody>
      </p:sp>
      <p:sp>
        <p:nvSpPr>
          <p:cNvPr id="6" name="Footer Placeholder 5">
            <a:extLst>
              <a:ext uri="{FF2B5EF4-FFF2-40B4-BE49-F238E27FC236}">
                <a16:creationId xmlns:a16="http://schemas.microsoft.com/office/drawing/2014/main" id="{FA368ADC-B329-411C-AA83-9EEADAE8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8A6D9-A5FD-46E3-8F58-CDC4CC4B895B}"/>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7688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5F7E3-61B5-4449-80CF-04DA4D37A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C45A-DECF-4B86-87F6-C12B501A4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12EE-4BB3-49D3-9FAF-733EA6255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2AFC1-4F45-459D-BC95-0F8F5E3A4294}" type="datetimeFigureOut">
              <a:rPr lang="en-US" smtClean="0"/>
              <a:t>10/2/22</a:t>
            </a:fld>
            <a:endParaRPr lang="en-US"/>
          </a:p>
        </p:txBody>
      </p:sp>
      <p:sp>
        <p:nvSpPr>
          <p:cNvPr id="5" name="Footer Placeholder 4">
            <a:extLst>
              <a:ext uri="{FF2B5EF4-FFF2-40B4-BE49-F238E27FC236}">
                <a16:creationId xmlns:a16="http://schemas.microsoft.com/office/drawing/2014/main" id="{83DFC8A3-CA43-47DE-88A0-18EE8FB2D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CC4C2-DBD2-41A0-8542-0ED48583D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5D697-CC64-4CAF-A466-D1105DD36B62}" type="slidenum">
              <a:rPr lang="en-US" smtClean="0"/>
              <a:t>‹#›</a:t>
            </a:fld>
            <a:endParaRPr lang="en-US"/>
          </a:p>
        </p:txBody>
      </p:sp>
    </p:spTree>
    <p:extLst>
      <p:ext uri="{BB962C8B-B14F-4D97-AF65-F5344CB8AC3E}">
        <p14:creationId xmlns:p14="http://schemas.microsoft.com/office/powerpoint/2010/main" val="49628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D3DB-B193-4E72-861B-FE835A2E1FAD}"/>
              </a:ext>
            </a:extLst>
          </p:cNvPr>
          <p:cNvSpPr>
            <a:spLocks noGrp="1"/>
          </p:cNvSpPr>
          <p:nvPr>
            <p:ph type="ctrTitle"/>
          </p:nvPr>
        </p:nvSpPr>
        <p:spPr>
          <a:xfrm>
            <a:off x="1356189" y="1122363"/>
            <a:ext cx="9421401" cy="2387600"/>
          </a:xfrm>
        </p:spPr>
        <p:txBody>
          <a:bodyPr>
            <a:normAutofit fontScale="90000"/>
          </a:bodyPr>
          <a:lstStyle/>
          <a:p>
            <a:r>
              <a:rPr lang="en-US" dirty="0"/>
              <a:t>Predicting Heart Failure Mortality</a:t>
            </a:r>
            <a:br>
              <a:rPr lang="en-US" dirty="0"/>
            </a:br>
            <a:r>
              <a:rPr lang="en-US" sz="4800" dirty="0"/>
              <a:t>Micro-Project #1</a:t>
            </a:r>
            <a:br>
              <a:rPr lang="en-US" sz="4800" dirty="0"/>
            </a:br>
            <a:r>
              <a:rPr lang="en-US" sz="4800" dirty="0"/>
              <a:t>https://</a:t>
            </a:r>
            <a:r>
              <a:rPr lang="en-US" sz="4800" dirty="0" err="1"/>
              <a:t>github.com</a:t>
            </a:r>
            <a:r>
              <a:rPr lang="en-US" sz="4800" dirty="0"/>
              <a:t>/</a:t>
            </a:r>
            <a:r>
              <a:rPr lang="en-US" sz="4800" dirty="0" err="1"/>
              <a:t>kurtgrothe</a:t>
            </a:r>
            <a:r>
              <a:rPr lang="en-US" sz="4800" dirty="0"/>
              <a:t>/ANA500</a:t>
            </a:r>
            <a:endParaRPr lang="en-US" dirty="0"/>
          </a:p>
        </p:txBody>
      </p:sp>
      <p:sp>
        <p:nvSpPr>
          <p:cNvPr id="3" name="Subtitle 2">
            <a:extLst>
              <a:ext uri="{FF2B5EF4-FFF2-40B4-BE49-F238E27FC236}">
                <a16:creationId xmlns:a16="http://schemas.microsoft.com/office/drawing/2014/main" id="{76B5E315-C208-479B-A6B8-0DCBEF2B5FB3}"/>
              </a:ext>
            </a:extLst>
          </p:cNvPr>
          <p:cNvSpPr>
            <a:spLocks noGrp="1"/>
          </p:cNvSpPr>
          <p:nvPr>
            <p:ph type="subTitle" idx="1"/>
          </p:nvPr>
        </p:nvSpPr>
        <p:spPr/>
        <p:txBody>
          <a:bodyPr/>
          <a:lstStyle/>
          <a:p>
            <a:r>
              <a:rPr lang="en-US" dirty="0"/>
              <a:t>Kurt Grothe</a:t>
            </a:r>
          </a:p>
          <a:p>
            <a:r>
              <a:rPr lang="en-US" dirty="0"/>
              <a:t>October 2, 2022</a:t>
            </a:r>
          </a:p>
          <a:p>
            <a:endParaRPr lang="en-US" dirty="0"/>
          </a:p>
        </p:txBody>
      </p:sp>
    </p:spTree>
    <p:extLst>
      <p:ext uri="{BB962C8B-B14F-4D97-AF65-F5344CB8AC3E}">
        <p14:creationId xmlns:p14="http://schemas.microsoft.com/office/powerpoint/2010/main" val="365125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&lt;select analytical technique, build models&gt;</a:t>
            </a:r>
          </a:p>
          <a:p>
            <a:endParaRPr lang="en-US" dirty="0"/>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spTree>
    <p:extLst>
      <p:ext uri="{BB962C8B-B14F-4D97-AF65-F5344CB8AC3E}">
        <p14:creationId xmlns:p14="http://schemas.microsoft.com/office/powerpoint/2010/main" val="69798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Report</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&lt;communicate results&gt;</a:t>
            </a:r>
          </a:p>
          <a:p>
            <a:endParaRPr lang="en-US" dirty="0"/>
          </a:p>
        </p:txBody>
      </p:sp>
      <p:sp>
        <p:nvSpPr>
          <p:cNvPr id="5" name="TextBox 4">
            <a:extLst>
              <a:ext uri="{FF2B5EF4-FFF2-40B4-BE49-F238E27FC236}">
                <a16:creationId xmlns:a16="http://schemas.microsoft.com/office/drawing/2014/main" id="{84E3B221-2E05-660E-47DA-C83FEFEF4EAB}"/>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(4/5)</a:t>
            </a:r>
          </a:p>
        </p:txBody>
      </p:sp>
    </p:spTree>
    <p:extLst>
      <p:ext uri="{BB962C8B-B14F-4D97-AF65-F5344CB8AC3E}">
        <p14:creationId xmlns:p14="http://schemas.microsoft.com/office/powerpoint/2010/main" val="2309908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C1A2-E365-4EAD-A777-10EF9BD2588C}"/>
              </a:ext>
            </a:extLst>
          </p:cNvPr>
          <p:cNvSpPr>
            <a:spLocks noGrp="1"/>
          </p:cNvSpPr>
          <p:nvPr>
            <p:ph type="title"/>
          </p:nvPr>
        </p:nvSpPr>
        <p:spPr/>
        <p:txBody>
          <a:bodyPr/>
          <a:lstStyle/>
          <a:p>
            <a:r>
              <a:rPr lang="en-US" dirty="0"/>
              <a:t>Act</a:t>
            </a:r>
          </a:p>
        </p:txBody>
      </p:sp>
      <p:sp>
        <p:nvSpPr>
          <p:cNvPr id="3" name="Content Placeholder 2">
            <a:extLst>
              <a:ext uri="{FF2B5EF4-FFF2-40B4-BE49-F238E27FC236}">
                <a16:creationId xmlns:a16="http://schemas.microsoft.com/office/drawing/2014/main" id="{83DC0D0A-FDCC-4561-A8EB-1F836A94AACC}"/>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&lt;apply results, connect results with the chosen problem statement or business question&gt;</a:t>
            </a:r>
            <a:endParaRPr lang="en-US" dirty="0"/>
          </a:p>
        </p:txBody>
      </p:sp>
      <p:sp>
        <p:nvSpPr>
          <p:cNvPr id="5" name="TextBox 4">
            <a:extLst>
              <a:ext uri="{FF2B5EF4-FFF2-40B4-BE49-F238E27FC236}">
                <a16:creationId xmlns:a16="http://schemas.microsoft.com/office/drawing/2014/main" id="{CAE26450-2BDD-A04A-39A7-E633248AD1AB}"/>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(5/5)</a:t>
            </a:r>
          </a:p>
        </p:txBody>
      </p:sp>
    </p:spTree>
    <p:extLst>
      <p:ext uri="{BB962C8B-B14F-4D97-AF65-F5344CB8AC3E}">
        <p14:creationId xmlns:p14="http://schemas.microsoft.com/office/powerpoint/2010/main" val="402410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02AB-CEDA-4E89-A1DC-6BABC9C3F7D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5AD07EA-4B74-4BFA-A23D-5147B6A28FC4}"/>
              </a:ext>
            </a:extLst>
          </p:cNvPr>
          <p:cNvSpPr>
            <a:spLocks noGrp="1"/>
          </p:cNvSpPr>
          <p:nvPr>
            <p:ph idx="1"/>
          </p:nvPr>
        </p:nvSpPr>
        <p:spPr/>
        <p:txBody>
          <a:bodyPr/>
          <a:lstStyle/>
          <a:p>
            <a:pPr marL="0" indent="0">
              <a:buNone/>
            </a:pPr>
            <a:r>
              <a:rPr lang="en-US" dirty="0"/>
              <a:t>According to the CDC heart disease is the leading cause of death in the United States.  Every 34 seconds a person dies from heart disease.  From a financial point of view, heart disease costs the United States 229 billion each year. </a:t>
            </a:r>
          </a:p>
          <a:p>
            <a:pPr marL="0" indent="0">
              <a:buNone/>
            </a:pPr>
            <a:endParaRPr lang="en-US" dirty="0"/>
          </a:p>
          <a:p>
            <a:pPr marL="0" indent="0">
              <a:buNone/>
            </a:pPr>
            <a:r>
              <a:rPr lang="en-US" dirty="0"/>
              <a:t>The objective of this study is to predict heart failure mortality using various independent variables. </a:t>
            </a:r>
          </a:p>
        </p:txBody>
      </p:sp>
      <p:sp>
        <p:nvSpPr>
          <p:cNvPr id="4" name="TextBox 3">
            <a:extLst>
              <a:ext uri="{FF2B5EF4-FFF2-40B4-BE49-F238E27FC236}">
                <a16:creationId xmlns:a16="http://schemas.microsoft.com/office/drawing/2014/main" id="{C49E3323-423C-43AB-E90D-B70EDE9079BF}"/>
              </a:ext>
            </a:extLst>
          </p:cNvPr>
          <p:cNvSpPr txBox="1"/>
          <p:nvPr/>
        </p:nvSpPr>
        <p:spPr>
          <a:xfrm>
            <a:off x="9615714" y="217714"/>
            <a:ext cx="2162629" cy="584775"/>
          </a:xfrm>
          <a:prstGeom prst="rect">
            <a:avLst/>
          </a:prstGeom>
          <a:noFill/>
        </p:spPr>
        <p:txBody>
          <a:bodyPr wrap="square" rtlCol="0">
            <a:spAutoFit/>
          </a:bodyPr>
          <a:lstStyle/>
          <a:p>
            <a:r>
              <a:rPr lang="en-US" sz="1600" dirty="0">
                <a:solidFill>
                  <a:schemeClr val="bg1">
                    <a:lumMod val="50000"/>
                  </a:schemeClr>
                </a:solidFill>
              </a:rPr>
              <a:t>Problem Statement &amp; Hypothesis Formulation</a:t>
            </a:r>
          </a:p>
        </p:txBody>
      </p:sp>
    </p:spTree>
    <p:extLst>
      <p:ext uri="{BB962C8B-B14F-4D97-AF65-F5344CB8AC3E}">
        <p14:creationId xmlns:p14="http://schemas.microsoft.com/office/powerpoint/2010/main" val="188067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Hypothesis Formulation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05A42CE-FCD3-41B9-A629-5F3C6031F3C0}"/>
                  </a:ext>
                </a:extLst>
              </p:cNvPr>
              <p:cNvSpPr>
                <a:spLocks noGrp="1"/>
              </p:cNvSpPr>
              <p:nvPr>
                <p:ph idx="1"/>
              </p:nvPr>
            </p:nvSpPr>
            <p:spPr/>
            <p:txBody>
              <a:bodyPr>
                <a:normAutofit fontScale="77500" lnSpcReduction="20000"/>
              </a:bodyPr>
              <a:lstStyle/>
              <a:p>
                <a:pPr marL="808038" indent="0">
                  <a:buNone/>
                </a:pPr>
                <a14:m>
                  <m:oMathPara xmlns:m="http://schemas.openxmlformats.org/officeDocument/2006/math">
                    <m:oMathParaPr>
                      <m:jc m:val="centerGroup"/>
                    </m:oMathParaPr>
                    <m:oMath xmlns:m="http://schemas.openxmlformats.org/officeDocument/2006/math">
                      <m:sSub>
                        <m:sSubPr>
                          <m:ctrlPr>
                            <a:rPr lang="en-US" sz="1800" i="1" smtClean="0">
                              <a:solidFill>
                                <a:srgbClr val="000000"/>
                              </a:solidFill>
                              <a:latin typeface="Cambria Math" panose="02040503050406030204" pitchFamily="18" charset="0"/>
                            </a:rPr>
                          </m:ctrlPr>
                        </m:sSubPr>
                        <m:e>
                          <m:r>
                            <a:rPr lang="en-US" sz="1800" b="0" i="1" smtClean="0">
                              <a:solidFill>
                                <a:srgbClr val="000000"/>
                              </a:solidFill>
                              <a:latin typeface="Cambria Math" panose="02040503050406030204" pitchFamily="18" charset="0"/>
                            </a:rPr>
                            <m:t>𝐻</m:t>
                          </m:r>
                        </m:e>
                        <m:sub>
                          <m:r>
                            <a:rPr lang="en-US" sz="1800" b="0" i="1" smtClean="0">
                              <a:solidFill>
                                <a:srgbClr val="000000"/>
                              </a:solidFill>
                              <a:latin typeface="Cambria Math" panose="02040503050406030204" pitchFamily="18" charset="0"/>
                            </a:rPr>
                            <m:t>0</m:t>
                          </m:r>
                        </m:sub>
                      </m:sSub>
                      <m:r>
                        <a:rPr lang="en-US" sz="1800" b="0" i="1" smtClean="0">
                          <a:solidFill>
                            <a:srgbClr val="000000"/>
                          </a:solidFill>
                          <a:latin typeface="Cambria Math" panose="02040503050406030204" pitchFamily="18" charset="0"/>
                        </a:rPr>
                        <m:t>:</m:t>
                      </m:r>
                      <m:r>
                        <a:rPr lang="en-US" sz="1800" b="0" i="1" smtClean="0">
                          <a:solidFill>
                            <a:srgbClr val="000000"/>
                          </a:solidFill>
                          <a:latin typeface="Cambria Math" panose="02040503050406030204" pitchFamily="18" charset="0"/>
                        </a:rPr>
                        <m:t>𝑇h𝑒𝑟𝑒</m:t>
                      </m:r>
                      <m:r>
                        <a:rPr lang="en-US" sz="1800" b="0" i="1" smtClean="0">
                          <a:solidFill>
                            <a:srgbClr val="000000"/>
                          </a:solidFill>
                          <a:latin typeface="Cambria Math" panose="02040503050406030204" pitchFamily="18" charset="0"/>
                        </a:rPr>
                        <m:t> </m:t>
                      </m:r>
                      <m:r>
                        <a:rPr lang="en-US" sz="1800" b="0" i="1" smtClean="0">
                          <a:solidFill>
                            <a:srgbClr val="000000"/>
                          </a:solidFill>
                          <a:latin typeface="Cambria Math" panose="02040503050406030204" pitchFamily="18" charset="0"/>
                        </a:rPr>
                        <m:t>𝑖𝑠</m:t>
                      </m:r>
                      <m:r>
                        <a:rPr lang="en-US" sz="1800" b="0" i="1" smtClean="0">
                          <a:solidFill>
                            <a:srgbClr val="000000"/>
                          </a:solidFill>
                          <a:latin typeface="Cambria Math" panose="02040503050406030204" pitchFamily="18" charset="0"/>
                        </a:rPr>
                        <m:t> </m:t>
                      </m:r>
                      <m:r>
                        <a:rPr lang="en-US" sz="1800" b="0" i="1" smtClean="0">
                          <a:solidFill>
                            <a:srgbClr val="000000"/>
                          </a:solidFill>
                          <a:latin typeface="Cambria Math" panose="02040503050406030204" pitchFamily="18" charset="0"/>
                        </a:rPr>
                        <m:t>𝑛𝑜</m:t>
                      </m:r>
                      <m:r>
                        <a:rPr lang="en-US" sz="1800" b="0" i="1" smtClean="0">
                          <a:solidFill>
                            <a:srgbClr val="000000"/>
                          </a:solidFill>
                          <a:latin typeface="Cambria Math" panose="02040503050406030204" pitchFamily="18" charset="0"/>
                        </a:rPr>
                        <m:t> </m:t>
                      </m:r>
                      <m:r>
                        <a:rPr lang="en-US" sz="1800" b="0" i="1" smtClean="0">
                          <a:solidFill>
                            <a:srgbClr val="000000"/>
                          </a:solidFill>
                          <a:latin typeface="Cambria Math" panose="02040503050406030204" pitchFamily="18" charset="0"/>
                        </a:rPr>
                        <m:t>𝑠𝑡𝑎𝑡𝑖𝑡𝑖𝑐𝑎𝑙</m:t>
                      </m:r>
                      <m:r>
                        <a:rPr lang="en-US" sz="1800" b="0" i="1" smtClean="0">
                          <a:solidFill>
                            <a:srgbClr val="000000"/>
                          </a:solidFill>
                          <a:latin typeface="Cambria Math" panose="02040503050406030204" pitchFamily="18" charset="0"/>
                        </a:rPr>
                        <m:t> </m:t>
                      </m:r>
                      <m:r>
                        <a:rPr lang="en-US" sz="1800" b="0" i="1" smtClean="0">
                          <a:solidFill>
                            <a:srgbClr val="000000"/>
                          </a:solidFill>
                          <a:latin typeface="Cambria Math" panose="02040503050406030204" pitchFamily="18" charset="0"/>
                        </a:rPr>
                        <m:t>𝑑𝑖𝑓𝑓𝑒𝑟𝑒𝑛𝑐𝑒</m:t>
                      </m:r>
                      <m:r>
                        <a:rPr lang="en-US" sz="1800" b="0" i="1" smtClean="0">
                          <a:solidFill>
                            <a:srgbClr val="000000"/>
                          </a:solidFill>
                          <a:latin typeface="Cambria Math" panose="02040503050406030204" pitchFamily="18" charset="0"/>
                        </a:rPr>
                        <m:t> </m:t>
                      </m:r>
                      <m:r>
                        <a:rPr lang="en-US" sz="1800" b="0" i="1" smtClean="0">
                          <a:solidFill>
                            <a:srgbClr val="000000"/>
                          </a:solidFill>
                          <a:latin typeface="Cambria Math" panose="02040503050406030204" pitchFamily="18" charset="0"/>
                        </a:rPr>
                        <m:t>𝑏𝑒𝑡𝑤𝑒𝑒𝑛</m:t>
                      </m:r>
                      <m:r>
                        <a:rPr lang="en-US" sz="1800" b="0" i="1" smtClean="0">
                          <a:solidFill>
                            <a:srgbClr val="000000"/>
                          </a:solidFill>
                          <a:latin typeface="Cambria Math" panose="02040503050406030204" pitchFamily="18" charset="0"/>
                        </a:rPr>
                        <m:t> </m:t>
                      </m:r>
                      <m:r>
                        <a:rPr lang="en-US" sz="1800" b="0" i="1" smtClean="0">
                          <a:solidFill>
                            <a:srgbClr val="000000"/>
                          </a:solidFill>
                          <a:latin typeface="Cambria Math" panose="02040503050406030204" pitchFamily="18" charset="0"/>
                        </a:rPr>
                        <m:t>h𝑒𝑎𝑟𝑡</m:t>
                      </m:r>
                      <m:r>
                        <a:rPr lang="en-US" sz="1800" b="0" i="1" smtClean="0">
                          <a:solidFill>
                            <a:srgbClr val="000000"/>
                          </a:solidFill>
                          <a:latin typeface="Cambria Math" panose="02040503050406030204" pitchFamily="18" charset="0"/>
                        </a:rPr>
                        <m:t> </m:t>
                      </m:r>
                      <m:r>
                        <a:rPr lang="en-US" sz="1800" b="0" i="1" smtClean="0">
                          <a:solidFill>
                            <a:srgbClr val="000000"/>
                          </a:solidFill>
                          <a:latin typeface="Cambria Math" panose="02040503050406030204" pitchFamily="18" charset="0"/>
                        </a:rPr>
                        <m:t>𝑓𝑎𝑖𝑙𝑢𝑟𝑒</m:t>
                      </m:r>
                      <m:r>
                        <a:rPr lang="en-US" sz="1800" b="0" i="1" smtClean="0">
                          <a:solidFill>
                            <a:srgbClr val="000000"/>
                          </a:solidFill>
                          <a:latin typeface="Cambria Math" panose="02040503050406030204" pitchFamily="18" charset="0"/>
                        </a:rPr>
                        <m:t> </m:t>
                      </m:r>
                      <m:r>
                        <a:rPr lang="en-US" sz="1800" b="0" i="1" smtClean="0">
                          <a:solidFill>
                            <a:srgbClr val="000000"/>
                          </a:solidFill>
                          <a:latin typeface="Cambria Math" panose="02040503050406030204" pitchFamily="18" charset="0"/>
                        </a:rPr>
                        <m:t>𝑚𝑜𝑟𝑡𝑎𝑙𝑖𝑡𝑦</m:t>
                      </m:r>
                      <m:r>
                        <a:rPr lang="en-US" sz="1800" b="0" i="1" smtClean="0">
                          <a:solidFill>
                            <a:srgbClr val="000000"/>
                          </a:solidFill>
                          <a:latin typeface="Cambria Math" panose="02040503050406030204" pitchFamily="18" charset="0"/>
                        </a:rPr>
                        <m:t> </m:t>
                      </m:r>
                      <m:r>
                        <a:rPr lang="en-US" sz="1800" b="0" i="1" smtClean="0">
                          <a:solidFill>
                            <a:srgbClr val="000000"/>
                          </a:solidFill>
                          <a:latin typeface="Cambria Math" panose="02040503050406030204" pitchFamily="18" charset="0"/>
                        </a:rPr>
                        <m:t>𝑎𝑛𝑑</m:t>
                      </m:r>
                      <m:r>
                        <a:rPr lang="en-US" sz="1800" b="0" i="1" smtClean="0">
                          <a:solidFill>
                            <a:srgbClr val="000000"/>
                          </a:solidFill>
                          <a:latin typeface="Cambria Math" panose="02040503050406030204" pitchFamily="18" charset="0"/>
                        </a:rPr>
                        <m:t> </m:t>
                      </m:r>
                      <m:r>
                        <a:rPr lang="en-US" sz="1800" b="0" i="1" smtClean="0">
                          <a:solidFill>
                            <a:srgbClr val="000000"/>
                          </a:solidFill>
                          <a:latin typeface="Cambria Math" panose="02040503050406030204" pitchFamily="18" charset="0"/>
                        </a:rPr>
                        <m:t>𝑑𝑖𝑎𝑏𝑒𝑡𝑒𝑠</m:t>
                      </m:r>
                      <m:r>
                        <a:rPr lang="en-US" sz="1800" b="0" i="1" smtClean="0">
                          <a:solidFill>
                            <a:srgbClr val="000000"/>
                          </a:solidFill>
                          <a:latin typeface="Cambria Math" panose="02040503050406030204" pitchFamily="18" charset="0"/>
                        </a:rPr>
                        <m:t> </m:t>
                      </m:r>
                      <m:r>
                        <a:rPr lang="en-US" sz="1800" b="0" i="1" smtClean="0">
                          <a:solidFill>
                            <a:srgbClr val="000000"/>
                          </a:solidFill>
                          <a:latin typeface="Cambria Math" panose="02040503050406030204" pitchFamily="18" charset="0"/>
                        </a:rPr>
                        <m:t>𝑎𝑙𝑜𝑛𝑔</m:t>
                      </m:r>
                      <m:r>
                        <a:rPr lang="en-US" sz="1800" b="0" i="1" smtClean="0">
                          <a:solidFill>
                            <a:srgbClr val="000000"/>
                          </a:solidFill>
                          <a:latin typeface="Cambria Math" panose="02040503050406030204" pitchFamily="18" charset="0"/>
                        </a:rPr>
                        <m:t> </m:t>
                      </m:r>
                      <m:r>
                        <a:rPr lang="en-US" sz="1800" b="0" i="1" smtClean="0">
                          <a:solidFill>
                            <a:srgbClr val="000000"/>
                          </a:solidFill>
                          <a:latin typeface="Cambria Math" panose="02040503050406030204" pitchFamily="18" charset="0"/>
                        </a:rPr>
                        <m:t>𝑤𝑖𝑡h</m:t>
                      </m:r>
                      <m:r>
                        <a:rPr lang="en-US" sz="1800" b="0" i="1" smtClean="0">
                          <a:solidFill>
                            <a:srgbClr val="000000"/>
                          </a:solidFill>
                          <a:latin typeface="Cambria Math" panose="02040503050406030204" pitchFamily="18" charset="0"/>
                        </a:rPr>
                        <m:t> </m:t>
                      </m:r>
                      <m:r>
                        <a:rPr lang="en-US" sz="1800" b="0" i="1" smtClean="0">
                          <a:solidFill>
                            <a:srgbClr val="000000"/>
                          </a:solidFill>
                          <a:latin typeface="Cambria Math" panose="02040503050406030204" pitchFamily="18" charset="0"/>
                        </a:rPr>
                        <m:t>𝑜𝑡h𝑒𝑟</m:t>
                      </m:r>
                      <m:r>
                        <a:rPr lang="en-US" sz="1800" b="0" i="1" smtClean="0">
                          <a:solidFill>
                            <a:srgbClr val="000000"/>
                          </a:solidFill>
                          <a:latin typeface="Cambria Math" panose="02040503050406030204" pitchFamily="18" charset="0"/>
                        </a:rPr>
                        <m:t> </m:t>
                      </m:r>
                      <m:r>
                        <a:rPr lang="en-US" sz="1800" b="0" i="1" smtClean="0">
                          <a:solidFill>
                            <a:srgbClr val="000000"/>
                          </a:solidFill>
                          <a:latin typeface="Cambria Math" panose="02040503050406030204" pitchFamily="18" charset="0"/>
                        </a:rPr>
                        <m:t>𝑚𝑒𝑑𝑖𝑐𝑎𝑙</m:t>
                      </m:r>
                      <m:r>
                        <a:rPr lang="en-US" sz="1800" b="0" i="1" smtClean="0">
                          <a:solidFill>
                            <a:srgbClr val="000000"/>
                          </a:solidFill>
                          <a:latin typeface="Cambria Math" panose="02040503050406030204" pitchFamily="18" charset="0"/>
                        </a:rPr>
                        <m:t> </m:t>
                      </m:r>
                      <m:r>
                        <a:rPr lang="en-US" sz="1800" b="0" i="1" smtClean="0">
                          <a:solidFill>
                            <a:srgbClr val="000000"/>
                          </a:solidFill>
                          <a:latin typeface="Cambria Math" panose="02040503050406030204" pitchFamily="18" charset="0"/>
                        </a:rPr>
                        <m:t>𝑓𝑎𝑐𝑡𝑜𝑟𝑠</m:t>
                      </m:r>
                      <m:r>
                        <a:rPr lang="en-US" sz="1800" b="0" i="1" smtClean="0">
                          <a:solidFill>
                            <a:srgbClr val="000000"/>
                          </a:solidFill>
                          <a:latin typeface="Cambria Math" panose="02040503050406030204" pitchFamily="18" charset="0"/>
                        </a:rPr>
                        <m:t>.</m:t>
                      </m:r>
                    </m:oMath>
                  </m:oMathPara>
                </a14:m>
                <a:endParaRPr lang="en-US" sz="1800" b="0" dirty="0">
                  <a:solidFill>
                    <a:srgbClr val="000000"/>
                  </a:solidFill>
                  <a:latin typeface="Times New Roman" panose="02020603050405020304" pitchFamily="18" charset="0"/>
                </a:endParaRPr>
              </a:p>
              <a:p>
                <a:pPr marL="0" indent="0">
                  <a:buNone/>
                </a:pPr>
                <a:endParaRPr lang="en-US" sz="1800" i="1" dirty="0">
                  <a:solidFill>
                    <a:srgbClr val="000000"/>
                  </a:solidFill>
                  <a:latin typeface="Cambria Math" panose="02040503050406030204" pitchFamily="18" charset="0"/>
                </a:endParaRPr>
              </a:p>
              <a:p>
                <a:pPr marL="808038" indent="-798513">
                  <a:buNone/>
                </a:pPr>
                <a14:m>
                  <m:oMathPara xmlns:m="http://schemas.openxmlformats.org/officeDocument/2006/math">
                    <m:oMathParaPr>
                      <m:jc m:val="centerGroup"/>
                    </m:oMathParaPr>
                    <m:oMath xmlns:m="http://schemas.openxmlformats.org/officeDocument/2006/math">
                      <m:sSub>
                        <m:sSubPr>
                          <m:ctrlPr>
                            <a:rPr lang="en-US" sz="1800" i="1" smtClean="0">
                              <a:solidFill>
                                <a:srgbClr val="000000"/>
                              </a:solidFill>
                              <a:latin typeface="Cambria Math" panose="02040503050406030204" pitchFamily="18" charset="0"/>
                            </a:rPr>
                          </m:ctrlPr>
                        </m:sSubPr>
                        <m:e>
                          <m:r>
                            <a:rPr lang="en-US" sz="1800" b="0" i="1" smtClean="0">
                              <a:solidFill>
                                <a:srgbClr val="000000"/>
                              </a:solidFill>
                              <a:latin typeface="Cambria Math" panose="02040503050406030204" pitchFamily="18" charset="0"/>
                            </a:rPr>
                            <m:t>𝐻</m:t>
                          </m:r>
                        </m:e>
                        <m:sub>
                          <m:r>
                            <a:rPr lang="en-US" sz="1800" b="0" i="1" smtClean="0">
                              <a:solidFill>
                                <a:srgbClr val="000000"/>
                              </a:solidFill>
                              <a:latin typeface="Cambria Math" panose="02040503050406030204" pitchFamily="18" charset="0"/>
                            </a:rPr>
                            <m:t>𝐴</m:t>
                          </m:r>
                        </m:sub>
                      </m:sSub>
                      <m:r>
                        <a:rPr lang="en-US" sz="1800" b="0" i="1" smtClean="0">
                          <a:solidFill>
                            <a:srgbClr val="000000"/>
                          </a:solidFill>
                          <a:latin typeface="Cambria Math" panose="02040503050406030204" pitchFamily="18" charset="0"/>
                        </a:rPr>
                        <m:t>:</m:t>
                      </m:r>
                      <m:r>
                        <a:rPr lang="en-US" sz="1800" i="1">
                          <a:solidFill>
                            <a:srgbClr val="000000"/>
                          </a:solidFill>
                          <a:latin typeface="Cambria Math" panose="02040503050406030204" pitchFamily="18" charset="0"/>
                        </a:rPr>
                        <m:t>𝑇h𝑒𝑟𝑒</m:t>
                      </m:r>
                      <m:r>
                        <a:rPr lang="en-US" sz="1800" i="1">
                          <a:solidFill>
                            <a:srgbClr val="000000"/>
                          </a:solidFill>
                          <a:latin typeface="Cambria Math" panose="02040503050406030204" pitchFamily="18" charset="0"/>
                        </a:rPr>
                        <m:t> </m:t>
                      </m:r>
                      <m:r>
                        <a:rPr lang="en-US" sz="1800" i="1">
                          <a:solidFill>
                            <a:srgbClr val="000000"/>
                          </a:solidFill>
                          <a:latin typeface="Cambria Math" panose="02040503050406030204" pitchFamily="18" charset="0"/>
                        </a:rPr>
                        <m:t>𝑖𝑠</m:t>
                      </m:r>
                      <m:r>
                        <a:rPr lang="en-US" sz="1800" b="0" i="1" smtClean="0">
                          <a:solidFill>
                            <a:srgbClr val="000000"/>
                          </a:solidFill>
                          <a:latin typeface="Cambria Math" panose="02040503050406030204" pitchFamily="18" charset="0"/>
                        </a:rPr>
                        <m:t> </m:t>
                      </m:r>
                      <m:r>
                        <a:rPr lang="en-US" sz="1800" b="0" i="1" smtClean="0">
                          <a:solidFill>
                            <a:srgbClr val="000000"/>
                          </a:solidFill>
                          <a:latin typeface="Cambria Math" panose="02040503050406030204" pitchFamily="18" charset="0"/>
                        </a:rPr>
                        <m:t>𝑎</m:t>
                      </m:r>
                      <m:r>
                        <a:rPr lang="en-US" sz="1800" b="0" i="1" smtClean="0">
                          <a:solidFill>
                            <a:srgbClr val="000000"/>
                          </a:solidFill>
                          <a:latin typeface="Cambria Math" panose="02040503050406030204" pitchFamily="18" charset="0"/>
                        </a:rPr>
                        <m:t> </m:t>
                      </m:r>
                      <m:r>
                        <a:rPr lang="en-US" sz="1800" i="1">
                          <a:solidFill>
                            <a:srgbClr val="000000"/>
                          </a:solidFill>
                          <a:latin typeface="Cambria Math" panose="02040503050406030204" pitchFamily="18" charset="0"/>
                        </a:rPr>
                        <m:t>𝑠𝑡𝑎𝑡𝑖𝑡𝑖𝑐𝑎𝑙</m:t>
                      </m:r>
                      <m:r>
                        <a:rPr lang="en-US" sz="1800" i="1">
                          <a:solidFill>
                            <a:srgbClr val="000000"/>
                          </a:solidFill>
                          <a:latin typeface="Cambria Math" panose="02040503050406030204" pitchFamily="18" charset="0"/>
                        </a:rPr>
                        <m:t> </m:t>
                      </m:r>
                      <m:r>
                        <a:rPr lang="en-US" sz="1800" i="1">
                          <a:solidFill>
                            <a:srgbClr val="000000"/>
                          </a:solidFill>
                          <a:latin typeface="Cambria Math" panose="02040503050406030204" pitchFamily="18" charset="0"/>
                        </a:rPr>
                        <m:t>𝑑𝑖𝑓𝑓𝑒𝑟𝑒𝑛𝑐𝑒</m:t>
                      </m:r>
                      <m:r>
                        <a:rPr lang="en-US" sz="1800" i="1">
                          <a:solidFill>
                            <a:srgbClr val="000000"/>
                          </a:solidFill>
                          <a:latin typeface="Cambria Math" panose="02040503050406030204" pitchFamily="18" charset="0"/>
                        </a:rPr>
                        <m:t> </m:t>
                      </m:r>
                      <m:r>
                        <a:rPr lang="en-US" sz="1800" i="1">
                          <a:solidFill>
                            <a:srgbClr val="000000"/>
                          </a:solidFill>
                          <a:latin typeface="Cambria Math" panose="02040503050406030204" pitchFamily="18" charset="0"/>
                        </a:rPr>
                        <m:t>𝑏𝑒𝑡𝑤𝑒𝑒𝑛</m:t>
                      </m:r>
                      <m:r>
                        <a:rPr lang="en-US" sz="1800" i="1">
                          <a:solidFill>
                            <a:srgbClr val="000000"/>
                          </a:solidFill>
                          <a:latin typeface="Cambria Math" panose="02040503050406030204" pitchFamily="18" charset="0"/>
                        </a:rPr>
                        <m:t> </m:t>
                      </m:r>
                      <m:r>
                        <a:rPr lang="en-US" sz="1800" i="1">
                          <a:solidFill>
                            <a:srgbClr val="000000"/>
                          </a:solidFill>
                          <a:latin typeface="Cambria Math" panose="02040503050406030204" pitchFamily="18" charset="0"/>
                        </a:rPr>
                        <m:t>h𝑒𝑎𝑟𝑡</m:t>
                      </m:r>
                      <m:r>
                        <a:rPr lang="en-US" sz="1800" i="1">
                          <a:solidFill>
                            <a:srgbClr val="000000"/>
                          </a:solidFill>
                          <a:latin typeface="Cambria Math" panose="02040503050406030204" pitchFamily="18" charset="0"/>
                        </a:rPr>
                        <m:t> </m:t>
                      </m:r>
                      <m:r>
                        <a:rPr lang="en-US" sz="1800" i="1">
                          <a:solidFill>
                            <a:srgbClr val="000000"/>
                          </a:solidFill>
                          <a:latin typeface="Cambria Math" panose="02040503050406030204" pitchFamily="18" charset="0"/>
                        </a:rPr>
                        <m:t>𝑓𝑎𝑖𝑙𝑢𝑟𝑒</m:t>
                      </m:r>
                      <m:r>
                        <a:rPr lang="en-US" sz="1800" i="1">
                          <a:solidFill>
                            <a:srgbClr val="000000"/>
                          </a:solidFill>
                          <a:latin typeface="Cambria Math" panose="02040503050406030204" pitchFamily="18" charset="0"/>
                        </a:rPr>
                        <m:t> </m:t>
                      </m:r>
                      <m:r>
                        <a:rPr lang="en-US" sz="1800" i="1">
                          <a:solidFill>
                            <a:srgbClr val="000000"/>
                          </a:solidFill>
                          <a:latin typeface="Cambria Math" panose="02040503050406030204" pitchFamily="18" charset="0"/>
                        </a:rPr>
                        <m:t>𝑚𝑜𝑟𝑡𝑎𝑙𝑖𝑡𝑦</m:t>
                      </m:r>
                      <m:r>
                        <a:rPr lang="en-US" sz="1800" i="1">
                          <a:solidFill>
                            <a:srgbClr val="000000"/>
                          </a:solidFill>
                          <a:latin typeface="Cambria Math" panose="02040503050406030204" pitchFamily="18" charset="0"/>
                        </a:rPr>
                        <m:t> </m:t>
                      </m:r>
                      <m:r>
                        <a:rPr lang="en-US" sz="1800" i="1">
                          <a:solidFill>
                            <a:srgbClr val="000000"/>
                          </a:solidFill>
                          <a:latin typeface="Cambria Math" panose="02040503050406030204" pitchFamily="18" charset="0"/>
                        </a:rPr>
                        <m:t>𝑎𝑛𝑑</m:t>
                      </m:r>
                      <m:r>
                        <a:rPr lang="en-US" sz="1800" i="1">
                          <a:solidFill>
                            <a:srgbClr val="000000"/>
                          </a:solidFill>
                          <a:latin typeface="Cambria Math" panose="02040503050406030204" pitchFamily="18" charset="0"/>
                        </a:rPr>
                        <m:t> </m:t>
                      </m:r>
                      <m:r>
                        <a:rPr lang="en-US" sz="1800" i="1">
                          <a:solidFill>
                            <a:srgbClr val="000000"/>
                          </a:solidFill>
                          <a:latin typeface="Cambria Math" panose="02040503050406030204" pitchFamily="18" charset="0"/>
                        </a:rPr>
                        <m:t>𝑑𝑖𝑎𝑏𝑒𝑡𝑒𝑠</m:t>
                      </m:r>
                      <m:r>
                        <a:rPr lang="en-US" sz="1800" i="1">
                          <a:solidFill>
                            <a:srgbClr val="000000"/>
                          </a:solidFill>
                          <a:latin typeface="Cambria Math" panose="02040503050406030204" pitchFamily="18" charset="0"/>
                        </a:rPr>
                        <m:t> </m:t>
                      </m:r>
                      <m:r>
                        <a:rPr lang="en-US" sz="1800" i="1">
                          <a:solidFill>
                            <a:srgbClr val="000000"/>
                          </a:solidFill>
                          <a:latin typeface="Cambria Math" panose="02040503050406030204" pitchFamily="18" charset="0"/>
                        </a:rPr>
                        <m:t>𝑎𝑙𝑜𝑛𝑔</m:t>
                      </m:r>
                      <m:r>
                        <a:rPr lang="en-US" sz="1800" i="1">
                          <a:solidFill>
                            <a:srgbClr val="000000"/>
                          </a:solidFill>
                          <a:latin typeface="Cambria Math" panose="02040503050406030204" pitchFamily="18" charset="0"/>
                        </a:rPr>
                        <m:t> </m:t>
                      </m:r>
                      <m:r>
                        <a:rPr lang="en-US" sz="1800" i="1">
                          <a:solidFill>
                            <a:srgbClr val="000000"/>
                          </a:solidFill>
                          <a:latin typeface="Cambria Math" panose="02040503050406030204" pitchFamily="18" charset="0"/>
                        </a:rPr>
                        <m:t>𝑤𝑖𝑡h</m:t>
                      </m:r>
                      <m:r>
                        <a:rPr lang="en-US" sz="1800" i="1">
                          <a:solidFill>
                            <a:srgbClr val="000000"/>
                          </a:solidFill>
                          <a:latin typeface="Cambria Math" panose="02040503050406030204" pitchFamily="18" charset="0"/>
                        </a:rPr>
                        <m:t> </m:t>
                      </m:r>
                      <m:r>
                        <a:rPr lang="en-US" sz="1800" i="1">
                          <a:solidFill>
                            <a:srgbClr val="000000"/>
                          </a:solidFill>
                          <a:latin typeface="Cambria Math" panose="02040503050406030204" pitchFamily="18" charset="0"/>
                        </a:rPr>
                        <m:t>𝑜𝑡h𝑒𝑟</m:t>
                      </m:r>
                      <m:r>
                        <a:rPr lang="en-US" sz="1800" i="1">
                          <a:solidFill>
                            <a:srgbClr val="000000"/>
                          </a:solidFill>
                          <a:latin typeface="Cambria Math" panose="02040503050406030204" pitchFamily="18" charset="0"/>
                        </a:rPr>
                        <m:t> </m:t>
                      </m:r>
                      <m:r>
                        <a:rPr lang="en-US" sz="1800" i="1">
                          <a:solidFill>
                            <a:srgbClr val="000000"/>
                          </a:solidFill>
                          <a:latin typeface="Cambria Math" panose="02040503050406030204" pitchFamily="18" charset="0"/>
                        </a:rPr>
                        <m:t>𝑚𝑒𝑑𝑖𝑐𝑎𝑙</m:t>
                      </m:r>
                      <m:r>
                        <a:rPr lang="en-US" sz="1800" i="1">
                          <a:solidFill>
                            <a:srgbClr val="000000"/>
                          </a:solidFill>
                          <a:latin typeface="Cambria Math" panose="02040503050406030204" pitchFamily="18" charset="0"/>
                        </a:rPr>
                        <m:t> </m:t>
                      </m:r>
                      <m:r>
                        <a:rPr lang="en-US" sz="1800" i="1">
                          <a:solidFill>
                            <a:srgbClr val="000000"/>
                          </a:solidFill>
                          <a:latin typeface="Cambria Math" panose="02040503050406030204" pitchFamily="18" charset="0"/>
                        </a:rPr>
                        <m:t>𝑓𝑎𝑐𝑡𝑜𝑟𝑠</m:t>
                      </m:r>
                      <m:r>
                        <a:rPr lang="en-US" sz="1800" b="0" i="1" smtClean="0">
                          <a:solidFill>
                            <a:srgbClr val="000000"/>
                          </a:solidFill>
                          <a:latin typeface="Cambria Math" panose="02040503050406030204" pitchFamily="18" charset="0"/>
                        </a:rPr>
                        <m:t>.</m:t>
                      </m:r>
                    </m:oMath>
                  </m:oMathPara>
                </a14:m>
                <a:endParaRPr lang="en-US" sz="1800" b="0" dirty="0">
                  <a:solidFill>
                    <a:srgbClr val="000000"/>
                  </a:solidFill>
                  <a:latin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a typeface="Times New Roman" panose="02020603050405020304" pitchFamily="18" charset="0"/>
                </a:endParaRPr>
              </a:p>
              <a:p>
                <a:r>
                  <a:rPr lang="en-US" sz="1800" dirty="0">
                    <a:solidFill>
                      <a:srgbClr val="000000"/>
                    </a:solidFill>
                    <a:latin typeface="Times New Roman" panose="02020603050405020304" pitchFamily="18" charset="0"/>
                    <a:ea typeface="Times New Roman" panose="02020603050405020304" pitchFamily="18" charset="0"/>
                  </a:rPr>
                  <a:t>The </a:t>
                </a:r>
                <a:r>
                  <a:rPr lang="en-US" sz="1800" i="1" dirty="0">
                    <a:solidFill>
                      <a:srgbClr val="000000"/>
                    </a:solidFill>
                    <a:latin typeface="Times New Roman" panose="02020603050405020304" pitchFamily="18" charset="0"/>
                    <a:ea typeface="Times New Roman" panose="02020603050405020304" pitchFamily="18" charset="0"/>
                  </a:rPr>
                  <a:t>null hypothesis </a:t>
                </a:r>
                <a:r>
                  <a:rPr lang="en-US" sz="1800" dirty="0">
                    <a:solidFill>
                      <a:srgbClr val="000000"/>
                    </a:solidFill>
                    <a:latin typeface="Times New Roman" panose="02020603050405020304" pitchFamily="18" charset="0"/>
                    <a:ea typeface="Times New Roman" panose="02020603050405020304" pitchFamily="18" charset="0"/>
                  </a:rPr>
                  <a:t>(</a:t>
                </a:r>
                <a14:m>
                  <m:oMath xmlns:m="http://schemas.openxmlformats.org/officeDocument/2006/math">
                    <m:sSub>
                      <m:sSubPr>
                        <m:ctrlPr>
                          <a:rPr lang="en-US" sz="1800" i="1" smtClean="0">
                            <a:solidFill>
                              <a:srgbClr val="000000"/>
                            </a:solidFill>
                            <a:latin typeface="Cambria Math" panose="02040503050406030204" pitchFamily="18" charset="0"/>
                          </a:rPr>
                        </m:ctrlPr>
                      </m:sSubPr>
                      <m:e>
                        <m:r>
                          <a:rPr lang="en-US" sz="1800" b="0" i="1" smtClean="0">
                            <a:solidFill>
                              <a:srgbClr val="000000"/>
                            </a:solidFill>
                            <a:latin typeface="Cambria Math" panose="02040503050406030204" pitchFamily="18" charset="0"/>
                          </a:rPr>
                          <m:t>𝐻</m:t>
                        </m:r>
                      </m:e>
                      <m:sub>
                        <m:r>
                          <a:rPr lang="en-US" sz="1800" b="0" i="1" smtClean="0">
                            <a:solidFill>
                              <a:srgbClr val="000000"/>
                            </a:solidFill>
                            <a:latin typeface="Cambria Math" panose="02040503050406030204" pitchFamily="18" charset="0"/>
                          </a:rPr>
                          <m:t>0</m:t>
                        </m:r>
                      </m:sub>
                    </m:sSub>
                  </m:oMath>
                </a14:m>
                <a:r>
                  <a:rPr lang="en-US" sz="1800" dirty="0">
                    <a:solidFill>
                      <a:srgbClr val="000000"/>
                    </a:solidFill>
                    <a:latin typeface="Times New Roman" panose="02020603050405020304" pitchFamily="18" charset="0"/>
                    <a:ea typeface="Times New Roman" panose="02020603050405020304" pitchFamily="18" charset="0"/>
                  </a:rPr>
                  <a:t>) states that age, anemia, creatinine phosphokinase, diabetes, ejection fraction, high blood pressure, platelet count, serum creatinine, serum sodium, gender and smoking (independent variables) have no association with heart failure mortality (dependent variable)</a:t>
                </a:r>
                <a:r>
                  <a:rPr lang="en-US" sz="1800" i="1" dirty="0">
                    <a:solidFill>
                      <a:srgbClr val="000000"/>
                    </a:solidFill>
                    <a:latin typeface="Times New Roman" panose="02020603050405020304" pitchFamily="18" charset="0"/>
                    <a:ea typeface="Times New Roman" panose="02020603050405020304" pitchFamily="18" charset="0"/>
                  </a:rPr>
                  <a:t>.</a:t>
                </a:r>
              </a:p>
              <a:p>
                <a:r>
                  <a:rPr lang="en-US" sz="1800" dirty="0">
                    <a:solidFill>
                      <a:srgbClr val="000000"/>
                    </a:solidFill>
                    <a:latin typeface="Times New Roman" panose="02020603050405020304" pitchFamily="18" charset="0"/>
                    <a:ea typeface="Times New Roman" panose="02020603050405020304" pitchFamily="18" charset="0"/>
                  </a:rPr>
                  <a:t>The </a:t>
                </a:r>
                <a:r>
                  <a:rPr lang="en-US" sz="1800" i="1" dirty="0">
                    <a:solidFill>
                      <a:srgbClr val="000000"/>
                    </a:solidFill>
                    <a:latin typeface="Times New Roman" panose="02020603050405020304" pitchFamily="18" charset="0"/>
                    <a:ea typeface="Times New Roman" panose="02020603050405020304" pitchFamily="18" charset="0"/>
                  </a:rPr>
                  <a:t>alternative hypothesis </a:t>
                </a:r>
                <a:r>
                  <a:rPr lang="en-US" sz="1800" dirty="0">
                    <a:solidFill>
                      <a:srgbClr val="000000"/>
                    </a:solidFill>
                    <a:latin typeface="Times New Roman" panose="02020603050405020304" pitchFamily="18" charset="0"/>
                    <a:ea typeface="Times New Roman" panose="02020603050405020304" pitchFamily="18" charset="0"/>
                  </a:rPr>
                  <a:t>(</a:t>
                </a:r>
                <a14:m>
                  <m:oMath xmlns:m="http://schemas.openxmlformats.org/officeDocument/2006/math">
                    <m:sSub>
                      <m:sSubPr>
                        <m:ctrlPr>
                          <a:rPr lang="en-US" sz="1800" i="1" smtClean="0">
                            <a:solidFill>
                              <a:srgbClr val="000000"/>
                            </a:solidFill>
                            <a:latin typeface="Cambria Math" panose="02040503050406030204" pitchFamily="18" charset="0"/>
                          </a:rPr>
                        </m:ctrlPr>
                      </m:sSubPr>
                      <m:e>
                        <m:r>
                          <a:rPr lang="en-US" sz="1800" b="0" i="1" smtClean="0">
                            <a:solidFill>
                              <a:srgbClr val="000000"/>
                            </a:solidFill>
                            <a:latin typeface="Cambria Math" panose="02040503050406030204" pitchFamily="18" charset="0"/>
                          </a:rPr>
                          <m:t>𝐻</m:t>
                        </m:r>
                      </m:e>
                      <m:sub>
                        <m:r>
                          <a:rPr lang="en-US" sz="1800" b="0" i="1" smtClean="0">
                            <a:solidFill>
                              <a:srgbClr val="000000"/>
                            </a:solidFill>
                            <a:latin typeface="Cambria Math" panose="02040503050406030204" pitchFamily="18" charset="0"/>
                          </a:rPr>
                          <m:t>𝐴</m:t>
                        </m:r>
                      </m:sub>
                    </m:sSub>
                  </m:oMath>
                </a14:m>
                <a:r>
                  <a:rPr lang="en-US" sz="1800" dirty="0">
                    <a:solidFill>
                      <a:srgbClr val="000000"/>
                    </a:solidFill>
                    <a:latin typeface="Times New Roman" panose="02020603050405020304" pitchFamily="18" charset="0"/>
                    <a:ea typeface="Times New Roman" panose="02020603050405020304" pitchFamily="18" charset="0"/>
                  </a:rPr>
                  <a:t> states that age, anemia, creatinine phosphokinase, diabetes, ejection fraction, high blood pressure, platelet count, serum creatinine, serum sodium, gender and smoking (independent variables) are associated with heart failure mortality (dependent variable)</a:t>
                </a:r>
                <a:r>
                  <a:rPr lang="en-US" sz="1800" i="1" dirty="0">
                    <a:solidFill>
                      <a:srgbClr val="000000"/>
                    </a:solidFill>
                    <a:latin typeface="Times New Roman" panose="02020603050405020304" pitchFamily="18" charset="0"/>
                    <a:ea typeface="Times New Roman" panose="02020603050405020304" pitchFamily="18" charset="0"/>
                  </a:rPr>
                  <a:t>.</a:t>
                </a:r>
              </a:p>
            </p:txBody>
          </p:sp>
        </mc:Choice>
        <mc:Fallback>
          <p:sp>
            <p:nvSpPr>
              <p:cNvPr id="3" name="Content Placeholder 2">
                <a:extLst>
                  <a:ext uri="{FF2B5EF4-FFF2-40B4-BE49-F238E27FC236}">
                    <a16:creationId xmlns:a16="http://schemas.microsoft.com/office/drawing/2014/main" id="{905A42CE-FCD3-41B9-A629-5F3C6031F3C0}"/>
                  </a:ext>
                </a:extLst>
              </p:cNvPr>
              <p:cNvSpPr>
                <a:spLocks noGrp="1" noRot="1" noChangeAspect="1" noMove="1" noResize="1" noEditPoints="1" noAdjustHandles="1" noChangeArrowheads="1" noChangeShapeType="1" noTextEdit="1"/>
              </p:cNvSpPr>
              <p:nvPr>
                <p:ph idx="1"/>
              </p:nvPr>
            </p:nvSpPr>
            <p:spPr>
              <a:blipFill>
                <a:blip r:embed="rId2"/>
                <a:stretch>
                  <a:fillRect l="-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584775"/>
          </a:xfrm>
          <a:prstGeom prst="rect">
            <a:avLst/>
          </a:prstGeom>
          <a:noFill/>
        </p:spPr>
        <p:txBody>
          <a:bodyPr wrap="square" rtlCol="0">
            <a:spAutoFit/>
          </a:bodyPr>
          <a:lstStyle/>
          <a:p>
            <a:r>
              <a:rPr lang="en-US" sz="1600" dirty="0">
                <a:solidFill>
                  <a:schemeClr val="bg1">
                    <a:lumMod val="50000"/>
                  </a:schemeClr>
                </a:solidFill>
              </a:rPr>
              <a:t>Problem Statement &amp; Hypothesis Formulation</a:t>
            </a:r>
          </a:p>
        </p:txBody>
      </p:sp>
    </p:spTree>
    <p:extLst>
      <p:ext uri="{BB962C8B-B14F-4D97-AF65-F5344CB8AC3E}">
        <p14:creationId xmlns:p14="http://schemas.microsoft.com/office/powerpoint/2010/main" val="330695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Hierarchy Chart</a:t>
            </a:r>
          </a:p>
        </p:txBody>
      </p:sp>
      <p:sp>
        <p:nvSpPr>
          <p:cNvPr id="4" name="TextBox 3">
            <a:extLst>
              <a:ext uri="{FF2B5EF4-FFF2-40B4-BE49-F238E27FC236}">
                <a16:creationId xmlns:a16="http://schemas.microsoft.com/office/drawing/2014/main" id="{48B42655-B426-E42E-6080-01EA0B1F1436}"/>
              </a:ext>
            </a:extLst>
          </p:cNvPr>
          <p:cNvSpPr txBox="1"/>
          <p:nvPr/>
        </p:nvSpPr>
        <p:spPr>
          <a:xfrm>
            <a:off x="8874506" y="195848"/>
            <a:ext cx="2743200" cy="338554"/>
          </a:xfrm>
          <a:prstGeom prst="rect">
            <a:avLst/>
          </a:prstGeom>
          <a:noFill/>
        </p:spPr>
        <p:txBody>
          <a:bodyPr wrap="square" rtlCol="0">
            <a:spAutoFit/>
          </a:bodyPr>
          <a:lstStyle/>
          <a:p>
            <a:pPr algn="r"/>
            <a:r>
              <a:rPr lang="en-US" sz="1600" dirty="0">
                <a:solidFill>
                  <a:schemeClr val="bg1">
                    <a:lumMod val="50000"/>
                  </a:schemeClr>
                </a:solidFill>
              </a:rPr>
              <a:t>Program Design</a:t>
            </a:r>
          </a:p>
        </p:txBody>
      </p:sp>
      <p:sp>
        <p:nvSpPr>
          <p:cNvPr id="3" name="Rounded Rectangle 2">
            <a:extLst>
              <a:ext uri="{FF2B5EF4-FFF2-40B4-BE49-F238E27FC236}">
                <a16:creationId xmlns:a16="http://schemas.microsoft.com/office/drawing/2014/main" id="{C9AF2F87-F763-F375-D1CA-7C359DC6A0E2}"/>
              </a:ext>
            </a:extLst>
          </p:cNvPr>
          <p:cNvSpPr/>
          <p:nvPr/>
        </p:nvSpPr>
        <p:spPr>
          <a:xfrm>
            <a:off x="739345" y="2384853"/>
            <a:ext cx="3299255" cy="26443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Heart Failure = CVD dataset (</a:t>
            </a:r>
            <a:r>
              <a:rPr lang="en-US" sz="1800" dirty="0">
                <a:solidFill>
                  <a:schemeClr val="bg1"/>
                </a:solidFill>
                <a:latin typeface="Times New Roman" panose="02020603050405020304" pitchFamily="18" charset="0"/>
                <a:ea typeface="Times New Roman" panose="02020603050405020304" pitchFamily="18" charset="0"/>
              </a:rPr>
              <a:t>age, anemia, creatinine phosphokinase, diabetes, ejection fraction, high blood pressure, platelet count, serum creatinine, serum sodium, gender and smoking)</a:t>
            </a:r>
            <a:endParaRPr lang="en-US" dirty="0">
              <a:solidFill>
                <a:schemeClr val="bg1"/>
              </a:solidFill>
            </a:endParaRPr>
          </a:p>
        </p:txBody>
      </p:sp>
      <p:sp>
        <p:nvSpPr>
          <p:cNvPr id="7" name="TextBox 6">
            <a:extLst>
              <a:ext uri="{FF2B5EF4-FFF2-40B4-BE49-F238E27FC236}">
                <a16:creationId xmlns:a16="http://schemas.microsoft.com/office/drawing/2014/main" id="{C49A196B-B54E-366F-1AC6-75239F5347B9}"/>
              </a:ext>
            </a:extLst>
          </p:cNvPr>
          <p:cNvSpPr txBox="1"/>
          <p:nvPr/>
        </p:nvSpPr>
        <p:spPr>
          <a:xfrm>
            <a:off x="6096001" y="3237470"/>
            <a:ext cx="2778506" cy="1200329"/>
          </a:xfrm>
          <a:prstGeom prst="rect">
            <a:avLst/>
          </a:prstGeom>
          <a:noFill/>
        </p:spPr>
        <p:txBody>
          <a:bodyPr wrap="square" rtlCol="0">
            <a:spAutoFit/>
          </a:bodyPr>
          <a:lstStyle/>
          <a:p>
            <a:r>
              <a:rPr lang="en-US" dirty="0">
                <a:solidFill>
                  <a:schemeClr val="accent1"/>
                </a:solidFill>
              </a:rPr>
              <a:t>Main Program </a:t>
            </a:r>
          </a:p>
          <a:p>
            <a:r>
              <a:rPr lang="en-US" dirty="0">
                <a:solidFill>
                  <a:schemeClr val="accent1"/>
                </a:solidFill>
              </a:rPr>
              <a:t>(Output: Heart failure; </a:t>
            </a:r>
          </a:p>
          <a:p>
            <a:r>
              <a:rPr lang="en-US" dirty="0">
                <a:solidFill>
                  <a:schemeClr val="accent1"/>
                </a:solidFill>
              </a:rPr>
              <a:t>Input; CVD dataset)</a:t>
            </a:r>
          </a:p>
          <a:p>
            <a:endParaRPr lang="en-US" dirty="0"/>
          </a:p>
        </p:txBody>
      </p:sp>
    </p:spTree>
    <p:extLst>
      <p:ext uri="{BB962C8B-B14F-4D97-AF65-F5344CB8AC3E}">
        <p14:creationId xmlns:p14="http://schemas.microsoft.com/office/powerpoint/2010/main" val="196620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Flowchart</a:t>
            </a:r>
          </a:p>
        </p:txBody>
      </p:sp>
      <p:sp>
        <p:nvSpPr>
          <p:cNvPr id="4" name="TextBox 3">
            <a:extLst>
              <a:ext uri="{FF2B5EF4-FFF2-40B4-BE49-F238E27FC236}">
                <a16:creationId xmlns:a16="http://schemas.microsoft.com/office/drawing/2014/main" id="{48B42655-B426-E42E-6080-01EA0B1F1436}"/>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Program Design</a:t>
            </a:r>
          </a:p>
        </p:txBody>
      </p:sp>
      <p:sp>
        <p:nvSpPr>
          <p:cNvPr id="9" name="Terminator 8">
            <a:extLst>
              <a:ext uri="{FF2B5EF4-FFF2-40B4-BE49-F238E27FC236}">
                <a16:creationId xmlns:a16="http://schemas.microsoft.com/office/drawing/2014/main" id="{88241496-A328-F04D-3CCF-31CEC94DFDCA}"/>
              </a:ext>
            </a:extLst>
          </p:cNvPr>
          <p:cNvSpPr/>
          <p:nvPr/>
        </p:nvSpPr>
        <p:spPr>
          <a:xfrm>
            <a:off x="189171" y="2459149"/>
            <a:ext cx="1544595" cy="52516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10" name="Process 9">
            <a:extLst>
              <a:ext uri="{FF2B5EF4-FFF2-40B4-BE49-F238E27FC236}">
                <a16:creationId xmlns:a16="http://schemas.microsoft.com/office/drawing/2014/main" id="{9699B344-0951-4B71-DD78-EB67B535963A}"/>
              </a:ext>
            </a:extLst>
          </p:cNvPr>
          <p:cNvSpPr/>
          <p:nvPr/>
        </p:nvSpPr>
        <p:spPr>
          <a:xfrm>
            <a:off x="2388675" y="2426636"/>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 Data</a:t>
            </a:r>
          </a:p>
        </p:txBody>
      </p:sp>
      <p:cxnSp>
        <p:nvCxnSpPr>
          <p:cNvPr id="12" name="Straight Arrow Connector 11">
            <a:extLst>
              <a:ext uri="{FF2B5EF4-FFF2-40B4-BE49-F238E27FC236}">
                <a16:creationId xmlns:a16="http://schemas.microsoft.com/office/drawing/2014/main" id="{B84D746D-1C17-0C0E-CAE4-2E2611CABA6D}"/>
              </a:ext>
            </a:extLst>
          </p:cNvPr>
          <p:cNvCxnSpPr>
            <a:cxnSpLocks/>
          </p:cNvCxnSpPr>
          <p:nvPr/>
        </p:nvCxnSpPr>
        <p:spPr>
          <a:xfrm flipV="1">
            <a:off x="1684342" y="2712463"/>
            <a:ext cx="704333" cy="9267"/>
          </a:xfrm>
          <a:prstGeom prst="straightConnector1">
            <a:avLst/>
          </a:prstGeom>
          <a:ln w="25400">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A08572C-67EB-37C0-6185-75B7FC903E0D}"/>
              </a:ext>
            </a:extLst>
          </p:cNvPr>
          <p:cNvSpPr txBox="1"/>
          <p:nvPr/>
        </p:nvSpPr>
        <p:spPr>
          <a:xfrm flipH="1">
            <a:off x="376585" y="1468030"/>
            <a:ext cx="1523999" cy="646331"/>
          </a:xfrm>
          <a:prstGeom prst="rect">
            <a:avLst/>
          </a:prstGeom>
          <a:noFill/>
        </p:spPr>
        <p:txBody>
          <a:bodyPr wrap="square" rtlCol="0">
            <a:spAutoFit/>
          </a:bodyPr>
          <a:lstStyle/>
          <a:p>
            <a:r>
              <a:rPr lang="en-US" dirty="0">
                <a:solidFill>
                  <a:schemeClr val="accent1"/>
                </a:solidFill>
              </a:rPr>
              <a:t>Step 1:</a:t>
            </a:r>
          </a:p>
          <a:p>
            <a:r>
              <a:rPr lang="en-US" dirty="0">
                <a:solidFill>
                  <a:schemeClr val="accent1"/>
                </a:solidFill>
              </a:rPr>
              <a:t>Acquire</a:t>
            </a:r>
          </a:p>
        </p:txBody>
      </p:sp>
      <p:sp>
        <p:nvSpPr>
          <p:cNvPr id="15" name="TextBox 14">
            <a:extLst>
              <a:ext uri="{FF2B5EF4-FFF2-40B4-BE49-F238E27FC236}">
                <a16:creationId xmlns:a16="http://schemas.microsoft.com/office/drawing/2014/main" id="{A79E3FF0-8FE6-51A5-4D9C-6A6329E8C552}"/>
              </a:ext>
            </a:extLst>
          </p:cNvPr>
          <p:cNvSpPr txBox="1"/>
          <p:nvPr/>
        </p:nvSpPr>
        <p:spPr>
          <a:xfrm>
            <a:off x="4493441" y="1468029"/>
            <a:ext cx="1099752" cy="646331"/>
          </a:xfrm>
          <a:prstGeom prst="rect">
            <a:avLst/>
          </a:prstGeom>
          <a:noFill/>
        </p:spPr>
        <p:txBody>
          <a:bodyPr wrap="square" rtlCol="0">
            <a:spAutoFit/>
          </a:bodyPr>
          <a:lstStyle/>
          <a:p>
            <a:r>
              <a:rPr lang="en-US" dirty="0">
                <a:solidFill>
                  <a:schemeClr val="accent1"/>
                </a:solidFill>
              </a:rPr>
              <a:t>Step 2: </a:t>
            </a:r>
          </a:p>
          <a:p>
            <a:r>
              <a:rPr lang="en-US" dirty="0">
                <a:solidFill>
                  <a:schemeClr val="accent1"/>
                </a:solidFill>
              </a:rPr>
              <a:t>Prepare</a:t>
            </a:r>
          </a:p>
        </p:txBody>
      </p:sp>
      <p:sp>
        <p:nvSpPr>
          <p:cNvPr id="18" name="Process 17">
            <a:extLst>
              <a:ext uri="{FF2B5EF4-FFF2-40B4-BE49-F238E27FC236}">
                <a16:creationId xmlns:a16="http://schemas.microsoft.com/office/drawing/2014/main" id="{6FE917FB-B659-AF73-A83E-10390D429FC3}"/>
              </a:ext>
            </a:extLst>
          </p:cNvPr>
          <p:cNvSpPr/>
          <p:nvPr/>
        </p:nvSpPr>
        <p:spPr>
          <a:xfrm>
            <a:off x="4332804" y="2426635"/>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Exploratory Data Analysis</a:t>
            </a:r>
          </a:p>
        </p:txBody>
      </p:sp>
      <p:sp>
        <p:nvSpPr>
          <p:cNvPr id="20" name="Process 19">
            <a:extLst>
              <a:ext uri="{FF2B5EF4-FFF2-40B4-BE49-F238E27FC236}">
                <a16:creationId xmlns:a16="http://schemas.microsoft.com/office/drawing/2014/main" id="{AD0322ED-99AE-6C4D-B537-A0612B3CBFBC}"/>
              </a:ext>
            </a:extLst>
          </p:cNvPr>
          <p:cNvSpPr/>
          <p:nvPr/>
        </p:nvSpPr>
        <p:spPr>
          <a:xfrm>
            <a:off x="6408740" y="2426635"/>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Visualize</a:t>
            </a:r>
          </a:p>
          <a:p>
            <a:pPr algn="ctr"/>
            <a:r>
              <a:rPr lang="en-US" dirty="0"/>
              <a:t>Data</a:t>
            </a:r>
          </a:p>
        </p:txBody>
      </p:sp>
      <p:sp>
        <p:nvSpPr>
          <p:cNvPr id="21" name="Process 20">
            <a:extLst>
              <a:ext uri="{FF2B5EF4-FFF2-40B4-BE49-F238E27FC236}">
                <a16:creationId xmlns:a16="http://schemas.microsoft.com/office/drawing/2014/main" id="{B845D1BB-AEE1-67E9-31B6-CFACF0D0AA3B}"/>
              </a:ext>
            </a:extLst>
          </p:cNvPr>
          <p:cNvSpPr/>
          <p:nvPr/>
        </p:nvSpPr>
        <p:spPr>
          <a:xfrm>
            <a:off x="8880091" y="2426635"/>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 Data</a:t>
            </a:r>
          </a:p>
        </p:txBody>
      </p:sp>
      <p:cxnSp>
        <p:nvCxnSpPr>
          <p:cNvPr id="23" name="Straight Arrow Connector 22">
            <a:extLst>
              <a:ext uri="{FF2B5EF4-FFF2-40B4-BE49-F238E27FC236}">
                <a16:creationId xmlns:a16="http://schemas.microsoft.com/office/drawing/2014/main" id="{4D3598CE-3E8B-A94A-153E-6A2672D7E536}"/>
              </a:ext>
            </a:extLst>
          </p:cNvPr>
          <p:cNvCxnSpPr>
            <a:cxnSpLocks/>
          </p:cNvCxnSpPr>
          <p:nvPr/>
        </p:nvCxnSpPr>
        <p:spPr>
          <a:xfrm flipV="1">
            <a:off x="3809702" y="2712462"/>
            <a:ext cx="523102" cy="1"/>
          </a:xfrm>
          <a:prstGeom prst="straightConnector1">
            <a:avLst/>
          </a:prstGeom>
          <a:ln w="25400">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004CB54-54FB-1DD1-EBB0-C31D469F857E}"/>
              </a:ext>
            </a:extLst>
          </p:cNvPr>
          <p:cNvCxnSpPr>
            <a:stCxn id="18" idx="3"/>
            <a:endCxn id="20" idx="1"/>
          </p:cNvCxnSpPr>
          <p:nvPr/>
        </p:nvCxnSpPr>
        <p:spPr>
          <a:xfrm>
            <a:off x="5753831" y="2698484"/>
            <a:ext cx="654909" cy="0"/>
          </a:xfrm>
          <a:prstGeom prst="straightConnector1">
            <a:avLst/>
          </a:prstGeom>
          <a:ln w="25400">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91B0FA1-5C11-7D82-1CF8-1F120C72C001}"/>
              </a:ext>
            </a:extLst>
          </p:cNvPr>
          <p:cNvCxnSpPr>
            <a:stCxn id="20" idx="3"/>
            <a:endCxn id="21" idx="1"/>
          </p:cNvCxnSpPr>
          <p:nvPr/>
        </p:nvCxnSpPr>
        <p:spPr>
          <a:xfrm>
            <a:off x="7829767" y="2698484"/>
            <a:ext cx="1050324" cy="0"/>
          </a:xfrm>
          <a:prstGeom prst="straightConnector1">
            <a:avLst/>
          </a:prstGeom>
          <a:ln w="25400">
            <a:headEnd w="lg"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81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Pseudocode</a:t>
            </a:r>
          </a:p>
        </p:txBody>
      </p:sp>
      <p:sp>
        <p:nvSpPr>
          <p:cNvPr id="5" name="Footer Placeholder 4">
            <a:extLst>
              <a:ext uri="{FF2B5EF4-FFF2-40B4-BE49-F238E27FC236}">
                <a16:creationId xmlns:a16="http://schemas.microsoft.com/office/drawing/2014/main" id="{E05174E8-A6F1-B722-21E7-1FEB9E988BD2}"/>
              </a:ext>
            </a:extLst>
          </p:cNvPr>
          <p:cNvSpPr>
            <a:spLocks noGrp="1"/>
          </p:cNvSpPr>
          <p:nvPr>
            <p:ph type="ftr" sz="quarter" idx="11"/>
          </p:nvPr>
        </p:nvSpPr>
        <p:spPr/>
        <p:txBody>
          <a:bodyPr/>
          <a:lstStyle/>
          <a:p>
            <a:r>
              <a:rPr lang="en-US"/>
              <a:t>E Rodriguez</a:t>
            </a:r>
          </a:p>
        </p:txBody>
      </p:sp>
      <p:sp>
        <p:nvSpPr>
          <p:cNvPr id="6" name="Slide Number Placeholder 5">
            <a:extLst>
              <a:ext uri="{FF2B5EF4-FFF2-40B4-BE49-F238E27FC236}">
                <a16:creationId xmlns:a16="http://schemas.microsoft.com/office/drawing/2014/main" id="{ADE23920-66B9-14C6-BB52-1D96B8559CCF}"/>
              </a:ext>
            </a:extLst>
          </p:cNvPr>
          <p:cNvSpPr>
            <a:spLocks noGrp="1"/>
          </p:cNvSpPr>
          <p:nvPr>
            <p:ph type="sldNum" sz="quarter" idx="12"/>
          </p:nvPr>
        </p:nvSpPr>
        <p:spPr/>
        <p:txBody>
          <a:bodyPr/>
          <a:lstStyle/>
          <a:p>
            <a:fld id="{7BC5D697-CC64-4CAF-A466-D1105DD36B62}" type="slidenum">
              <a:rPr lang="en-US" smtClean="0"/>
              <a:t>6</a:t>
            </a:fld>
            <a:endParaRPr lang="en-US"/>
          </a:p>
        </p:txBody>
      </p:sp>
      <p:sp>
        <p:nvSpPr>
          <p:cNvPr id="4" name="TextBox 3">
            <a:extLst>
              <a:ext uri="{FF2B5EF4-FFF2-40B4-BE49-F238E27FC236}">
                <a16:creationId xmlns:a16="http://schemas.microsoft.com/office/drawing/2014/main" id="{48B42655-B426-E42E-6080-01EA0B1F1436}"/>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Program Design</a:t>
            </a:r>
          </a:p>
        </p:txBody>
      </p:sp>
      <p:sp>
        <p:nvSpPr>
          <p:cNvPr id="8" name="Content Placeholder 7">
            <a:extLst>
              <a:ext uri="{FF2B5EF4-FFF2-40B4-BE49-F238E27FC236}">
                <a16:creationId xmlns:a16="http://schemas.microsoft.com/office/drawing/2014/main" id="{B81FC63E-1C1A-2B87-6EA1-726A19EFC7A9}"/>
              </a:ext>
            </a:extLst>
          </p:cNvPr>
          <p:cNvSpPr>
            <a:spLocks noGrp="1"/>
          </p:cNvSpPr>
          <p:nvPr>
            <p:ph idx="1"/>
          </p:nvPr>
        </p:nvSpPr>
        <p:spPr/>
        <p:txBody>
          <a:bodyPr>
            <a:normAutofit/>
          </a:bodyPr>
          <a:lstStyle/>
          <a:p>
            <a:pPr marL="0" indent="0">
              <a:lnSpc>
                <a:spcPct val="100000"/>
              </a:lnSpc>
              <a:spcBef>
                <a:spcPts val="0"/>
              </a:spcBef>
              <a:buNone/>
            </a:pPr>
            <a:r>
              <a:rPr lang="en-US" sz="1200" dirty="0">
                <a:solidFill>
                  <a:schemeClr val="accent1"/>
                </a:solidFill>
              </a:rPr>
              <a:t>import pandas library</a:t>
            </a:r>
          </a:p>
          <a:p>
            <a:pPr marL="0" indent="0">
              <a:lnSpc>
                <a:spcPct val="100000"/>
              </a:lnSpc>
              <a:spcBef>
                <a:spcPts val="0"/>
              </a:spcBef>
              <a:buNone/>
            </a:pPr>
            <a:r>
              <a:rPr lang="en-US" sz="1200" dirty="0">
                <a:solidFill>
                  <a:schemeClr val="accent1"/>
                </a:solidFill>
              </a:rPr>
              <a:t>import </a:t>
            </a:r>
            <a:r>
              <a:rPr lang="en-US" sz="1200" dirty="0" err="1">
                <a:solidFill>
                  <a:schemeClr val="accent1"/>
                </a:solidFill>
              </a:rPr>
              <a:t>numpy</a:t>
            </a:r>
            <a:endParaRPr lang="en-US" sz="1200" dirty="0">
              <a:solidFill>
                <a:schemeClr val="accent1"/>
              </a:solidFill>
            </a:endParaRPr>
          </a:p>
          <a:p>
            <a:pPr marL="0" indent="0">
              <a:lnSpc>
                <a:spcPct val="100000"/>
              </a:lnSpc>
              <a:spcBef>
                <a:spcPts val="0"/>
              </a:spcBef>
              <a:buNone/>
            </a:pPr>
            <a:r>
              <a:rPr lang="en-US" sz="1200" dirty="0">
                <a:solidFill>
                  <a:schemeClr val="accent1"/>
                </a:solidFill>
              </a:rPr>
              <a:t>import matplotlib</a:t>
            </a:r>
          </a:p>
          <a:p>
            <a:pPr marL="0" indent="0">
              <a:lnSpc>
                <a:spcPct val="100000"/>
              </a:lnSpc>
              <a:spcBef>
                <a:spcPts val="0"/>
              </a:spcBef>
              <a:buNone/>
            </a:pPr>
            <a:endParaRPr lang="en-US" sz="1200" dirty="0">
              <a:solidFill>
                <a:schemeClr val="accent1"/>
              </a:solidFill>
            </a:endParaRPr>
          </a:p>
          <a:p>
            <a:pPr marL="0" indent="0">
              <a:lnSpc>
                <a:spcPct val="100000"/>
              </a:lnSpc>
              <a:spcBef>
                <a:spcPts val="0"/>
              </a:spcBef>
              <a:buNone/>
            </a:pPr>
            <a:r>
              <a:rPr lang="en-US" sz="1200" dirty="0">
                <a:solidFill>
                  <a:schemeClr val="accent1"/>
                </a:solidFill>
              </a:rPr>
              <a:t>1. Acquire Data</a:t>
            </a:r>
          </a:p>
          <a:p>
            <a:pPr marL="0" indent="0">
              <a:lnSpc>
                <a:spcPct val="100000"/>
              </a:lnSpc>
              <a:spcBef>
                <a:spcPts val="0"/>
              </a:spcBef>
              <a:buNone/>
            </a:pPr>
            <a:r>
              <a:rPr lang="en-US" sz="1200" dirty="0">
                <a:solidFill>
                  <a:schemeClr val="accent1"/>
                </a:solidFill>
              </a:rPr>
              <a:t># load data</a:t>
            </a:r>
          </a:p>
          <a:p>
            <a:pPr marL="0" indent="0">
              <a:lnSpc>
                <a:spcPct val="100000"/>
              </a:lnSpc>
              <a:spcBef>
                <a:spcPts val="0"/>
              </a:spcBef>
              <a:buNone/>
            </a:pPr>
            <a:r>
              <a:rPr lang="en-US" sz="1200" dirty="0">
                <a:solidFill>
                  <a:schemeClr val="accent1"/>
                </a:solidFill>
              </a:rPr>
              <a:t>df = pandas </a:t>
            </a:r>
            <a:r>
              <a:rPr lang="en-US" sz="1200" dirty="0" err="1">
                <a:solidFill>
                  <a:schemeClr val="accent1"/>
                </a:solidFill>
              </a:rPr>
              <a:t>dataframe</a:t>
            </a:r>
            <a:r>
              <a:rPr lang="en-US" sz="1200" dirty="0">
                <a:solidFill>
                  <a:schemeClr val="accent1"/>
                </a:solidFill>
              </a:rPr>
              <a:t>. </a:t>
            </a:r>
            <a:r>
              <a:rPr lang="en-US" sz="1200" dirty="0" err="1">
                <a:solidFill>
                  <a:schemeClr val="accent1"/>
                </a:solidFill>
              </a:rPr>
              <a:t>csv_dataset</a:t>
            </a:r>
            <a:endParaRPr lang="en-US" sz="1200" dirty="0">
              <a:solidFill>
                <a:schemeClr val="accent1"/>
              </a:solidFill>
            </a:endParaRPr>
          </a:p>
          <a:p>
            <a:pPr marL="0" indent="0">
              <a:lnSpc>
                <a:spcPct val="100000"/>
              </a:lnSpc>
              <a:spcBef>
                <a:spcPts val="0"/>
              </a:spcBef>
              <a:buNone/>
            </a:pPr>
            <a:r>
              <a:rPr lang="en-US" sz="1200" dirty="0">
                <a:solidFill>
                  <a:schemeClr val="accent1"/>
                </a:solidFill>
              </a:rPr>
              <a:t># verify data load check contents via head</a:t>
            </a:r>
          </a:p>
          <a:p>
            <a:pPr marL="0" indent="0">
              <a:lnSpc>
                <a:spcPct val="100000"/>
              </a:lnSpc>
              <a:spcBef>
                <a:spcPts val="0"/>
              </a:spcBef>
              <a:buNone/>
            </a:pPr>
            <a:r>
              <a:rPr lang="en-US" sz="1200" dirty="0" err="1">
                <a:solidFill>
                  <a:schemeClr val="accent1"/>
                </a:solidFill>
              </a:rPr>
              <a:t>df.head</a:t>
            </a:r>
            <a:endParaRPr lang="en-US" sz="1200" dirty="0">
              <a:solidFill>
                <a:schemeClr val="accent1"/>
              </a:solidFill>
            </a:endParaRPr>
          </a:p>
          <a:p>
            <a:pPr marL="0" indent="0">
              <a:lnSpc>
                <a:spcPct val="100000"/>
              </a:lnSpc>
              <a:spcBef>
                <a:spcPts val="0"/>
              </a:spcBef>
              <a:buNone/>
            </a:pPr>
            <a:endParaRPr lang="en-US" sz="1300" dirty="0">
              <a:solidFill>
                <a:schemeClr val="accent1"/>
              </a:solidFill>
            </a:endParaRPr>
          </a:p>
          <a:p>
            <a:pPr marL="0" indent="0">
              <a:lnSpc>
                <a:spcPct val="100000"/>
              </a:lnSpc>
              <a:spcBef>
                <a:spcPts val="0"/>
              </a:spcBef>
              <a:buNone/>
            </a:pPr>
            <a:r>
              <a:rPr lang="en-US" sz="1300" dirty="0">
                <a:solidFill>
                  <a:schemeClr val="accent1"/>
                </a:solidFill>
              </a:rPr>
              <a:t>2. Prepare Data</a:t>
            </a:r>
          </a:p>
          <a:p>
            <a:pPr marL="0" indent="0">
              <a:lnSpc>
                <a:spcPct val="100000"/>
              </a:lnSpc>
              <a:spcBef>
                <a:spcPts val="0"/>
              </a:spcBef>
              <a:buNone/>
            </a:pPr>
            <a:r>
              <a:rPr lang="en-US" sz="1300" dirty="0">
                <a:solidFill>
                  <a:schemeClr val="accent1"/>
                </a:solidFill>
              </a:rPr>
              <a:t># missing value check</a:t>
            </a:r>
          </a:p>
          <a:p>
            <a:pPr marL="0" indent="0">
              <a:lnSpc>
                <a:spcPct val="100000"/>
              </a:lnSpc>
              <a:spcBef>
                <a:spcPts val="0"/>
              </a:spcBef>
              <a:buNone/>
            </a:pPr>
            <a:r>
              <a:rPr lang="en-US" sz="1300" dirty="0" err="1">
                <a:solidFill>
                  <a:schemeClr val="accent1"/>
                </a:solidFill>
              </a:rPr>
              <a:t>df.isnull</a:t>
            </a:r>
            <a:endParaRPr lang="en-US" sz="1300" dirty="0">
              <a:solidFill>
                <a:schemeClr val="accent1"/>
              </a:solidFill>
            </a:endParaRPr>
          </a:p>
          <a:p>
            <a:pPr marL="0" indent="0">
              <a:lnSpc>
                <a:spcPct val="100000"/>
              </a:lnSpc>
              <a:spcBef>
                <a:spcPts val="0"/>
              </a:spcBef>
              <a:buNone/>
            </a:pPr>
            <a:r>
              <a:rPr lang="en-US" sz="1300" dirty="0">
                <a:solidFill>
                  <a:schemeClr val="accent1"/>
                </a:solidFill>
              </a:rPr>
              <a:t># Summary Stats</a:t>
            </a:r>
          </a:p>
          <a:p>
            <a:pPr marL="0" indent="0">
              <a:lnSpc>
                <a:spcPct val="100000"/>
              </a:lnSpc>
              <a:spcBef>
                <a:spcPts val="0"/>
              </a:spcBef>
              <a:buNone/>
            </a:pPr>
            <a:r>
              <a:rPr lang="en-US" sz="1300" dirty="0" err="1">
                <a:solidFill>
                  <a:schemeClr val="accent1"/>
                </a:solidFill>
              </a:rPr>
              <a:t>df.describe</a:t>
            </a:r>
            <a:endParaRPr lang="en-US" sz="1300" dirty="0">
              <a:solidFill>
                <a:schemeClr val="accent1"/>
              </a:solidFill>
            </a:endParaRPr>
          </a:p>
          <a:p>
            <a:pPr marL="0" indent="0">
              <a:lnSpc>
                <a:spcPct val="100000"/>
              </a:lnSpc>
              <a:spcBef>
                <a:spcPts val="0"/>
              </a:spcBef>
              <a:buNone/>
            </a:pPr>
            <a:r>
              <a:rPr lang="en-US" sz="1300" dirty="0" err="1">
                <a:solidFill>
                  <a:schemeClr val="accent1"/>
                </a:solidFill>
              </a:rPr>
              <a:t>df.info</a:t>
            </a:r>
            <a:endParaRPr lang="en-US" sz="1300" dirty="0">
              <a:solidFill>
                <a:schemeClr val="accent1"/>
              </a:solidFill>
            </a:endParaRPr>
          </a:p>
          <a:p>
            <a:pPr marL="0" indent="0">
              <a:lnSpc>
                <a:spcPct val="100000"/>
              </a:lnSpc>
              <a:spcBef>
                <a:spcPts val="0"/>
              </a:spcBef>
              <a:buNone/>
            </a:pPr>
            <a:endParaRPr lang="en-US" sz="1300" dirty="0">
              <a:solidFill>
                <a:schemeClr val="accent1"/>
              </a:solidFill>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0211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dirty="0"/>
              <a:t>CVD dataset was acquired through </a:t>
            </a:r>
            <a:r>
              <a:rPr lang="en-US" dirty="0" err="1"/>
              <a:t>Kaggle.com</a:t>
            </a:r>
            <a:r>
              <a:rPr lang="en-US" dirty="0"/>
              <a:t>. Kaggle, a </a:t>
            </a:r>
            <a:r>
              <a:rPr lang="en-US" dirty="0" err="1"/>
              <a:t>sbusidary</a:t>
            </a:r>
            <a:r>
              <a:rPr lang="en-US" dirty="0"/>
              <a:t> of Google LLC is an online community of data scientists and machine learning practitioners. </a:t>
            </a:r>
          </a:p>
          <a:p>
            <a:endParaRPr lang="en-US" dirty="0"/>
          </a:p>
          <a:p>
            <a:r>
              <a:rPr lang="en-US" dirty="0"/>
              <a:t>Data source:</a:t>
            </a:r>
          </a:p>
          <a:p>
            <a:pPr marL="285750" indent="-285750">
              <a:buNone/>
            </a:pPr>
            <a:r>
              <a:rPr lang="en-US" dirty="0"/>
              <a:t>   https://</a:t>
            </a:r>
            <a:r>
              <a:rPr lang="en-US" dirty="0" err="1"/>
              <a:t>www.kaggle.com</a:t>
            </a:r>
            <a:r>
              <a:rPr lang="en-US" dirty="0"/>
              <a:t>/datasets/</a:t>
            </a:r>
            <a:r>
              <a:rPr lang="en-US" dirty="0" err="1"/>
              <a:t>whenamancodes</a:t>
            </a:r>
            <a:r>
              <a:rPr lang="en-US" dirty="0"/>
              <a:t>/heart-failure- </a:t>
            </a:r>
            <a:r>
              <a:rPr lang="en-US" dirty="0" err="1"/>
              <a:t>clinical-records?resource</a:t>
            </a:r>
            <a:r>
              <a:rPr lang="en-US" dirty="0"/>
              <a:t>=download</a:t>
            </a:r>
          </a:p>
        </p:txBody>
      </p:sp>
      <p:sp>
        <p:nvSpPr>
          <p:cNvPr id="5" name="TextBox 4">
            <a:extLst>
              <a:ext uri="{FF2B5EF4-FFF2-40B4-BE49-F238E27FC236}">
                <a16:creationId xmlns:a16="http://schemas.microsoft.com/office/drawing/2014/main" id="{2CBA5EB9-C173-2807-6D03-C2084CE8D6CE}"/>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(1/5)</a:t>
            </a:r>
          </a:p>
        </p:txBody>
      </p:sp>
    </p:spTree>
    <p:extLst>
      <p:ext uri="{BB962C8B-B14F-4D97-AF65-F5344CB8AC3E}">
        <p14:creationId xmlns:p14="http://schemas.microsoft.com/office/powerpoint/2010/main" val="427023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8" name="Picture 7">
            <a:extLst>
              <a:ext uri="{FF2B5EF4-FFF2-40B4-BE49-F238E27FC236}">
                <a16:creationId xmlns:a16="http://schemas.microsoft.com/office/drawing/2014/main" id="{D01B27D0-9742-382B-CE32-FCFE64963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690687"/>
            <a:ext cx="10407449" cy="1525123"/>
          </a:xfrm>
          <a:prstGeom prst="rect">
            <a:avLst/>
          </a:prstGeom>
        </p:spPr>
      </p:pic>
      <p:pic>
        <p:nvPicPr>
          <p:cNvPr id="10" name="Picture 9">
            <a:extLst>
              <a:ext uri="{FF2B5EF4-FFF2-40B4-BE49-F238E27FC236}">
                <a16:creationId xmlns:a16="http://schemas.microsoft.com/office/drawing/2014/main" id="{84870BD6-DA0D-2AC7-3AC6-BEE2F4559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15" y="3980744"/>
            <a:ext cx="11766769" cy="2090789"/>
          </a:xfrm>
          <a:prstGeom prst="rect">
            <a:avLst/>
          </a:prstGeom>
        </p:spPr>
      </p:pic>
      <p:sp>
        <p:nvSpPr>
          <p:cNvPr id="11" name="TextBox 10">
            <a:extLst>
              <a:ext uri="{FF2B5EF4-FFF2-40B4-BE49-F238E27FC236}">
                <a16:creationId xmlns:a16="http://schemas.microsoft.com/office/drawing/2014/main" id="{A794EA35-094D-3C65-4EB5-C6F115A8E13F}"/>
              </a:ext>
            </a:extLst>
          </p:cNvPr>
          <p:cNvSpPr txBox="1"/>
          <p:nvPr/>
        </p:nvSpPr>
        <p:spPr>
          <a:xfrm>
            <a:off x="4602822" y="3554858"/>
            <a:ext cx="2188396" cy="646331"/>
          </a:xfrm>
          <a:prstGeom prst="rect">
            <a:avLst/>
          </a:prstGeom>
          <a:noFill/>
        </p:spPr>
        <p:txBody>
          <a:bodyPr wrap="square" rtlCol="0">
            <a:spAutoFit/>
          </a:bodyPr>
          <a:lstStyle/>
          <a:p>
            <a:r>
              <a:rPr lang="en-US" dirty="0"/>
              <a:t>Summary Statistics</a:t>
            </a:r>
          </a:p>
          <a:p>
            <a:endParaRPr lang="en-US" dirty="0"/>
          </a:p>
        </p:txBody>
      </p:sp>
      <p:sp>
        <p:nvSpPr>
          <p:cNvPr id="12" name="TextBox 11">
            <a:extLst>
              <a:ext uri="{FF2B5EF4-FFF2-40B4-BE49-F238E27FC236}">
                <a16:creationId xmlns:a16="http://schemas.microsoft.com/office/drawing/2014/main" id="{5951D2EE-3B3F-5858-1A19-7858C8600877}"/>
              </a:ext>
            </a:extLst>
          </p:cNvPr>
          <p:cNvSpPr txBox="1"/>
          <p:nvPr/>
        </p:nvSpPr>
        <p:spPr>
          <a:xfrm>
            <a:off x="4602822" y="1243350"/>
            <a:ext cx="2048381" cy="369332"/>
          </a:xfrm>
          <a:prstGeom prst="rect">
            <a:avLst/>
          </a:prstGeom>
          <a:noFill/>
        </p:spPr>
        <p:txBody>
          <a:bodyPr wrap="none" rtlCol="0">
            <a:spAutoFit/>
          </a:bodyPr>
          <a:lstStyle/>
          <a:p>
            <a:r>
              <a:rPr lang="en-US" dirty="0"/>
              <a:t>First Five Rows Data</a:t>
            </a:r>
          </a:p>
        </p:txBody>
      </p:sp>
    </p:spTree>
    <p:extLst>
      <p:ext uri="{BB962C8B-B14F-4D97-AF65-F5344CB8AC3E}">
        <p14:creationId xmlns:p14="http://schemas.microsoft.com/office/powerpoint/2010/main" val="2788217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sp>
        <p:nvSpPr>
          <p:cNvPr id="12" name="TextBox 11">
            <a:extLst>
              <a:ext uri="{FF2B5EF4-FFF2-40B4-BE49-F238E27FC236}">
                <a16:creationId xmlns:a16="http://schemas.microsoft.com/office/drawing/2014/main" id="{5951D2EE-3B3F-5858-1A19-7858C8600877}"/>
              </a:ext>
            </a:extLst>
          </p:cNvPr>
          <p:cNvSpPr txBox="1"/>
          <p:nvPr/>
        </p:nvSpPr>
        <p:spPr>
          <a:xfrm>
            <a:off x="528142" y="1468767"/>
            <a:ext cx="2425151" cy="369332"/>
          </a:xfrm>
          <a:prstGeom prst="rect">
            <a:avLst/>
          </a:prstGeom>
          <a:noFill/>
        </p:spPr>
        <p:txBody>
          <a:bodyPr wrap="none" rtlCol="0">
            <a:spAutoFit/>
          </a:bodyPr>
          <a:lstStyle/>
          <a:p>
            <a:r>
              <a:rPr lang="en-US" dirty="0"/>
              <a:t>Correlations and scatter</a:t>
            </a:r>
          </a:p>
        </p:txBody>
      </p:sp>
      <p:pic>
        <p:nvPicPr>
          <p:cNvPr id="9" name="Picture 8">
            <a:extLst>
              <a:ext uri="{FF2B5EF4-FFF2-40B4-BE49-F238E27FC236}">
                <a16:creationId xmlns:a16="http://schemas.microsoft.com/office/drawing/2014/main" id="{7A01AD4D-139E-C84A-DC89-50E77C686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5183" y="556268"/>
            <a:ext cx="6835697" cy="6233787"/>
          </a:xfrm>
          <a:prstGeom prst="rect">
            <a:avLst/>
          </a:prstGeom>
        </p:spPr>
      </p:pic>
    </p:spTree>
    <p:extLst>
      <p:ext uri="{BB962C8B-B14F-4D97-AF65-F5344CB8AC3E}">
        <p14:creationId xmlns:p14="http://schemas.microsoft.com/office/powerpoint/2010/main" val="2530011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519</Words>
  <Application>Microsoft Macintosh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Times New Roman</vt:lpstr>
      <vt:lpstr>Office Theme</vt:lpstr>
      <vt:lpstr>Predicting Heart Failure Mortality Micro-Project #1 https://github.com/kurtgrothe/ANA500</vt:lpstr>
      <vt:lpstr>Problem Statement</vt:lpstr>
      <vt:lpstr>Hypothesis Formulation</vt:lpstr>
      <vt:lpstr>Hierarchy Chart</vt:lpstr>
      <vt:lpstr>Flowchart</vt:lpstr>
      <vt:lpstr>Pseudocode</vt:lpstr>
      <vt:lpstr>Acquire</vt:lpstr>
      <vt:lpstr>Prepare</vt:lpstr>
      <vt:lpstr>Prepare, cont.</vt:lpstr>
      <vt:lpstr>Analyze data</vt:lpstr>
      <vt:lpstr>Report</vt:lpstr>
      <vt:lp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 &lt;Micro-Project #&gt;</dc:title>
  <dc:creator>Emmanuel J Rodriguez</dc:creator>
  <cp:lastModifiedBy>kurt grothe</cp:lastModifiedBy>
  <cp:revision>3</cp:revision>
  <dcterms:created xsi:type="dcterms:W3CDTF">2022-03-01T22:05:03Z</dcterms:created>
  <dcterms:modified xsi:type="dcterms:W3CDTF">2022-10-03T06:06:48Z</dcterms:modified>
</cp:coreProperties>
</file>