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9" r:id="rId7"/>
    <p:sldId id="259" r:id="rId8"/>
    <p:sldId id="260" r:id="rId9"/>
    <p:sldId id="270" r:id="rId10"/>
    <p:sldId id="273" r:id="rId11"/>
    <p:sldId id="272" r:id="rId12"/>
    <p:sldId id="274" r:id="rId13"/>
    <p:sldId id="275" r:id="rId14"/>
    <p:sldId id="276" r:id="rId15"/>
    <p:sldId id="261" r:id="rId16"/>
    <p:sldId id="277" r:id="rId17"/>
    <p:sldId id="278" r:id="rId18"/>
    <p:sldId id="279"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8A964-66E8-43D1-8DCB-5EBD3B14D0E3}" v="13" dt="2022-09-27T05:43:37.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3" d="100"/>
          <a:sy n="103"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10/16/22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10/16/22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urtgrot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whenamancodes/heart-failure-clinical-records?resource=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356189" y="1122363"/>
            <a:ext cx="9421401" cy="2387600"/>
          </a:xfrm>
        </p:spPr>
        <p:txBody>
          <a:bodyPr>
            <a:normAutofit fontScale="90000"/>
          </a:bodyPr>
          <a:lstStyle/>
          <a:p>
            <a:r>
              <a:rPr lang="en-US" dirty="0"/>
              <a:t>Predicting Heart Failure Mortality</a:t>
            </a:r>
            <a:br>
              <a:rPr lang="en-US" dirty="0"/>
            </a:br>
            <a:r>
              <a:rPr lang="en-US" sz="4800" dirty="0"/>
              <a:t>Micro-Project #3</a:t>
            </a:r>
            <a:br>
              <a:rPr lang="en-US" sz="4800" dirty="0"/>
            </a:br>
            <a:r>
              <a:rPr lang="en-US" sz="4800" dirty="0">
                <a:hlinkClick r:id="rId2"/>
              </a:rPr>
              <a:t>https://github.com/kurtgrothe/ANA500</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Kurt Grothe</a:t>
            </a:r>
          </a:p>
          <a:p>
            <a:r>
              <a:rPr lang="en-US" dirty="0"/>
              <a:t>October 16,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98505A32-4ECB-1AFE-4ADB-553726C3C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35" y="2088733"/>
            <a:ext cx="3276469" cy="2890630"/>
          </a:xfrm>
          <a:prstGeom prst="rect">
            <a:avLst/>
          </a:prstGeom>
        </p:spPr>
      </p:pic>
      <p:pic>
        <p:nvPicPr>
          <p:cNvPr id="7" name="Picture 6">
            <a:extLst>
              <a:ext uri="{FF2B5EF4-FFF2-40B4-BE49-F238E27FC236}">
                <a16:creationId xmlns:a16="http://schemas.microsoft.com/office/drawing/2014/main" id="{F6BAA549-3206-A84F-FCAB-DF149406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30" y="2088733"/>
            <a:ext cx="3340741" cy="2958757"/>
          </a:xfrm>
          <a:prstGeom prst="rect">
            <a:avLst/>
          </a:prstGeom>
        </p:spPr>
      </p:pic>
      <p:pic>
        <p:nvPicPr>
          <p:cNvPr id="9" name="Picture 8">
            <a:extLst>
              <a:ext uri="{FF2B5EF4-FFF2-40B4-BE49-F238E27FC236}">
                <a16:creationId xmlns:a16="http://schemas.microsoft.com/office/drawing/2014/main" id="{A5DB4FF4-0FEC-343D-E5B3-F6975893A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058" y="1983684"/>
            <a:ext cx="3340742" cy="3100727"/>
          </a:xfrm>
          <a:prstGeom prst="rect">
            <a:avLst/>
          </a:prstGeom>
        </p:spPr>
      </p:pic>
    </p:spTree>
    <p:extLst>
      <p:ext uri="{BB962C8B-B14F-4D97-AF65-F5344CB8AC3E}">
        <p14:creationId xmlns:p14="http://schemas.microsoft.com/office/powerpoint/2010/main" val="246086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34B756B0-3D4B-07E1-7104-9D714AB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9770"/>
            <a:ext cx="3723946" cy="3338459"/>
          </a:xfrm>
          <a:prstGeom prst="rect">
            <a:avLst/>
          </a:prstGeom>
        </p:spPr>
      </p:pic>
      <p:pic>
        <p:nvPicPr>
          <p:cNvPr id="7" name="Picture 6">
            <a:extLst>
              <a:ext uri="{FF2B5EF4-FFF2-40B4-BE49-F238E27FC236}">
                <a16:creationId xmlns:a16="http://schemas.microsoft.com/office/drawing/2014/main" id="{7C73E8B9-6207-5086-E096-9D14750B8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078" y="1759769"/>
            <a:ext cx="3786034" cy="3338460"/>
          </a:xfrm>
          <a:prstGeom prst="rect">
            <a:avLst/>
          </a:prstGeom>
        </p:spPr>
      </p:pic>
    </p:spTree>
    <p:extLst>
      <p:ext uri="{BB962C8B-B14F-4D97-AF65-F5344CB8AC3E}">
        <p14:creationId xmlns:p14="http://schemas.microsoft.com/office/powerpoint/2010/main" val="393349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34A6410B-C205-9F75-0D9B-D098FB03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9" y="1873172"/>
            <a:ext cx="3846586" cy="2985934"/>
          </a:xfrm>
          <a:prstGeom prst="rect">
            <a:avLst/>
          </a:prstGeom>
        </p:spPr>
      </p:pic>
      <p:pic>
        <p:nvPicPr>
          <p:cNvPr id="9" name="Picture 8">
            <a:extLst>
              <a:ext uri="{FF2B5EF4-FFF2-40B4-BE49-F238E27FC236}">
                <a16:creationId xmlns:a16="http://schemas.microsoft.com/office/drawing/2014/main" id="{120FFC2F-AE68-C0E2-7B2D-A16F0FE06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547" y="1873172"/>
            <a:ext cx="3708076" cy="2985934"/>
          </a:xfrm>
          <a:prstGeom prst="rect">
            <a:avLst/>
          </a:prstGeom>
        </p:spPr>
      </p:pic>
      <p:pic>
        <p:nvPicPr>
          <p:cNvPr id="11" name="Picture 10">
            <a:extLst>
              <a:ext uri="{FF2B5EF4-FFF2-40B4-BE49-F238E27FC236}">
                <a16:creationId xmlns:a16="http://schemas.microsoft.com/office/drawing/2014/main" id="{9C3A1F70-CA8D-AAED-11DD-42452A344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524" y="1838099"/>
            <a:ext cx="3551948" cy="2985934"/>
          </a:xfrm>
          <a:prstGeom prst="rect">
            <a:avLst/>
          </a:prstGeom>
        </p:spPr>
      </p:pic>
    </p:spTree>
    <p:extLst>
      <p:ext uri="{BB962C8B-B14F-4D97-AF65-F5344CB8AC3E}">
        <p14:creationId xmlns:p14="http://schemas.microsoft.com/office/powerpoint/2010/main" val="115264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1042FCC0-2150-5B45-DCDD-E28A1C8B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24" y="2073250"/>
            <a:ext cx="3787026" cy="2910623"/>
          </a:xfrm>
          <a:prstGeom prst="rect">
            <a:avLst/>
          </a:prstGeom>
        </p:spPr>
      </p:pic>
      <p:pic>
        <p:nvPicPr>
          <p:cNvPr id="7" name="Picture 6">
            <a:extLst>
              <a:ext uri="{FF2B5EF4-FFF2-40B4-BE49-F238E27FC236}">
                <a16:creationId xmlns:a16="http://schemas.microsoft.com/office/drawing/2014/main" id="{6594F310-7E1A-8F6F-366B-D2E1E23BC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226" y="2073250"/>
            <a:ext cx="3453901" cy="3007740"/>
          </a:xfrm>
          <a:prstGeom prst="rect">
            <a:avLst/>
          </a:prstGeom>
        </p:spPr>
      </p:pic>
      <p:pic>
        <p:nvPicPr>
          <p:cNvPr id="9" name="Picture 8">
            <a:extLst>
              <a:ext uri="{FF2B5EF4-FFF2-40B4-BE49-F238E27FC236}">
                <a16:creationId xmlns:a16="http://schemas.microsoft.com/office/drawing/2014/main" id="{D8706BA7-9C52-834F-7CE7-711777B3C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752" y="1976133"/>
            <a:ext cx="3699270" cy="3007740"/>
          </a:xfrm>
          <a:prstGeom prst="rect">
            <a:avLst/>
          </a:prstGeom>
        </p:spPr>
      </p:pic>
    </p:spTree>
    <p:extLst>
      <p:ext uri="{BB962C8B-B14F-4D97-AF65-F5344CB8AC3E}">
        <p14:creationId xmlns:p14="http://schemas.microsoft.com/office/powerpoint/2010/main" val="18953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D0091024-6EEB-D52E-68DB-1925B985C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966" y="1838099"/>
            <a:ext cx="3857589" cy="3204498"/>
          </a:xfrm>
          <a:prstGeom prst="rect">
            <a:avLst/>
          </a:prstGeom>
        </p:spPr>
      </p:pic>
    </p:spTree>
    <p:extLst>
      <p:ext uri="{BB962C8B-B14F-4D97-AF65-F5344CB8AC3E}">
        <p14:creationId xmlns:p14="http://schemas.microsoft.com/office/powerpoint/2010/main" val="302592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0FADC4A3-AD32-5C95-84C0-8D393EE7E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09365"/>
            <a:ext cx="10402936" cy="3304039"/>
          </a:xfrm>
          <a:prstGeom prst="rect">
            <a:avLst/>
          </a:prstGeom>
        </p:spPr>
      </p:pic>
    </p:spTree>
    <p:extLst>
      <p:ext uri="{BB962C8B-B14F-4D97-AF65-F5344CB8AC3E}">
        <p14:creationId xmlns:p14="http://schemas.microsoft.com/office/powerpoint/2010/main" val="697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4A702A3E-CD94-E4F9-C0C5-4504A7E4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20" y="1626996"/>
            <a:ext cx="9134904" cy="4247573"/>
          </a:xfrm>
          <a:prstGeom prst="rect">
            <a:avLst/>
          </a:prstGeom>
        </p:spPr>
      </p:pic>
    </p:spTree>
    <p:extLst>
      <p:ext uri="{BB962C8B-B14F-4D97-AF65-F5344CB8AC3E}">
        <p14:creationId xmlns:p14="http://schemas.microsoft.com/office/powerpoint/2010/main" val="68283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DA7FC3C3-4F98-BE6A-3AAE-3317AE284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863" y="1027906"/>
            <a:ext cx="7722362" cy="5612380"/>
          </a:xfrm>
          <a:prstGeom prst="rect">
            <a:avLst/>
          </a:prstGeom>
        </p:spPr>
      </p:pic>
    </p:spTree>
    <p:extLst>
      <p:ext uri="{BB962C8B-B14F-4D97-AF65-F5344CB8AC3E}">
        <p14:creationId xmlns:p14="http://schemas.microsoft.com/office/powerpoint/2010/main" val="217886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854DA9F3-425A-387D-F272-9DC07B1F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70" y="556268"/>
            <a:ext cx="5157765" cy="6123442"/>
          </a:xfrm>
          <a:prstGeom prst="rect">
            <a:avLst/>
          </a:prstGeom>
        </p:spPr>
      </p:pic>
    </p:spTree>
    <p:extLst>
      <p:ext uri="{BB962C8B-B14F-4D97-AF65-F5344CB8AC3E}">
        <p14:creationId xmlns:p14="http://schemas.microsoft.com/office/powerpoint/2010/main" val="426239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pPr marL="0" indent="0">
              <a:buNone/>
            </a:pPr>
            <a:r>
              <a:rPr lang="en-US" dirty="0"/>
              <a:t>According to the CDC heart disease is the leading cause of death in the United States.  Every 34 seconds a person dies from heart disease.  From a financial point of view, heart disease costs the United States 229 billion each year. </a:t>
            </a:r>
          </a:p>
          <a:p>
            <a:pPr marL="0" indent="0">
              <a:buNone/>
            </a:pPr>
            <a:endParaRPr lang="en-US" dirty="0"/>
          </a:p>
          <a:p>
            <a:pPr marL="0" indent="0">
              <a:buNone/>
            </a:pPr>
            <a:r>
              <a:rPr lang="en-US" dirty="0"/>
              <a:t>The objective of this study is to predict heart failure mortality using various independent variables. </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fontScale="62500" lnSpcReduction="20000"/>
              </a:bodyPr>
              <a:lstStyle/>
              <a:p>
                <a:pPr marL="808038" indent="0">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𝟎</m:t>
                          </m:r>
                        </m:sub>
                      </m:sSub>
                      <m:r>
                        <a:rPr lang="en-US" sz="2100" b="1" i="1" smtClean="0">
                          <a:solidFill>
                            <a:srgbClr val="000000"/>
                          </a:solidFill>
                          <a:latin typeface="Cambria Math" panose="02040503050406030204" pitchFamily="18" charset="0"/>
                        </a:rPr>
                        <m:t>:</m:t>
                      </m:r>
                      <m:r>
                        <a:rPr lang="en-US" sz="2100" b="1" i="1" smtClean="0">
                          <a:solidFill>
                            <a:srgbClr val="000000"/>
                          </a:solidFill>
                          <a:latin typeface="Cambria Math" panose="02040503050406030204" pitchFamily="18" charset="0"/>
                        </a:rPr>
                        <m:t>𝑻𝒉𝒆𝒓𝒆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𝒏𝒐</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𝒔𝒕𝒂𝒕𝒊𝒕𝒊𝒄𝒂𝒍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𝒅𝒊𝒇𝒇𝒆𝒓𝒆𝒏𝒄𝒆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𝒃𝒆𝒕𝒘𝒆𝒆𝒏</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𝒉𝒆𝒂𝒓𝒕</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𝒇𝒂𝒊𝒍𝒖𝒓𝒆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𝒎𝒐𝒓𝒕𝒂𝒍𝒊𝒕𝒚</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𝒂𝒏𝒅</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𝒅𝒊𝒂𝒃𝒆𝒕𝒆𝒔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𝒂𝒍𝒐𝒏𝒈</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𝒘𝒊𝒕𝒉</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𝒐𝒕𝒉𝒆𝒓</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𝒎𝒆𝒅𝒊𝒄𝒂𝒍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2100" b="1" i="1" dirty="0">
                  <a:solidFill>
                    <a:srgbClr val="000000"/>
                  </a:solidFill>
                  <a:latin typeface="Cambria Math" panose="02040503050406030204" pitchFamily="18" charset="0"/>
                </a:endParaRPr>
              </a:p>
              <a:p>
                <a:pPr marL="808038" indent="-798513">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𝑨</m:t>
                          </m:r>
                        </m:sub>
                      </m:sSub>
                      <m:r>
                        <a:rPr lang="en-US" sz="2100" b="1" i="1" smtClean="0">
                          <a:solidFill>
                            <a:srgbClr val="000000"/>
                          </a:solidFill>
                          <a:latin typeface="Cambria Math" panose="02040503050406030204" pitchFamily="18" charset="0"/>
                        </a:rPr>
                        <m:t>:</m:t>
                      </m:r>
                      <m:r>
                        <a:rPr lang="en-US" sz="2100" b="1" i="1">
                          <a:solidFill>
                            <a:srgbClr val="000000"/>
                          </a:solidFill>
                          <a:latin typeface="Cambria Math" panose="02040503050406030204" pitchFamily="18" charset="0"/>
                        </a:rPr>
                        <m:t>𝑻𝒉𝒆𝒓𝒆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m:t>
                      </m:r>
                      <m:r>
                        <a:rPr lang="en-US" sz="2100" b="1" i="1" smtClean="0">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𝒔𝒕𝒂𝒕𝒊𝒕𝒊𝒄𝒂𝒍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𝒅𝒊𝒇𝒇𝒆𝒓𝒆𝒏𝒄𝒆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𝒃𝒆𝒕𝒘𝒆𝒆𝒏</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𝒉𝒆𝒂𝒓𝒕</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𝒇𝒂𝒊𝒍𝒖𝒓𝒆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𝒎𝒐𝒓𝒕𝒂𝒍𝒊𝒕𝒚</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𝒂𝒏𝒅</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𝒅𝒊𝒂𝒃𝒆𝒕𝒆𝒔</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𝒂𝒍𝒐𝒏𝒈</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𝒘𝒊𝒕𝒉</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𝒐𝒕𝒉𝒆𝒓</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𝒎𝒆𝒅𝒊𝒄𝒂𝒍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null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0</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have no association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alternative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𝐴</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are associated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905A42CE-FCD3-41B9-A629-5F3C6031F3C0}"/>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8874506" y="195848"/>
            <a:ext cx="2743200" cy="338554"/>
          </a:xfrm>
          <a:prstGeom prst="rect">
            <a:avLst/>
          </a:prstGeom>
          <a:noFill/>
        </p:spPr>
        <p:txBody>
          <a:bodyPr wrap="square" rtlCol="0">
            <a:spAutoFit/>
          </a:bodyPr>
          <a:lstStyle/>
          <a:p>
            <a:pPr algn="r"/>
            <a:r>
              <a:rPr lang="en-US" sz="1600" dirty="0">
                <a:solidFill>
                  <a:schemeClr val="bg1">
                    <a:lumMod val="50000"/>
                  </a:schemeClr>
                </a:solidFill>
              </a:rPr>
              <a:t>Program Design</a:t>
            </a:r>
          </a:p>
        </p:txBody>
      </p:sp>
      <p:sp>
        <p:nvSpPr>
          <p:cNvPr id="3" name="Rounded Rectangle 2">
            <a:extLst>
              <a:ext uri="{FF2B5EF4-FFF2-40B4-BE49-F238E27FC236}">
                <a16:creationId xmlns:a16="http://schemas.microsoft.com/office/drawing/2014/main" id="{C9AF2F87-F763-F375-D1CA-7C359DC6A0E2}"/>
              </a:ext>
            </a:extLst>
          </p:cNvPr>
          <p:cNvSpPr/>
          <p:nvPr/>
        </p:nvSpPr>
        <p:spPr>
          <a:xfrm>
            <a:off x="739345" y="2384853"/>
            <a:ext cx="3299255" cy="2644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 Failure(Yes/No) = CVD dataset (</a:t>
            </a:r>
            <a:r>
              <a:rPr lang="en-US" sz="1800" dirty="0">
                <a:solidFill>
                  <a:schemeClr val="bg1"/>
                </a:solidFill>
                <a:latin typeface="Times New Roman" panose="02020603050405020304" pitchFamily="18" charset="0"/>
                <a:ea typeface="Times New Roman" panose="02020603050405020304" pitchFamily="18" charset="0"/>
              </a:rPr>
              <a:t>age, anemia, creatinine phosphokinase, diabetes, ejection fraction, high blood pressure, platelet count, serum creatinine, serum sodium, gender and smoking)</a:t>
            </a:r>
            <a:endParaRPr lang="en-US" dirty="0">
              <a:solidFill>
                <a:schemeClr val="bg1"/>
              </a:solidFill>
            </a:endParaRPr>
          </a:p>
        </p:txBody>
      </p:sp>
      <p:sp>
        <p:nvSpPr>
          <p:cNvPr id="7" name="TextBox 6">
            <a:extLst>
              <a:ext uri="{FF2B5EF4-FFF2-40B4-BE49-F238E27FC236}">
                <a16:creationId xmlns:a16="http://schemas.microsoft.com/office/drawing/2014/main" id="{C49A196B-B54E-366F-1AC6-75239F5347B9}"/>
              </a:ext>
            </a:extLst>
          </p:cNvPr>
          <p:cNvSpPr txBox="1"/>
          <p:nvPr/>
        </p:nvSpPr>
        <p:spPr>
          <a:xfrm>
            <a:off x="6096001" y="3237470"/>
            <a:ext cx="2778506" cy="1200329"/>
          </a:xfrm>
          <a:prstGeom prst="rect">
            <a:avLst/>
          </a:prstGeom>
          <a:noFill/>
        </p:spPr>
        <p:txBody>
          <a:bodyPr wrap="square" rtlCol="0">
            <a:spAutoFit/>
          </a:bodyPr>
          <a:lstStyle/>
          <a:p>
            <a:r>
              <a:rPr lang="en-US" dirty="0">
                <a:solidFill>
                  <a:schemeClr val="accent1"/>
                </a:solidFill>
              </a:rPr>
              <a:t>Main Program </a:t>
            </a:r>
          </a:p>
          <a:p>
            <a:r>
              <a:rPr lang="en-US" dirty="0">
                <a:solidFill>
                  <a:schemeClr val="accent1"/>
                </a:solidFill>
              </a:rPr>
              <a:t>(Output: Heart failure(y/n); </a:t>
            </a:r>
          </a:p>
          <a:p>
            <a:r>
              <a:rPr lang="en-US" dirty="0">
                <a:solidFill>
                  <a:schemeClr val="accent1"/>
                </a:solidFill>
              </a:rPr>
              <a:t>Input; CVD dataset)</a:t>
            </a:r>
          </a:p>
          <a:p>
            <a:endParaRPr lang="en-US" dirty="0"/>
          </a:p>
        </p:txBody>
      </p:sp>
    </p:spTree>
    <p:extLst>
      <p:ext uri="{BB962C8B-B14F-4D97-AF65-F5344CB8AC3E}">
        <p14:creationId xmlns:p14="http://schemas.microsoft.com/office/powerpoint/2010/main" val="19662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9" name="Terminator 8">
            <a:extLst>
              <a:ext uri="{FF2B5EF4-FFF2-40B4-BE49-F238E27FC236}">
                <a16:creationId xmlns:a16="http://schemas.microsoft.com/office/drawing/2014/main" id="{88241496-A328-F04D-3CCF-31CEC94DFDCA}"/>
              </a:ext>
            </a:extLst>
          </p:cNvPr>
          <p:cNvSpPr/>
          <p:nvPr/>
        </p:nvSpPr>
        <p:spPr>
          <a:xfrm>
            <a:off x="189171" y="2140424"/>
            <a:ext cx="1544595" cy="5251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Process 9">
            <a:extLst>
              <a:ext uri="{FF2B5EF4-FFF2-40B4-BE49-F238E27FC236}">
                <a16:creationId xmlns:a16="http://schemas.microsoft.com/office/drawing/2014/main" id="{9699B344-0951-4B71-DD78-EB67B535963A}"/>
              </a:ext>
            </a:extLst>
          </p:cNvPr>
          <p:cNvSpPr/>
          <p:nvPr/>
        </p:nvSpPr>
        <p:spPr>
          <a:xfrm>
            <a:off x="2388674" y="213974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p>
        </p:txBody>
      </p:sp>
      <p:cxnSp>
        <p:nvCxnSpPr>
          <p:cNvPr id="12" name="Straight Arrow Connector 11">
            <a:extLst>
              <a:ext uri="{FF2B5EF4-FFF2-40B4-BE49-F238E27FC236}">
                <a16:creationId xmlns:a16="http://schemas.microsoft.com/office/drawing/2014/main" id="{B84D746D-1C17-0C0E-CAE4-2E2611CABA6D}"/>
              </a:ext>
            </a:extLst>
          </p:cNvPr>
          <p:cNvCxnSpPr>
            <a:cxnSpLocks/>
          </p:cNvCxnSpPr>
          <p:nvPr/>
        </p:nvCxnSpPr>
        <p:spPr>
          <a:xfrm flipV="1">
            <a:off x="1694223" y="2454154"/>
            <a:ext cx="704333" cy="9267"/>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08572C-67EB-37C0-6185-75B7FC903E0D}"/>
              </a:ext>
            </a:extLst>
          </p:cNvPr>
          <p:cNvSpPr txBox="1"/>
          <p:nvPr/>
        </p:nvSpPr>
        <p:spPr>
          <a:xfrm flipH="1">
            <a:off x="376583" y="1295056"/>
            <a:ext cx="1523999" cy="646331"/>
          </a:xfrm>
          <a:prstGeom prst="rect">
            <a:avLst/>
          </a:prstGeom>
          <a:noFill/>
        </p:spPr>
        <p:txBody>
          <a:bodyPr wrap="square" rtlCol="0">
            <a:spAutoFit/>
          </a:bodyPr>
          <a:lstStyle/>
          <a:p>
            <a:r>
              <a:rPr lang="en-US" dirty="0">
                <a:solidFill>
                  <a:schemeClr val="accent1"/>
                </a:solidFill>
              </a:rPr>
              <a:t>Step 1:</a:t>
            </a:r>
          </a:p>
          <a:p>
            <a:r>
              <a:rPr lang="en-US" dirty="0">
                <a:solidFill>
                  <a:schemeClr val="accent1"/>
                </a:solidFill>
              </a:rPr>
              <a:t>Acquire</a:t>
            </a:r>
          </a:p>
        </p:txBody>
      </p:sp>
      <p:sp>
        <p:nvSpPr>
          <p:cNvPr id="15" name="TextBox 14">
            <a:extLst>
              <a:ext uri="{FF2B5EF4-FFF2-40B4-BE49-F238E27FC236}">
                <a16:creationId xmlns:a16="http://schemas.microsoft.com/office/drawing/2014/main" id="{A79E3FF0-8FE6-51A5-4D9C-6A6329E8C552}"/>
              </a:ext>
            </a:extLst>
          </p:cNvPr>
          <p:cNvSpPr txBox="1"/>
          <p:nvPr/>
        </p:nvSpPr>
        <p:spPr>
          <a:xfrm>
            <a:off x="4493440" y="1292959"/>
            <a:ext cx="1099752" cy="646331"/>
          </a:xfrm>
          <a:prstGeom prst="rect">
            <a:avLst/>
          </a:prstGeom>
          <a:noFill/>
        </p:spPr>
        <p:txBody>
          <a:bodyPr wrap="square" rtlCol="0">
            <a:spAutoFit/>
          </a:bodyPr>
          <a:lstStyle/>
          <a:p>
            <a:r>
              <a:rPr lang="en-US" dirty="0">
                <a:solidFill>
                  <a:schemeClr val="accent1"/>
                </a:solidFill>
              </a:rPr>
              <a:t>Step 2: </a:t>
            </a:r>
          </a:p>
          <a:p>
            <a:r>
              <a:rPr lang="en-US" dirty="0">
                <a:solidFill>
                  <a:schemeClr val="accent1"/>
                </a:solidFill>
              </a:rPr>
              <a:t>Prepare</a:t>
            </a:r>
          </a:p>
        </p:txBody>
      </p:sp>
      <p:sp>
        <p:nvSpPr>
          <p:cNvPr id="18" name="Process 17">
            <a:extLst>
              <a:ext uri="{FF2B5EF4-FFF2-40B4-BE49-F238E27FC236}">
                <a16:creationId xmlns:a16="http://schemas.microsoft.com/office/drawing/2014/main" id="{6FE917FB-B659-AF73-A83E-10390D429FC3}"/>
              </a:ext>
            </a:extLst>
          </p:cNvPr>
          <p:cNvSpPr/>
          <p:nvPr/>
        </p:nvSpPr>
        <p:spPr>
          <a:xfrm>
            <a:off x="4332802"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20" name="Process 19">
            <a:extLst>
              <a:ext uri="{FF2B5EF4-FFF2-40B4-BE49-F238E27FC236}">
                <a16:creationId xmlns:a16="http://schemas.microsoft.com/office/drawing/2014/main" id="{AD0322ED-99AE-6C4D-B537-A0612B3CBFBC}"/>
              </a:ext>
            </a:extLst>
          </p:cNvPr>
          <p:cNvSpPr/>
          <p:nvPr/>
        </p:nvSpPr>
        <p:spPr>
          <a:xfrm>
            <a:off x="6408738"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a:t>
            </a:r>
          </a:p>
          <a:p>
            <a:pPr algn="ctr"/>
            <a:r>
              <a:rPr lang="en-US" dirty="0"/>
              <a:t>Data</a:t>
            </a:r>
          </a:p>
        </p:txBody>
      </p:sp>
      <p:sp>
        <p:nvSpPr>
          <p:cNvPr id="21" name="Process 20">
            <a:extLst>
              <a:ext uri="{FF2B5EF4-FFF2-40B4-BE49-F238E27FC236}">
                <a16:creationId xmlns:a16="http://schemas.microsoft.com/office/drawing/2014/main" id="{B845D1BB-AEE1-67E9-31B6-CFACF0D0AA3B}"/>
              </a:ext>
            </a:extLst>
          </p:cNvPr>
          <p:cNvSpPr/>
          <p:nvPr/>
        </p:nvSpPr>
        <p:spPr>
          <a:xfrm>
            <a:off x="8787598"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a:t>
            </a:r>
          </a:p>
        </p:txBody>
      </p:sp>
      <p:cxnSp>
        <p:nvCxnSpPr>
          <p:cNvPr id="23" name="Straight Arrow Connector 22">
            <a:extLst>
              <a:ext uri="{FF2B5EF4-FFF2-40B4-BE49-F238E27FC236}">
                <a16:creationId xmlns:a16="http://schemas.microsoft.com/office/drawing/2014/main" id="{4D3598CE-3E8B-A94A-153E-6A2672D7E536}"/>
              </a:ext>
            </a:extLst>
          </p:cNvPr>
          <p:cNvCxnSpPr>
            <a:cxnSpLocks/>
          </p:cNvCxnSpPr>
          <p:nvPr/>
        </p:nvCxnSpPr>
        <p:spPr>
          <a:xfrm flipV="1">
            <a:off x="3834376" y="2454154"/>
            <a:ext cx="523102" cy="1"/>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04CB54-54FB-1DD1-EBB0-C31D469F857E}"/>
              </a:ext>
            </a:extLst>
          </p:cNvPr>
          <p:cNvCxnSpPr>
            <a:cxnSpLocks/>
            <a:stCxn id="18" idx="3"/>
            <a:endCxn id="20" idx="1"/>
          </p:cNvCxnSpPr>
          <p:nvPr/>
        </p:nvCxnSpPr>
        <p:spPr>
          <a:xfrm>
            <a:off x="5753829" y="2420609"/>
            <a:ext cx="654909"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1B0FA1-5C11-7D82-1CF8-1F120C72C001}"/>
              </a:ext>
            </a:extLst>
          </p:cNvPr>
          <p:cNvCxnSpPr>
            <a:cxnSpLocks/>
            <a:stCxn id="20" idx="3"/>
            <a:endCxn id="21" idx="1"/>
          </p:cNvCxnSpPr>
          <p:nvPr/>
        </p:nvCxnSpPr>
        <p:spPr>
          <a:xfrm>
            <a:off x="7829765" y="2420609"/>
            <a:ext cx="957833"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0">
            <a:extLst>
              <a:ext uri="{FF2B5EF4-FFF2-40B4-BE49-F238E27FC236}">
                <a16:creationId xmlns:a16="http://schemas.microsoft.com/office/drawing/2014/main" id="{26EE1E02-DDF6-9A0B-7F22-432023975F3A}"/>
              </a:ext>
            </a:extLst>
          </p:cNvPr>
          <p:cNvSpPr/>
          <p:nvPr/>
        </p:nvSpPr>
        <p:spPr>
          <a:xfrm>
            <a:off x="189172" y="3500651"/>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Analytical Technique</a:t>
            </a:r>
          </a:p>
        </p:txBody>
      </p:sp>
      <p:sp>
        <p:nvSpPr>
          <p:cNvPr id="16" name="TextBox 15">
            <a:extLst>
              <a:ext uri="{FF2B5EF4-FFF2-40B4-BE49-F238E27FC236}">
                <a16:creationId xmlns:a16="http://schemas.microsoft.com/office/drawing/2014/main" id="{865FD07A-0BC6-A1CE-8D2C-4CF82835F3F9}"/>
              </a:ext>
            </a:extLst>
          </p:cNvPr>
          <p:cNvSpPr txBox="1"/>
          <p:nvPr/>
        </p:nvSpPr>
        <p:spPr>
          <a:xfrm flipH="1">
            <a:off x="209767" y="4502420"/>
            <a:ext cx="1523999" cy="646331"/>
          </a:xfrm>
          <a:prstGeom prst="rect">
            <a:avLst/>
          </a:prstGeom>
          <a:noFill/>
        </p:spPr>
        <p:txBody>
          <a:bodyPr wrap="square" rtlCol="0">
            <a:spAutoFit/>
          </a:bodyPr>
          <a:lstStyle/>
          <a:p>
            <a:r>
              <a:rPr lang="en-US" dirty="0">
                <a:solidFill>
                  <a:schemeClr val="accent1"/>
                </a:solidFill>
              </a:rPr>
              <a:t>Step 3:</a:t>
            </a:r>
          </a:p>
          <a:p>
            <a:r>
              <a:rPr lang="en-US" dirty="0">
                <a:solidFill>
                  <a:schemeClr val="accent1"/>
                </a:solidFill>
              </a:rPr>
              <a:t>Analyze data</a:t>
            </a:r>
          </a:p>
        </p:txBody>
      </p:sp>
      <p:sp>
        <p:nvSpPr>
          <p:cNvPr id="17" name="Process 16">
            <a:extLst>
              <a:ext uri="{FF2B5EF4-FFF2-40B4-BE49-F238E27FC236}">
                <a16:creationId xmlns:a16="http://schemas.microsoft.com/office/drawing/2014/main" id="{ABBAF04A-CB61-C0FD-E6C0-52E96B05C165}"/>
              </a:ext>
            </a:extLst>
          </p:cNvPr>
          <p:cNvSpPr/>
          <p:nvPr/>
        </p:nvSpPr>
        <p:spPr>
          <a:xfrm>
            <a:off x="2367871" y="3509666"/>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Estimator</a:t>
            </a:r>
          </a:p>
        </p:txBody>
      </p:sp>
      <p:cxnSp>
        <p:nvCxnSpPr>
          <p:cNvPr id="27" name="Elbow Connector 26">
            <a:extLst>
              <a:ext uri="{FF2B5EF4-FFF2-40B4-BE49-F238E27FC236}">
                <a16:creationId xmlns:a16="http://schemas.microsoft.com/office/drawing/2014/main" id="{7E87DFEB-25D7-6532-16F4-343CCA9C03DF}"/>
              </a:ext>
            </a:extLst>
          </p:cNvPr>
          <p:cNvCxnSpPr>
            <a:stCxn id="21" idx="2"/>
            <a:endCxn id="11" idx="0"/>
          </p:cNvCxnSpPr>
          <p:nvPr/>
        </p:nvCxnSpPr>
        <p:spPr>
          <a:xfrm rot="5400000">
            <a:off x="4794802" y="-1202659"/>
            <a:ext cx="808194" cy="8598426"/>
          </a:xfrm>
          <a:prstGeom prst="bentConnector3">
            <a:avLst/>
          </a:prstGeom>
          <a:ln w="12700">
            <a:solidFill>
              <a:schemeClr val="accent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B8A2392-2CE9-3271-B523-DC5F50461B20}"/>
              </a:ext>
            </a:extLst>
          </p:cNvPr>
          <p:cNvCxnSpPr>
            <a:stCxn id="11" idx="3"/>
            <a:endCxn id="17" idx="1"/>
          </p:cNvCxnSpPr>
          <p:nvPr/>
        </p:nvCxnSpPr>
        <p:spPr>
          <a:xfrm>
            <a:off x="1610199" y="3772500"/>
            <a:ext cx="757672" cy="9015"/>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1" name="Process 30">
            <a:extLst>
              <a:ext uri="{FF2B5EF4-FFF2-40B4-BE49-F238E27FC236}">
                <a16:creationId xmlns:a16="http://schemas.microsoft.com/office/drawing/2014/main" id="{2F0CEDCF-DC18-DC80-6916-E9C543EE104F}"/>
              </a:ext>
            </a:extLst>
          </p:cNvPr>
          <p:cNvSpPr/>
          <p:nvPr/>
        </p:nvSpPr>
        <p:spPr>
          <a:xfrm>
            <a:off x="4332801"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Improve Model Performance</a:t>
            </a:r>
          </a:p>
        </p:txBody>
      </p:sp>
      <p:sp>
        <p:nvSpPr>
          <p:cNvPr id="33" name="Process 32">
            <a:extLst>
              <a:ext uri="{FF2B5EF4-FFF2-40B4-BE49-F238E27FC236}">
                <a16:creationId xmlns:a16="http://schemas.microsoft.com/office/drawing/2014/main" id="{AD424726-2661-DDE4-7491-8FEF7659C302}"/>
              </a:ext>
            </a:extLst>
          </p:cNvPr>
          <p:cNvSpPr/>
          <p:nvPr/>
        </p:nvSpPr>
        <p:spPr>
          <a:xfrm>
            <a:off x="6408738"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Data for Testing and Training</a:t>
            </a:r>
          </a:p>
        </p:txBody>
      </p:sp>
      <p:sp>
        <p:nvSpPr>
          <p:cNvPr id="34" name="Process 33">
            <a:extLst>
              <a:ext uri="{FF2B5EF4-FFF2-40B4-BE49-F238E27FC236}">
                <a16:creationId xmlns:a16="http://schemas.microsoft.com/office/drawing/2014/main" id="{BD79562A-2590-7846-AFFA-8503F37C2082}"/>
              </a:ext>
            </a:extLst>
          </p:cNvPr>
          <p:cNvSpPr/>
          <p:nvPr/>
        </p:nvSpPr>
        <p:spPr>
          <a:xfrm>
            <a:off x="8787597"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 the Estimator</a:t>
            </a:r>
          </a:p>
        </p:txBody>
      </p:sp>
      <p:sp>
        <p:nvSpPr>
          <p:cNvPr id="49" name="Process 48">
            <a:extLst>
              <a:ext uri="{FF2B5EF4-FFF2-40B4-BE49-F238E27FC236}">
                <a16:creationId xmlns:a16="http://schemas.microsoft.com/office/drawing/2014/main" id="{15E36493-2FA1-AE9E-5726-5A9DD11D64F3}"/>
              </a:ext>
            </a:extLst>
          </p:cNvPr>
          <p:cNvSpPr/>
          <p:nvPr/>
        </p:nvSpPr>
        <p:spPr>
          <a:xfrm>
            <a:off x="4332800" y="5107664"/>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the Estimator</a:t>
            </a:r>
          </a:p>
        </p:txBody>
      </p:sp>
      <p:sp>
        <p:nvSpPr>
          <p:cNvPr id="50" name="Process 49">
            <a:extLst>
              <a:ext uri="{FF2B5EF4-FFF2-40B4-BE49-F238E27FC236}">
                <a16:creationId xmlns:a16="http://schemas.microsoft.com/office/drawing/2014/main" id="{F7DCB537-8493-BF5A-E3A2-016117223BD1}"/>
              </a:ext>
            </a:extLst>
          </p:cNvPr>
          <p:cNvSpPr/>
          <p:nvPr/>
        </p:nvSpPr>
        <p:spPr>
          <a:xfrm>
            <a:off x="6408738" y="4794376"/>
            <a:ext cx="1944123" cy="12074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Assess Model Performance</a:t>
            </a:r>
          </a:p>
          <a:p>
            <a:pPr marL="171450" indent="-171450">
              <a:buFont typeface="Arial" panose="020B0604020202020204" pitchFamily="34" charset="0"/>
              <a:buChar char="•"/>
            </a:pPr>
            <a:r>
              <a:rPr lang="en-US" sz="1200" dirty="0"/>
              <a:t>Visualize Heart Failure predicted vs actual</a:t>
            </a:r>
          </a:p>
          <a:p>
            <a:pPr marL="171450" indent="-171450">
              <a:buFont typeface="Arial" panose="020B0604020202020204" pitchFamily="34" charset="0"/>
              <a:buChar char="•"/>
            </a:pPr>
            <a:r>
              <a:rPr lang="en-US" sz="1200" dirty="0"/>
              <a:t>Metrics</a:t>
            </a:r>
          </a:p>
        </p:txBody>
      </p:sp>
      <p:cxnSp>
        <p:nvCxnSpPr>
          <p:cNvPr id="52" name="Straight Arrow Connector 51">
            <a:extLst>
              <a:ext uri="{FF2B5EF4-FFF2-40B4-BE49-F238E27FC236}">
                <a16:creationId xmlns:a16="http://schemas.microsoft.com/office/drawing/2014/main" id="{267B12D9-FA03-9FFE-6448-26E4CFCE8075}"/>
              </a:ext>
            </a:extLst>
          </p:cNvPr>
          <p:cNvCxnSpPr>
            <a:stCxn id="17" idx="3"/>
            <a:endCxn id="31" idx="1"/>
          </p:cNvCxnSpPr>
          <p:nvPr/>
        </p:nvCxnSpPr>
        <p:spPr>
          <a:xfrm>
            <a:off x="3788898" y="3781515"/>
            <a:ext cx="543903" cy="22513"/>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77E611-791D-1697-F143-FF828152E506}"/>
              </a:ext>
            </a:extLst>
          </p:cNvPr>
          <p:cNvCxnSpPr>
            <a:stCxn id="31" idx="3"/>
            <a:endCxn id="33" idx="1"/>
          </p:cNvCxnSpPr>
          <p:nvPr/>
        </p:nvCxnSpPr>
        <p:spPr>
          <a:xfrm>
            <a:off x="5753828" y="3804028"/>
            <a:ext cx="654910"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AB1E6FE-863F-5D0A-C7F6-E7FBC4DF9A35}"/>
              </a:ext>
            </a:extLst>
          </p:cNvPr>
          <p:cNvCxnSpPr>
            <a:stCxn id="33" idx="3"/>
            <a:endCxn id="34" idx="1"/>
          </p:cNvCxnSpPr>
          <p:nvPr/>
        </p:nvCxnSpPr>
        <p:spPr>
          <a:xfrm>
            <a:off x="7829765" y="3804028"/>
            <a:ext cx="957832"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EDB5A60E-20E6-A1CA-F4B5-E72C92822775}"/>
              </a:ext>
            </a:extLst>
          </p:cNvPr>
          <p:cNvCxnSpPr>
            <a:stCxn id="34" idx="2"/>
            <a:endCxn id="49" idx="0"/>
          </p:cNvCxnSpPr>
          <p:nvPr/>
        </p:nvCxnSpPr>
        <p:spPr>
          <a:xfrm rot="5400000">
            <a:off x="6754819" y="2364372"/>
            <a:ext cx="1031788" cy="4454797"/>
          </a:xfrm>
          <a:prstGeom prst="bentConnector3">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FE20BA6-6EA3-2466-B708-E363F76C3A32}"/>
              </a:ext>
            </a:extLst>
          </p:cNvPr>
          <p:cNvCxnSpPr>
            <a:cxnSpLocks/>
            <a:stCxn id="49" idx="3"/>
            <a:endCxn id="50" idx="1"/>
          </p:cNvCxnSpPr>
          <p:nvPr/>
        </p:nvCxnSpPr>
        <p:spPr>
          <a:xfrm>
            <a:off x="5753827" y="5379513"/>
            <a:ext cx="654911" cy="1860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9BCE533-8D0C-0BED-27BC-6C9ACAAEE772}"/>
              </a:ext>
            </a:extLst>
          </p:cNvPr>
          <p:cNvSpPr txBox="1"/>
          <p:nvPr/>
        </p:nvSpPr>
        <p:spPr>
          <a:xfrm flipH="1">
            <a:off x="10704772" y="5005030"/>
            <a:ext cx="955380" cy="646331"/>
          </a:xfrm>
          <a:prstGeom prst="rect">
            <a:avLst/>
          </a:prstGeom>
          <a:noFill/>
        </p:spPr>
        <p:txBody>
          <a:bodyPr wrap="square" rtlCol="0">
            <a:spAutoFit/>
          </a:bodyPr>
          <a:lstStyle/>
          <a:p>
            <a:r>
              <a:rPr lang="en-US" dirty="0">
                <a:solidFill>
                  <a:schemeClr val="accent1"/>
                </a:solidFill>
              </a:rPr>
              <a:t>Step 5:</a:t>
            </a:r>
          </a:p>
          <a:p>
            <a:r>
              <a:rPr lang="en-US" dirty="0">
                <a:solidFill>
                  <a:schemeClr val="accent1"/>
                </a:solidFill>
              </a:rPr>
              <a:t>Act</a:t>
            </a:r>
          </a:p>
        </p:txBody>
      </p:sp>
      <p:sp>
        <p:nvSpPr>
          <p:cNvPr id="72" name="TextBox 71">
            <a:extLst>
              <a:ext uri="{FF2B5EF4-FFF2-40B4-BE49-F238E27FC236}">
                <a16:creationId xmlns:a16="http://schemas.microsoft.com/office/drawing/2014/main" id="{CF804398-C137-20BA-B400-3DE4FB472601}"/>
              </a:ext>
            </a:extLst>
          </p:cNvPr>
          <p:cNvSpPr txBox="1"/>
          <p:nvPr/>
        </p:nvSpPr>
        <p:spPr>
          <a:xfrm flipH="1">
            <a:off x="9115139" y="5065647"/>
            <a:ext cx="955598" cy="646331"/>
          </a:xfrm>
          <a:prstGeom prst="rect">
            <a:avLst/>
          </a:prstGeom>
          <a:noFill/>
        </p:spPr>
        <p:txBody>
          <a:bodyPr wrap="square" rtlCol="0">
            <a:spAutoFit/>
          </a:bodyPr>
          <a:lstStyle/>
          <a:p>
            <a:r>
              <a:rPr lang="en-US" dirty="0">
                <a:solidFill>
                  <a:schemeClr val="accent1"/>
                </a:solidFill>
              </a:rPr>
              <a:t>Step 4:</a:t>
            </a:r>
          </a:p>
          <a:p>
            <a:r>
              <a:rPr lang="en-US" dirty="0">
                <a:solidFill>
                  <a:schemeClr val="accent1"/>
                </a:solidFill>
              </a:rPr>
              <a:t>Report</a:t>
            </a:r>
          </a:p>
        </p:txBody>
      </p:sp>
    </p:spTree>
    <p:extLst>
      <p:ext uri="{BB962C8B-B14F-4D97-AF65-F5344CB8AC3E}">
        <p14:creationId xmlns:p14="http://schemas.microsoft.com/office/powerpoint/2010/main" val="32718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Pseudocode</a:t>
            </a:r>
          </a:p>
        </p:txBody>
      </p:sp>
      <p:sp>
        <p:nvSpPr>
          <p:cNvPr id="6" name="Slide Number Placeholder 5">
            <a:extLst>
              <a:ext uri="{FF2B5EF4-FFF2-40B4-BE49-F238E27FC236}">
                <a16:creationId xmlns:a16="http://schemas.microsoft.com/office/drawing/2014/main" id="{ADE23920-66B9-14C6-BB52-1D96B8559CCF}"/>
              </a:ext>
            </a:extLst>
          </p:cNvPr>
          <p:cNvSpPr>
            <a:spLocks noGrp="1"/>
          </p:cNvSpPr>
          <p:nvPr>
            <p:ph type="sldNum" sz="quarter" idx="12"/>
          </p:nvPr>
        </p:nvSpPr>
        <p:spPr/>
        <p:txBody>
          <a:bodyPr/>
          <a:lstStyle/>
          <a:p>
            <a:fld id="{7BC5D697-CC64-4CAF-A466-D1105DD36B62}" type="slidenum">
              <a:rPr lang="en-US" smtClean="0"/>
              <a:t>6</a:t>
            </a:fld>
            <a:endParaRPr lang="en-US"/>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8" name="Content Placeholder 7">
            <a:extLst>
              <a:ext uri="{FF2B5EF4-FFF2-40B4-BE49-F238E27FC236}">
                <a16:creationId xmlns:a16="http://schemas.microsoft.com/office/drawing/2014/main" id="{B81FC63E-1C1A-2B87-6EA1-726A19EFC7A9}"/>
              </a:ext>
            </a:extLst>
          </p:cNvPr>
          <p:cNvSpPr>
            <a:spLocks noGrp="1"/>
          </p:cNvSpPr>
          <p:nvPr>
            <p:ph idx="1"/>
          </p:nvPr>
        </p:nvSpPr>
        <p:spPr>
          <a:xfrm>
            <a:off x="8180173" y="1696156"/>
            <a:ext cx="3803822" cy="4351338"/>
          </a:xfrm>
        </p:spPr>
        <p:txBody>
          <a:bodyPr>
            <a:noAutofit/>
          </a:bodyPr>
          <a:lstStyle/>
          <a:p>
            <a:pPr marL="0" indent="0">
              <a:lnSpc>
                <a:spcPct val="100000"/>
              </a:lnSpc>
              <a:spcBef>
                <a:spcPts val="0"/>
              </a:spcBef>
              <a:buNone/>
            </a:pPr>
            <a:r>
              <a:rPr lang="en-US" sz="1200" dirty="0">
                <a:solidFill>
                  <a:schemeClr val="accent5"/>
                </a:solidFill>
              </a:rPr>
              <a:t>  </a:t>
            </a:r>
          </a:p>
          <a:p>
            <a:pPr marL="0" indent="0">
              <a:lnSpc>
                <a:spcPct val="100000"/>
              </a:lnSpc>
              <a:spcBef>
                <a:spcPts val="0"/>
              </a:spcBef>
              <a:buNone/>
            </a:pPr>
            <a:r>
              <a:rPr lang="en-US" sz="1200" dirty="0">
                <a:solidFill>
                  <a:schemeClr val="accent5"/>
                </a:solidFill>
              </a:rPr>
              <a:t>  # Fit the model</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grid_search.fit</a:t>
            </a:r>
            <a:r>
              <a:rPr lang="en-US" sz="1200" dirty="0">
                <a:solidFill>
                  <a:schemeClr val="accent5"/>
                </a:solidFill>
              </a:rPr>
              <a:t>(</a:t>
            </a:r>
            <a:r>
              <a:rPr lang="en-US" sz="1200" dirty="0" err="1">
                <a:solidFill>
                  <a:schemeClr val="accent5"/>
                </a:solidFill>
              </a:rPr>
              <a:t>X_train_scaled</a:t>
            </a:r>
            <a:r>
              <a:rPr lang="en-US" sz="1200" dirty="0">
                <a:solidFill>
                  <a:schemeClr val="accent5"/>
                </a:solidFill>
              </a:rPr>
              <a:t>, </a:t>
            </a:r>
            <a:r>
              <a:rPr lang="en-US" sz="1200" dirty="0" err="1">
                <a:solidFill>
                  <a:schemeClr val="accent5"/>
                </a:solidFill>
              </a:rPr>
              <a:t>y_train</a:t>
            </a:r>
            <a:r>
              <a:rPr lang="en-US" sz="1200" dirty="0">
                <a:solidFill>
                  <a:schemeClr val="accent5"/>
                </a:solidFill>
              </a:rPr>
              <a:t>);</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 Make a prediction on the test split to find model accuracy</a:t>
            </a:r>
          </a:p>
          <a:p>
            <a:pPr marL="0" indent="0">
              <a:lnSpc>
                <a:spcPct val="100000"/>
              </a:lnSpc>
              <a:spcBef>
                <a:spcPts val="0"/>
              </a:spcBef>
              <a:buNone/>
            </a:pPr>
            <a:r>
              <a:rPr lang="en-US" sz="1200" dirty="0">
                <a:solidFill>
                  <a:schemeClr val="accent5"/>
                </a:solidFill>
              </a:rPr>
              <a:t>  predicted = </a:t>
            </a:r>
            <a:r>
              <a:rPr lang="en-US" sz="1200" dirty="0" err="1">
                <a:solidFill>
                  <a:schemeClr val="accent5"/>
                </a:solidFill>
              </a:rPr>
              <a:t>grid_search.predict</a:t>
            </a:r>
            <a:r>
              <a:rPr lang="en-US" sz="1200" dirty="0">
                <a:solidFill>
                  <a:schemeClr val="accent5"/>
                </a:solidFill>
              </a:rPr>
              <a:t>(</a:t>
            </a:r>
            <a:r>
              <a:rPr lang="en-US" sz="1200" dirty="0" err="1">
                <a:solidFill>
                  <a:schemeClr val="accent5"/>
                </a:solidFill>
              </a:rPr>
              <a:t>X_test_scaled</a:t>
            </a:r>
            <a:r>
              <a:rPr lang="en-US" sz="1200" dirty="0">
                <a:solidFill>
                  <a:schemeClr val="accent5"/>
                </a:solidFill>
              </a:rPr>
              <a:t>)</a:t>
            </a:r>
          </a:p>
          <a:p>
            <a:pPr marL="0" indent="0">
              <a:lnSpc>
                <a:spcPct val="100000"/>
              </a:lnSpc>
              <a:spcBef>
                <a:spcPts val="0"/>
              </a:spcBef>
              <a:buNone/>
            </a:pPr>
            <a:r>
              <a:rPr lang="en-US" sz="1200" dirty="0">
                <a:solidFill>
                  <a:schemeClr val="accent5"/>
                </a:solidFill>
              </a:rPr>
              <a:t>  acc = </a:t>
            </a:r>
            <a:r>
              <a:rPr lang="en-US" sz="1200" dirty="0" err="1">
                <a:solidFill>
                  <a:schemeClr val="accent5"/>
                </a:solidFill>
              </a:rPr>
              <a:t>accuracy_score</a:t>
            </a:r>
            <a:r>
              <a:rPr lang="en-US" sz="1200" dirty="0">
                <a:solidFill>
                  <a:schemeClr val="accent5"/>
                </a:solidFill>
              </a:rPr>
              <a:t>(predicted, </a:t>
            </a:r>
            <a:r>
              <a:rPr lang="en-US" sz="1200" dirty="0" err="1">
                <a:solidFill>
                  <a:schemeClr val="accent5"/>
                </a:solidFill>
              </a:rPr>
              <a:t>y_test</a:t>
            </a:r>
            <a:r>
              <a:rPr lang="en-US" sz="1200" dirty="0">
                <a:solidFill>
                  <a:schemeClr val="accent5"/>
                </a:solidFill>
              </a:rPr>
              <a:t>)</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entries.append</a:t>
            </a:r>
            <a:r>
              <a:rPr lang="en-US" sz="1200" dirty="0">
                <a:solidFill>
                  <a:schemeClr val="accent5"/>
                </a:solidFill>
              </a:rPr>
              <a:t>(acc)</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print(</a:t>
            </a:r>
            <a:r>
              <a:rPr lang="en-US" sz="1200" dirty="0" err="1">
                <a:solidFill>
                  <a:schemeClr val="accent5"/>
                </a:solidFill>
              </a:rPr>
              <a:t>grid_search.best_params</a:t>
            </a:r>
            <a:r>
              <a:rPr lang="en-US" sz="1200" dirty="0">
                <a:solidFill>
                  <a:schemeClr val="accent5"/>
                </a:solidFill>
              </a:rPr>
              <a:t>_)</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 If model have the highest accuracy, it's out best model</a:t>
            </a:r>
          </a:p>
          <a:p>
            <a:pPr marL="0" indent="0">
              <a:lnSpc>
                <a:spcPct val="100000"/>
              </a:lnSpc>
              <a:spcBef>
                <a:spcPts val="0"/>
              </a:spcBef>
              <a:buNone/>
            </a:pPr>
            <a:r>
              <a:rPr lang="en-US" sz="1200" dirty="0">
                <a:solidFill>
                  <a:schemeClr val="accent5"/>
                </a:solidFill>
              </a:rPr>
              <a:t>  if acc &gt; </a:t>
            </a:r>
            <a:r>
              <a:rPr lang="en-US" sz="1200" dirty="0" err="1">
                <a:solidFill>
                  <a:schemeClr val="accent5"/>
                </a:solidFill>
              </a:rPr>
              <a:t>highest_acc</a:t>
            </a:r>
            <a:r>
              <a:rPr lang="en-US" sz="1200" dirty="0">
                <a:solidFill>
                  <a:schemeClr val="accent5"/>
                </a:solidFill>
              </a:rPr>
              <a:t>:</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highest_acc</a:t>
            </a:r>
            <a:r>
              <a:rPr lang="en-US" sz="1200" dirty="0">
                <a:solidFill>
                  <a:schemeClr val="accent5"/>
                </a:solidFill>
              </a:rPr>
              <a:t> = acc</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best_model</a:t>
            </a:r>
            <a:r>
              <a:rPr lang="en-US" sz="1200" dirty="0">
                <a:solidFill>
                  <a:schemeClr val="accent5"/>
                </a:solidFill>
              </a:rPr>
              <a:t> = </a:t>
            </a:r>
            <a:r>
              <a:rPr lang="en-US" sz="1200" dirty="0" err="1">
                <a:solidFill>
                  <a:schemeClr val="accent5"/>
                </a:solidFill>
              </a:rPr>
              <a:t>grid_search</a:t>
            </a:r>
            <a:endParaRPr lang="en-US" sz="1200" dirty="0">
              <a:solidFill>
                <a:schemeClr val="accent5"/>
              </a:solidFill>
            </a:endParaRP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Plot results</a:t>
            </a:r>
          </a:p>
          <a:p>
            <a:pPr marL="0" indent="0">
              <a:lnSpc>
                <a:spcPct val="100000"/>
              </a:lnSpc>
              <a:spcBef>
                <a:spcPts val="0"/>
              </a:spcBef>
              <a:buNone/>
            </a:pPr>
            <a:r>
              <a:rPr lang="en-US" sz="1200" dirty="0" err="1">
                <a:solidFill>
                  <a:schemeClr val="accent5"/>
                </a:solidFill>
              </a:rPr>
              <a:t>sns.barplot</a:t>
            </a:r>
            <a:r>
              <a:rPr lang="en-US" sz="1200" dirty="0">
                <a:solidFill>
                  <a:schemeClr val="accent5"/>
                </a:solidFill>
              </a:rPr>
              <a:t>(x='</a:t>
            </a:r>
            <a:r>
              <a:rPr lang="en-US" sz="1200" dirty="0" err="1">
                <a:solidFill>
                  <a:schemeClr val="accent5"/>
                </a:solidFill>
              </a:rPr>
              <a:t>Estimater</a:t>
            </a:r>
            <a:r>
              <a:rPr lang="en-US" sz="1200" dirty="0">
                <a:solidFill>
                  <a:schemeClr val="accent5"/>
                </a:solidFill>
              </a:rPr>
              <a:t>', y='Accuracy', data=df)</a:t>
            </a:r>
          </a:p>
        </p:txBody>
      </p:sp>
      <p:sp>
        <p:nvSpPr>
          <p:cNvPr id="7" name="Content Placeholder 7">
            <a:extLst>
              <a:ext uri="{FF2B5EF4-FFF2-40B4-BE49-F238E27FC236}">
                <a16:creationId xmlns:a16="http://schemas.microsoft.com/office/drawing/2014/main" id="{91C68350-4A52-E69E-F897-B59DB78B0946}"/>
              </a:ext>
            </a:extLst>
          </p:cNvPr>
          <p:cNvSpPr txBox="1">
            <a:spLocks/>
          </p:cNvSpPr>
          <p:nvPr/>
        </p:nvSpPr>
        <p:spPr>
          <a:xfrm>
            <a:off x="113271" y="1847850"/>
            <a:ext cx="38038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200" dirty="0">
                <a:solidFill>
                  <a:schemeClr val="accent1"/>
                </a:solidFill>
              </a:rPr>
              <a:t>import pandas library</a:t>
            </a:r>
          </a:p>
          <a:p>
            <a:pPr marL="0" indent="0">
              <a:lnSpc>
                <a:spcPct val="100000"/>
              </a:lnSpc>
              <a:spcBef>
                <a:spcPts val="0"/>
              </a:spcBef>
              <a:buFont typeface="Arial" panose="020B0604020202020204" pitchFamily="34" charset="0"/>
              <a:buNone/>
            </a:pPr>
            <a:r>
              <a:rPr lang="en-US" sz="1200" dirty="0">
                <a:solidFill>
                  <a:schemeClr val="accent1"/>
                </a:solidFill>
              </a:rPr>
              <a:t>import </a:t>
            </a:r>
            <a:r>
              <a:rPr lang="en-US" sz="1200" dirty="0" err="1">
                <a:solidFill>
                  <a:schemeClr val="accent1"/>
                </a:solidFill>
              </a:rPr>
              <a:t>numpy</a:t>
            </a: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import matplotlib</a:t>
            </a:r>
          </a:p>
          <a:p>
            <a:pPr marL="0" indent="0">
              <a:lnSpc>
                <a:spcPct val="100000"/>
              </a:lnSpc>
              <a:spcBef>
                <a:spcPts val="0"/>
              </a:spcBef>
              <a:buFont typeface="Arial" panose="020B0604020202020204" pitchFamily="34" charset="0"/>
              <a:buNone/>
            </a:pP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1. Acquire Data</a:t>
            </a:r>
          </a:p>
          <a:p>
            <a:pPr marL="0" indent="0">
              <a:lnSpc>
                <a:spcPct val="100000"/>
              </a:lnSpc>
              <a:spcBef>
                <a:spcPts val="0"/>
              </a:spcBef>
              <a:buFont typeface="Arial" panose="020B0604020202020204" pitchFamily="34" charset="0"/>
              <a:buNone/>
            </a:pPr>
            <a:r>
              <a:rPr lang="en-US" sz="1200" dirty="0">
                <a:solidFill>
                  <a:schemeClr val="accent1"/>
                </a:solidFill>
              </a:rPr>
              <a:t># load data</a:t>
            </a:r>
          </a:p>
          <a:p>
            <a:pPr marL="0" indent="0">
              <a:lnSpc>
                <a:spcPct val="100000"/>
              </a:lnSpc>
              <a:spcBef>
                <a:spcPts val="0"/>
              </a:spcBef>
              <a:buFont typeface="Arial" panose="020B0604020202020204" pitchFamily="34" charset="0"/>
              <a:buNone/>
            </a:pPr>
            <a:r>
              <a:rPr lang="en-US" sz="1200" dirty="0">
                <a:solidFill>
                  <a:schemeClr val="accent1"/>
                </a:solidFill>
              </a:rPr>
              <a:t>df = pandas </a:t>
            </a:r>
            <a:r>
              <a:rPr lang="en-US" sz="1200" dirty="0" err="1">
                <a:solidFill>
                  <a:schemeClr val="accent1"/>
                </a:solidFill>
              </a:rPr>
              <a:t>dataframe</a:t>
            </a:r>
            <a:r>
              <a:rPr lang="en-US" sz="1200" dirty="0">
                <a:solidFill>
                  <a:schemeClr val="accent1"/>
                </a:solidFill>
              </a:rPr>
              <a:t>. </a:t>
            </a:r>
            <a:r>
              <a:rPr lang="en-US" sz="1200" dirty="0" err="1">
                <a:solidFill>
                  <a:schemeClr val="accent1"/>
                </a:solidFill>
              </a:rPr>
              <a:t>csv_dataset</a:t>
            </a: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 verify data load check contents via head</a:t>
            </a:r>
          </a:p>
          <a:p>
            <a:pPr marL="0" indent="0">
              <a:lnSpc>
                <a:spcPct val="100000"/>
              </a:lnSpc>
              <a:spcBef>
                <a:spcPts val="0"/>
              </a:spcBef>
              <a:buFont typeface="Arial" panose="020B0604020202020204" pitchFamily="34" charset="0"/>
              <a:buNone/>
            </a:pPr>
            <a:r>
              <a:rPr lang="en-US" sz="1200" dirty="0" err="1">
                <a:solidFill>
                  <a:schemeClr val="accent1"/>
                </a:solidFill>
              </a:rPr>
              <a:t>df.head</a:t>
            </a:r>
            <a:endParaRPr lang="en-US" sz="1200" dirty="0">
              <a:solidFill>
                <a:schemeClr val="accent1"/>
              </a:solidFill>
            </a:endParaRPr>
          </a:p>
          <a:p>
            <a:pPr marL="0" indent="0">
              <a:lnSpc>
                <a:spcPct val="100000"/>
              </a:lnSpc>
              <a:spcBef>
                <a:spcPts val="0"/>
              </a:spcBef>
              <a:buFont typeface="Arial" panose="020B0604020202020204" pitchFamily="34" charset="0"/>
              <a:buNone/>
            </a:pP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2. Prepare Data</a:t>
            </a:r>
          </a:p>
          <a:p>
            <a:pPr marL="0" indent="0">
              <a:lnSpc>
                <a:spcPct val="100000"/>
              </a:lnSpc>
              <a:spcBef>
                <a:spcPts val="0"/>
              </a:spcBef>
              <a:buFont typeface="Arial" panose="020B0604020202020204" pitchFamily="34" charset="0"/>
              <a:buNone/>
            </a:pPr>
            <a:r>
              <a:rPr lang="en-US" sz="1300" dirty="0">
                <a:solidFill>
                  <a:schemeClr val="accent1"/>
                </a:solidFill>
              </a:rPr>
              <a:t># missing value check</a:t>
            </a:r>
          </a:p>
          <a:p>
            <a:pPr marL="0" indent="0">
              <a:lnSpc>
                <a:spcPct val="100000"/>
              </a:lnSpc>
              <a:spcBef>
                <a:spcPts val="0"/>
              </a:spcBef>
              <a:buFont typeface="Arial" panose="020B0604020202020204" pitchFamily="34" charset="0"/>
              <a:buNone/>
            </a:pPr>
            <a:r>
              <a:rPr lang="en-US" sz="1300" dirty="0" err="1">
                <a:solidFill>
                  <a:schemeClr val="accent1"/>
                </a:solidFill>
              </a:rPr>
              <a:t>df.isnull</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 Summary Stats</a:t>
            </a:r>
          </a:p>
          <a:p>
            <a:pPr marL="0" indent="0">
              <a:lnSpc>
                <a:spcPct val="100000"/>
              </a:lnSpc>
              <a:spcBef>
                <a:spcPts val="0"/>
              </a:spcBef>
              <a:buFont typeface="Arial" panose="020B0604020202020204" pitchFamily="34" charset="0"/>
              <a:buNone/>
            </a:pPr>
            <a:r>
              <a:rPr lang="en-US" sz="1300" dirty="0" err="1">
                <a:solidFill>
                  <a:schemeClr val="accent1"/>
                </a:solidFill>
              </a:rPr>
              <a:t>df.describe</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err="1">
                <a:solidFill>
                  <a:schemeClr val="accent1"/>
                </a:solidFill>
              </a:rPr>
              <a:t>df.info</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df = df[‘</a:t>
            </a:r>
            <a:r>
              <a:rPr lang="en-US" sz="1300" dirty="0" err="1">
                <a:solidFill>
                  <a:schemeClr val="accent1"/>
                </a:solidFill>
              </a:rPr>
              <a:t>cols_w_extreme_vlaues</a:t>
            </a:r>
            <a:r>
              <a:rPr lang="en-US" sz="1300" dirty="0">
                <a:solidFill>
                  <a:schemeClr val="accent1"/>
                </a:solidFill>
              </a:rPr>
              <a:t>’ &lt; </a:t>
            </a:r>
            <a:r>
              <a:rPr lang="en-US" sz="1300" dirty="0" err="1">
                <a:solidFill>
                  <a:schemeClr val="accent1"/>
                </a:solidFill>
              </a:rPr>
              <a:t>value_remove_outliers</a:t>
            </a:r>
            <a:r>
              <a:rPr lang="en-US" sz="1300" dirty="0">
                <a:solidFill>
                  <a:schemeClr val="accent1"/>
                </a:solidFill>
              </a:rPr>
              <a:t>]</a:t>
            </a:r>
          </a:p>
          <a:p>
            <a:pPr marL="0" indent="0">
              <a:lnSpc>
                <a:spcPct val="100000"/>
              </a:lnSpc>
              <a:spcBef>
                <a:spcPts val="0"/>
              </a:spcBef>
              <a:buFont typeface="Arial" panose="020B0604020202020204" pitchFamily="34" charset="0"/>
              <a:buNone/>
            </a:pPr>
            <a:r>
              <a:rPr lang="en-US" sz="1300" dirty="0" err="1">
                <a:solidFill>
                  <a:schemeClr val="accent1"/>
                </a:solidFill>
              </a:rPr>
              <a:t>sns.catplot</a:t>
            </a:r>
            <a:r>
              <a:rPr lang="en-US" sz="1300" dirty="0">
                <a:solidFill>
                  <a:schemeClr val="accent1"/>
                </a:solidFill>
              </a:rPr>
              <a:t> #all categorical variables</a:t>
            </a:r>
          </a:p>
          <a:p>
            <a:pPr marL="0" indent="0">
              <a:lnSpc>
                <a:spcPct val="100000"/>
              </a:lnSpc>
              <a:spcBef>
                <a:spcPts val="0"/>
              </a:spcBef>
              <a:buFont typeface="Arial" panose="020B0604020202020204" pitchFamily="34" charset="0"/>
              <a:buNone/>
            </a:pPr>
            <a:r>
              <a:rPr lang="en-US" sz="1300" dirty="0" err="1">
                <a:solidFill>
                  <a:schemeClr val="accent1"/>
                </a:solidFill>
              </a:rPr>
              <a:t>sns.boxplot</a:t>
            </a:r>
            <a:r>
              <a:rPr lang="en-US" sz="1300" dirty="0">
                <a:solidFill>
                  <a:schemeClr val="accent1"/>
                </a:solidFill>
              </a:rPr>
              <a:t> # all continuous variables against death event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2" name="Content Placeholder 7">
            <a:extLst>
              <a:ext uri="{FF2B5EF4-FFF2-40B4-BE49-F238E27FC236}">
                <a16:creationId xmlns:a16="http://schemas.microsoft.com/office/drawing/2014/main" id="{01D9FC00-1FAB-1EFE-56D8-6881139817A2}"/>
              </a:ext>
            </a:extLst>
          </p:cNvPr>
          <p:cNvSpPr txBox="1">
            <a:spLocks/>
          </p:cNvSpPr>
          <p:nvPr/>
        </p:nvSpPr>
        <p:spPr>
          <a:xfrm>
            <a:off x="4191001" y="1843088"/>
            <a:ext cx="380382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3. Analyze</a:t>
            </a:r>
          </a:p>
          <a:p>
            <a:pPr marL="0" indent="0">
              <a:lnSpc>
                <a:spcPct val="100000"/>
              </a:lnSpc>
              <a:spcBef>
                <a:spcPts val="0"/>
              </a:spcBef>
              <a:buFont typeface="Arial" panose="020B0604020202020204" pitchFamily="34" charset="0"/>
              <a:buNone/>
            </a:pPr>
            <a:r>
              <a:rPr lang="en-US" sz="1200" dirty="0">
                <a:solidFill>
                  <a:schemeClr val="accent5"/>
                </a:solidFill>
              </a:rPr>
              <a:t>#Split Data for training and testing</a:t>
            </a:r>
          </a:p>
          <a:p>
            <a:pPr marL="0" indent="0">
              <a:lnSpc>
                <a:spcPct val="100000"/>
              </a:lnSpc>
              <a:spcBef>
                <a:spcPts val="0"/>
              </a:spcBef>
              <a:buFont typeface="Arial" panose="020B0604020202020204" pitchFamily="34" charset="0"/>
              <a:buNone/>
            </a:pPr>
            <a:r>
              <a:rPr lang="en-US" sz="1200" dirty="0" err="1">
                <a:solidFill>
                  <a:schemeClr val="accent5"/>
                </a:solidFill>
              </a:rPr>
              <a:t>X_train</a:t>
            </a:r>
            <a:r>
              <a:rPr lang="en-US" sz="1200" dirty="0">
                <a:solidFill>
                  <a:schemeClr val="accent5"/>
                </a:solidFill>
              </a:rPr>
              <a:t>, </a:t>
            </a:r>
            <a:r>
              <a:rPr lang="en-US" sz="1200" dirty="0" err="1">
                <a:solidFill>
                  <a:schemeClr val="accent5"/>
                </a:solidFill>
              </a:rPr>
              <a:t>X_test</a:t>
            </a:r>
            <a:r>
              <a:rPr lang="en-US" sz="1200" dirty="0">
                <a:solidFill>
                  <a:schemeClr val="accent5"/>
                </a:solidFill>
              </a:rPr>
              <a:t>, </a:t>
            </a:r>
            <a:r>
              <a:rPr lang="en-US" sz="1200" dirty="0" err="1">
                <a:solidFill>
                  <a:schemeClr val="accent5"/>
                </a:solidFill>
              </a:rPr>
              <a:t>y_train</a:t>
            </a:r>
            <a:r>
              <a:rPr lang="en-US" sz="1200" dirty="0">
                <a:solidFill>
                  <a:schemeClr val="accent5"/>
                </a:solidFill>
              </a:rPr>
              <a:t>, </a:t>
            </a:r>
            <a:r>
              <a:rPr lang="en-US" sz="1200" dirty="0" err="1">
                <a:solidFill>
                  <a:schemeClr val="accent5"/>
                </a:solidFill>
              </a:rPr>
              <a:t>y_test</a:t>
            </a:r>
            <a:r>
              <a:rPr lang="en-US" sz="1200" dirty="0">
                <a:solidFill>
                  <a:schemeClr val="accent5"/>
                </a:solidFill>
              </a:rPr>
              <a:t> = </a:t>
            </a:r>
            <a:r>
              <a:rPr lang="en-US" sz="1200" dirty="0" err="1">
                <a:solidFill>
                  <a:schemeClr val="accent5"/>
                </a:solidFill>
              </a:rPr>
              <a:t>train_test_split</a:t>
            </a:r>
            <a:r>
              <a:rPr lang="en-US" sz="1200" dirty="0">
                <a:solidFill>
                  <a:schemeClr val="accent5"/>
                </a:solidFill>
              </a:rPr>
              <a:t>(X, y, test)</a:t>
            </a:r>
          </a:p>
          <a:p>
            <a:pPr marL="0" indent="0">
              <a:lnSpc>
                <a:spcPct val="100000"/>
              </a:lnSpc>
              <a:spcBef>
                <a:spcPts val="0"/>
              </a:spcBef>
              <a:buFont typeface="Arial" panose="020B0604020202020204" pitchFamily="34" charset="0"/>
              <a:buNone/>
            </a:pPr>
            <a:r>
              <a:rPr lang="en-US" sz="1200" dirty="0">
                <a:solidFill>
                  <a:schemeClr val="accent5"/>
                </a:solidFill>
              </a:rPr>
              <a:t>#Scale data</a:t>
            </a:r>
          </a:p>
          <a:p>
            <a:pPr marL="0" indent="0">
              <a:lnSpc>
                <a:spcPct val="100000"/>
              </a:lnSpc>
              <a:spcBef>
                <a:spcPts val="0"/>
              </a:spcBef>
              <a:buFont typeface="Arial" panose="020B0604020202020204" pitchFamily="34" charset="0"/>
              <a:buNone/>
            </a:pPr>
            <a:r>
              <a:rPr lang="en-US" sz="1200" dirty="0" err="1">
                <a:solidFill>
                  <a:schemeClr val="accent5"/>
                </a:solidFill>
              </a:rPr>
              <a:t>sc</a:t>
            </a:r>
            <a:r>
              <a:rPr lang="en-US" sz="1200" dirty="0">
                <a:solidFill>
                  <a:schemeClr val="accent5"/>
                </a:solidFill>
              </a:rPr>
              <a:t>=</a:t>
            </a:r>
            <a:r>
              <a:rPr lang="en-US" sz="1200" dirty="0" err="1">
                <a:solidFill>
                  <a:schemeClr val="accent5"/>
                </a:solidFill>
              </a:rPr>
              <a:t>MinMaxScaler</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err="1">
                <a:solidFill>
                  <a:schemeClr val="accent5"/>
                </a:solidFill>
              </a:rPr>
              <a:t>X_train_scaled</a:t>
            </a:r>
            <a:r>
              <a:rPr lang="en-US" sz="1200" dirty="0">
                <a:solidFill>
                  <a:schemeClr val="accent5"/>
                </a:solidFill>
              </a:rPr>
              <a:t> = </a:t>
            </a:r>
            <a:r>
              <a:rPr lang="en-US" sz="1200" dirty="0" err="1">
                <a:solidFill>
                  <a:schemeClr val="accent5"/>
                </a:solidFill>
              </a:rPr>
              <a:t>sc.fit_transform</a:t>
            </a:r>
            <a:r>
              <a:rPr lang="en-US" sz="1200" dirty="0">
                <a:solidFill>
                  <a:schemeClr val="accent5"/>
                </a:solidFill>
              </a:rPr>
              <a:t>(</a:t>
            </a:r>
            <a:r>
              <a:rPr lang="en-US" sz="1200" dirty="0" err="1">
                <a:solidFill>
                  <a:schemeClr val="accent5"/>
                </a:solidFill>
              </a:rPr>
              <a:t>X_train</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err="1">
                <a:solidFill>
                  <a:schemeClr val="accent5"/>
                </a:solidFill>
              </a:rPr>
              <a:t>X_test_scaled</a:t>
            </a:r>
            <a:r>
              <a:rPr lang="en-US" sz="1200" dirty="0">
                <a:solidFill>
                  <a:schemeClr val="accent5"/>
                </a:solidFill>
              </a:rPr>
              <a:t> = </a:t>
            </a:r>
            <a:r>
              <a:rPr lang="en-US" sz="1200" dirty="0" err="1">
                <a:solidFill>
                  <a:schemeClr val="accent5"/>
                </a:solidFill>
              </a:rPr>
              <a:t>sc.transform</a:t>
            </a:r>
            <a:r>
              <a:rPr lang="en-US" sz="1200" dirty="0">
                <a:solidFill>
                  <a:schemeClr val="accent5"/>
                </a:solidFill>
              </a:rPr>
              <a:t>(</a:t>
            </a:r>
            <a:r>
              <a:rPr lang="en-US" sz="1200" dirty="0" err="1">
                <a:solidFill>
                  <a:schemeClr val="accent5"/>
                </a:solidFill>
              </a:rPr>
              <a:t>X_test</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a:solidFill>
                  <a:schemeClr val="accent5"/>
                </a:solidFill>
              </a:rPr>
              <a:t># Create 7 </a:t>
            </a:r>
            <a:r>
              <a:rPr lang="en-US" sz="1200" dirty="0" err="1">
                <a:solidFill>
                  <a:schemeClr val="accent5"/>
                </a:solidFill>
              </a:rPr>
              <a:t>clf</a:t>
            </a:r>
            <a:r>
              <a:rPr lang="en-US" sz="1200" dirty="0">
                <a:solidFill>
                  <a:schemeClr val="accent5"/>
                </a:solidFill>
              </a:rPr>
              <a:t> models and store results utilizing </a:t>
            </a:r>
            <a:r>
              <a:rPr lang="en-US" sz="1200" dirty="0" err="1">
                <a:solidFill>
                  <a:schemeClr val="accent5"/>
                </a:solidFill>
              </a:rPr>
              <a:t>grid_search</a:t>
            </a: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for model in models:</a:t>
            </a:r>
          </a:p>
          <a:p>
            <a:pPr marL="0" indent="0">
              <a:lnSpc>
                <a:spcPct val="100000"/>
              </a:lnSpc>
              <a:spcBef>
                <a:spcPts val="0"/>
              </a:spcBef>
              <a:buFont typeface="Arial" panose="020B0604020202020204" pitchFamily="34" charset="0"/>
              <a:buNone/>
            </a:pPr>
            <a:r>
              <a:rPr lang="en-US" sz="1200" dirty="0">
                <a:solidFill>
                  <a:schemeClr val="accent5"/>
                </a:solidFill>
              </a:rPr>
              <a:t>  print(model["</a:t>
            </a:r>
            <a:r>
              <a:rPr lang="en-US" sz="1200" dirty="0" err="1">
                <a:solidFill>
                  <a:schemeClr val="accent5"/>
                </a:solidFill>
              </a:rPr>
              <a:t>estimater</a:t>
            </a:r>
            <a:r>
              <a:rPr lang="en-US" sz="1200" dirty="0">
                <a:solidFill>
                  <a:schemeClr val="accent5"/>
                </a:solidFill>
              </a:rPr>
              <a:t>"])</a:t>
            </a:r>
          </a:p>
          <a:p>
            <a:pPr marL="0" indent="0">
              <a:lnSpc>
                <a:spcPct val="100000"/>
              </a:lnSpc>
              <a:spcBef>
                <a:spcPts val="0"/>
              </a:spcBef>
              <a:buFont typeface="Arial" panose="020B0604020202020204" pitchFamily="34" charset="0"/>
              <a:buNone/>
            </a:pP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  # Create model</a:t>
            </a:r>
          </a:p>
          <a:p>
            <a:pPr marL="0" indent="0">
              <a:lnSpc>
                <a:spcPct val="100000"/>
              </a:lnSpc>
              <a:spcBef>
                <a:spcPts val="0"/>
              </a:spcBef>
              <a:buFont typeface="Arial" panose="020B0604020202020204" pitchFamily="34" charset="0"/>
              <a:buNone/>
            </a:pPr>
            <a:r>
              <a:rPr lang="en-US" sz="1200" dirty="0">
                <a:solidFill>
                  <a:schemeClr val="accent5"/>
                </a:solidFill>
              </a:rPr>
              <a:t>  </a:t>
            </a:r>
            <a:r>
              <a:rPr lang="en-US" sz="1200" dirty="0" err="1">
                <a:solidFill>
                  <a:schemeClr val="accent5"/>
                </a:solidFill>
              </a:rPr>
              <a:t>clf</a:t>
            </a:r>
            <a:r>
              <a:rPr lang="en-US" sz="1200" dirty="0">
                <a:solidFill>
                  <a:schemeClr val="accent5"/>
                </a:solidFill>
              </a:rPr>
              <a:t> = model["</a:t>
            </a:r>
            <a:r>
              <a:rPr lang="en-US" sz="1200" dirty="0" err="1">
                <a:solidFill>
                  <a:schemeClr val="accent5"/>
                </a:solidFill>
              </a:rPr>
              <a:t>estimater</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a:solidFill>
                  <a:schemeClr val="accent5"/>
                </a:solidFill>
              </a:rPr>
              <a:t>  # Instantiate the grid search model</a:t>
            </a:r>
          </a:p>
          <a:p>
            <a:pPr marL="0" indent="0">
              <a:lnSpc>
                <a:spcPct val="100000"/>
              </a:lnSpc>
              <a:spcBef>
                <a:spcPts val="0"/>
              </a:spcBef>
              <a:buFont typeface="Arial" panose="020B0604020202020204" pitchFamily="34" charset="0"/>
              <a:buNone/>
            </a:pPr>
            <a:r>
              <a:rPr lang="en-US" sz="1200" dirty="0">
                <a:solidFill>
                  <a:schemeClr val="accent5"/>
                </a:solidFill>
              </a:rPr>
              <a:t>  </a:t>
            </a:r>
            <a:r>
              <a:rPr lang="en-US" sz="1200" dirty="0" err="1">
                <a:solidFill>
                  <a:schemeClr val="accent5"/>
                </a:solidFill>
              </a:rPr>
              <a:t>grid_search</a:t>
            </a:r>
            <a:r>
              <a:rPr lang="en-US" sz="1200" dirty="0">
                <a:solidFill>
                  <a:schemeClr val="accent5"/>
                </a:solidFill>
              </a:rPr>
              <a:t> = </a:t>
            </a:r>
            <a:r>
              <a:rPr lang="en-US" sz="1200" dirty="0" err="1">
                <a:solidFill>
                  <a:schemeClr val="accent5"/>
                </a:solidFill>
              </a:rPr>
              <a:t>GridSearchCV</a:t>
            </a:r>
            <a:r>
              <a:rPr lang="en-US" sz="1200" dirty="0">
                <a:solidFill>
                  <a:schemeClr val="accent5"/>
                </a:solidFill>
              </a:rPr>
              <a:t>(estimator = </a:t>
            </a:r>
            <a:r>
              <a:rPr lang="en-US" sz="1200" dirty="0" err="1">
                <a:solidFill>
                  <a:schemeClr val="accent5"/>
                </a:solidFill>
              </a:rPr>
              <a:t>clf</a:t>
            </a:r>
            <a:r>
              <a:rPr lang="en-US" sz="1200" dirty="0">
                <a:solidFill>
                  <a:schemeClr val="accent5"/>
                </a:solidFill>
              </a:rPr>
              <a:t>, </a:t>
            </a:r>
            <a:r>
              <a:rPr lang="en-US" sz="1200" dirty="0" err="1">
                <a:solidFill>
                  <a:schemeClr val="accent5"/>
                </a:solidFill>
              </a:rPr>
              <a:t>param_grid</a:t>
            </a:r>
            <a:r>
              <a:rPr lang="en-US" sz="1200" dirty="0">
                <a:solidFill>
                  <a:schemeClr val="accent5"/>
                </a:solidFill>
              </a:rPr>
              <a:t> = model["params"], </a:t>
            </a:r>
          </a:p>
          <a:p>
            <a:pPr marL="0" indent="0">
              <a:lnSpc>
                <a:spcPct val="100000"/>
              </a:lnSpc>
              <a:spcBef>
                <a:spcPts val="0"/>
              </a:spcBef>
              <a:buFont typeface="Arial" panose="020B0604020202020204" pitchFamily="34" charset="0"/>
              <a:buNone/>
            </a:pPr>
            <a:r>
              <a:rPr lang="en-US" sz="1200" dirty="0">
                <a:solidFill>
                  <a:schemeClr val="accent5"/>
                </a:solidFill>
              </a:rPr>
              <a:t>                            cv = 10)</a:t>
            </a:r>
          </a:p>
          <a:p>
            <a:pPr marL="0" indent="0">
              <a:lnSpc>
                <a:spcPct val="100000"/>
              </a:lnSpc>
              <a:spcBef>
                <a:spcPts val="0"/>
              </a:spcBef>
              <a:buFont typeface="Arial" panose="020B0604020202020204" pitchFamily="34" charset="0"/>
              <a:buNone/>
            </a:pPr>
            <a:endParaRPr lang="en-US" sz="1200" dirty="0">
              <a:solidFill>
                <a:schemeClr val="accent5"/>
              </a:solidFill>
            </a:endParaRPr>
          </a:p>
        </p:txBody>
      </p:sp>
    </p:spTree>
    <p:extLst>
      <p:ext uri="{BB962C8B-B14F-4D97-AF65-F5344CB8AC3E}">
        <p14:creationId xmlns:p14="http://schemas.microsoft.com/office/powerpoint/2010/main" val="41102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CVD dataset was acquired through </a:t>
            </a:r>
            <a:r>
              <a:rPr lang="en-US" dirty="0" err="1"/>
              <a:t>Kaggle.com</a:t>
            </a:r>
            <a:r>
              <a:rPr lang="en-US" dirty="0"/>
              <a:t>. Kaggle, a </a:t>
            </a:r>
            <a:r>
              <a:rPr lang="en-US" dirty="0" err="1"/>
              <a:t>sbusidary</a:t>
            </a:r>
            <a:r>
              <a:rPr lang="en-US" dirty="0"/>
              <a:t> of Google LLC is an online community of data scientists and machine learning practitioners. </a:t>
            </a:r>
          </a:p>
          <a:p>
            <a:endParaRPr lang="en-US" dirty="0"/>
          </a:p>
          <a:p>
            <a:r>
              <a:rPr lang="en-US" dirty="0"/>
              <a:t>Data source:</a:t>
            </a:r>
          </a:p>
          <a:p>
            <a:pPr marL="285750" indent="-285750">
              <a:buNone/>
            </a:pPr>
            <a:r>
              <a:rPr lang="en-US" dirty="0">
                <a:hlinkClick r:id="rId2"/>
              </a:rPr>
              <a:t> https://</a:t>
            </a:r>
            <a:r>
              <a:rPr lang="en-US" dirty="0" err="1">
                <a:hlinkClick r:id="rId2"/>
              </a:rPr>
              <a:t>www.kaggle.com</a:t>
            </a:r>
            <a:r>
              <a:rPr lang="en-US" dirty="0">
                <a:hlinkClick r:id="rId2"/>
              </a:rPr>
              <a:t>/datasets/</a:t>
            </a:r>
            <a:r>
              <a:rPr lang="en-US" dirty="0" err="1">
                <a:hlinkClick r:id="rId2"/>
              </a:rPr>
              <a:t>whenamancodes</a:t>
            </a:r>
            <a:r>
              <a:rPr lang="en-US" dirty="0">
                <a:hlinkClick r:id="rId2"/>
              </a:rPr>
              <a:t>/</a:t>
            </a:r>
            <a:r>
              <a:rPr lang="en-US" dirty="0" err="1">
                <a:hlinkClick r:id="rId2"/>
              </a:rPr>
              <a:t>heart-failure-clinical-records?resource</a:t>
            </a:r>
            <a:r>
              <a:rPr lang="en-US" dirty="0">
                <a:hlinkClick r:id="rId2"/>
              </a:rPr>
              <a:t>=download</a:t>
            </a:r>
            <a:endParaRPr lang="en-US" dirty="0"/>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8" name="Picture 7">
            <a:extLst>
              <a:ext uri="{FF2B5EF4-FFF2-40B4-BE49-F238E27FC236}">
                <a16:creationId xmlns:a16="http://schemas.microsoft.com/office/drawing/2014/main" id="{D01B27D0-9742-382B-CE32-FCFE6496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7"/>
            <a:ext cx="10407449" cy="1525123"/>
          </a:xfrm>
          <a:prstGeom prst="rect">
            <a:avLst/>
          </a:prstGeom>
        </p:spPr>
      </p:pic>
      <p:pic>
        <p:nvPicPr>
          <p:cNvPr id="10" name="Picture 9">
            <a:extLst>
              <a:ext uri="{FF2B5EF4-FFF2-40B4-BE49-F238E27FC236}">
                <a16:creationId xmlns:a16="http://schemas.microsoft.com/office/drawing/2014/main" id="{84870BD6-DA0D-2AC7-3AC6-BEE2F455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5" y="3980744"/>
            <a:ext cx="11766769" cy="2090789"/>
          </a:xfrm>
          <a:prstGeom prst="rect">
            <a:avLst/>
          </a:prstGeom>
        </p:spPr>
      </p:pic>
      <p:sp>
        <p:nvSpPr>
          <p:cNvPr id="11" name="TextBox 10">
            <a:extLst>
              <a:ext uri="{FF2B5EF4-FFF2-40B4-BE49-F238E27FC236}">
                <a16:creationId xmlns:a16="http://schemas.microsoft.com/office/drawing/2014/main" id="{A794EA35-094D-3C65-4EB5-C6F115A8E13F}"/>
              </a:ext>
            </a:extLst>
          </p:cNvPr>
          <p:cNvSpPr txBox="1"/>
          <p:nvPr/>
        </p:nvSpPr>
        <p:spPr>
          <a:xfrm>
            <a:off x="4602822" y="3554858"/>
            <a:ext cx="2188396" cy="646331"/>
          </a:xfrm>
          <a:prstGeom prst="rect">
            <a:avLst/>
          </a:prstGeom>
          <a:noFill/>
        </p:spPr>
        <p:txBody>
          <a:bodyPr wrap="square" rtlCol="0">
            <a:spAutoFit/>
          </a:bodyPr>
          <a:lstStyle/>
          <a:p>
            <a:r>
              <a:rPr lang="en-US" dirty="0"/>
              <a:t>Summary Statistics</a:t>
            </a:r>
          </a:p>
          <a:p>
            <a:endParaRPr lang="en-US" dirty="0"/>
          </a:p>
        </p:txBody>
      </p:sp>
      <p:sp>
        <p:nvSpPr>
          <p:cNvPr id="12" name="TextBox 11">
            <a:extLst>
              <a:ext uri="{FF2B5EF4-FFF2-40B4-BE49-F238E27FC236}">
                <a16:creationId xmlns:a16="http://schemas.microsoft.com/office/drawing/2014/main" id="{5951D2EE-3B3F-5858-1A19-7858C8600877}"/>
              </a:ext>
            </a:extLst>
          </p:cNvPr>
          <p:cNvSpPr txBox="1"/>
          <p:nvPr/>
        </p:nvSpPr>
        <p:spPr>
          <a:xfrm>
            <a:off x="4602822" y="1243350"/>
            <a:ext cx="2048381" cy="369332"/>
          </a:xfrm>
          <a:prstGeom prst="rect">
            <a:avLst/>
          </a:prstGeom>
          <a:noFill/>
        </p:spPr>
        <p:txBody>
          <a:bodyPr wrap="none" rtlCol="0">
            <a:spAutoFit/>
          </a:bodyPr>
          <a:lstStyle/>
          <a:p>
            <a:r>
              <a:rPr lang="en-US" dirty="0"/>
              <a:t>First Five Rows Data</a:t>
            </a:r>
          </a:p>
        </p:txBody>
      </p:sp>
    </p:spTree>
    <p:extLst>
      <p:ext uri="{BB962C8B-B14F-4D97-AF65-F5344CB8AC3E}">
        <p14:creationId xmlns:p14="http://schemas.microsoft.com/office/powerpoint/2010/main" val="278821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
        <p:nvSpPr>
          <p:cNvPr id="12" name="TextBox 11">
            <a:extLst>
              <a:ext uri="{FF2B5EF4-FFF2-40B4-BE49-F238E27FC236}">
                <a16:creationId xmlns:a16="http://schemas.microsoft.com/office/drawing/2014/main" id="{5951D2EE-3B3F-5858-1A19-7858C8600877}"/>
              </a:ext>
            </a:extLst>
          </p:cNvPr>
          <p:cNvSpPr txBox="1"/>
          <p:nvPr/>
        </p:nvSpPr>
        <p:spPr>
          <a:xfrm>
            <a:off x="528142" y="1468767"/>
            <a:ext cx="1237518" cy="923330"/>
          </a:xfrm>
          <a:prstGeom prst="rect">
            <a:avLst/>
          </a:prstGeom>
          <a:noFill/>
        </p:spPr>
        <p:txBody>
          <a:bodyPr wrap="none" rtlCol="0">
            <a:spAutoFit/>
          </a:bodyPr>
          <a:lstStyle/>
          <a:p>
            <a:r>
              <a:rPr lang="en-US" dirty="0"/>
              <a:t>Correlation</a:t>
            </a:r>
          </a:p>
          <a:p>
            <a:r>
              <a:rPr lang="en-US" dirty="0"/>
              <a:t>and</a:t>
            </a:r>
          </a:p>
          <a:p>
            <a:r>
              <a:rPr lang="en-US" dirty="0"/>
              <a:t>Histograms</a:t>
            </a:r>
          </a:p>
        </p:txBody>
      </p:sp>
      <p:pic>
        <p:nvPicPr>
          <p:cNvPr id="4" name="Picture 3">
            <a:extLst>
              <a:ext uri="{FF2B5EF4-FFF2-40B4-BE49-F238E27FC236}">
                <a16:creationId xmlns:a16="http://schemas.microsoft.com/office/drawing/2014/main" id="{AA35B7FF-A936-9AD6-FCDC-D79C9A2A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00" y="507101"/>
            <a:ext cx="7504182" cy="6280141"/>
          </a:xfrm>
          <a:prstGeom prst="rect">
            <a:avLst/>
          </a:prstGeom>
        </p:spPr>
      </p:pic>
    </p:spTree>
    <p:extLst>
      <p:ext uri="{BB962C8B-B14F-4D97-AF65-F5344CB8AC3E}">
        <p14:creationId xmlns:p14="http://schemas.microsoft.com/office/powerpoint/2010/main" val="253001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943</Words>
  <Application>Microsoft Macintosh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Predicting Heart Failure Mortality Micro-Project #3 https://github.com/kurtgrothe/ANA500</vt:lpstr>
      <vt:lpstr>Problem Statement</vt:lpstr>
      <vt:lpstr>Hypothesis Formulation</vt:lpstr>
      <vt:lpstr>Hierarchy Chart</vt:lpstr>
      <vt:lpstr>Flowchart</vt:lpstr>
      <vt:lpstr>Pseudocode</vt:lpstr>
      <vt:lpstr>Acquire</vt:lpstr>
      <vt:lpstr>Prepare</vt:lpstr>
      <vt:lpstr>Prepare, cont.</vt:lpstr>
      <vt:lpstr>Prepare, cont.</vt:lpstr>
      <vt:lpstr>Prepare, cont.</vt:lpstr>
      <vt:lpstr>Prepare, cont.</vt:lpstr>
      <vt:lpstr>Prepare, cont.</vt:lpstr>
      <vt:lpstr>Prepare, cont.</vt:lpstr>
      <vt:lpstr>Analyze data</vt:lpstr>
      <vt:lpstr>Analyze data</vt:lpstr>
      <vt:lpstr>Analyze data</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kurt grothe</cp:lastModifiedBy>
  <cp:revision>5</cp:revision>
  <dcterms:created xsi:type="dcterms:W3CDTF">2022-03-01T22:05:03Z</dcterms:created>
  <dcterms:modified xsi:type="dcterms:W3CDTF">2022-10-17T05:17:29Z</dcterms:modified>
</cp:coreProperties>
</file>