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5" r:id="rId5"/>
    <p:sldId id="266" r:id="rId6"/>
    <p:sldId id="269" r:id="rId7"/>
    <p:sldId id="259" r:id="rId8"/>
    <p:sldId id="260" r:id="rId9"/>
    <p:sldId id="270" r:id="rId10"/>
    <p:sldId id="273" r:id="rId11"/>
    <p:sldId id="272" r:id="rId12"/>
    <p:sldId id="274" r:id="rId13"/>
    <p:sldId id="275" r:id="rId14"/>
    <p:sldId id="276" r:id="rId15"/>
    <p:sldId id="261" r:id="rId16"/>
    <p:sldId id="277" r:id="rId17"/>
    <p:sldId id="278" r:id="rId18"/>
    <p:sldId id="279" r:id="rId19"/>
    <p:sldId id="262" r:id="rId20"/>
    <p:sldId id="26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DC8A964-66E8-43D1-8DCB-5EBD3B14D0E3}" v="13" dt="2022-09-27T05:43:37.2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4" autoAdjust="0"/>
    <p:restoredTop sz="94660"/>
  </p:normalViewPr>
  <p:slideViewPr>
    <p:cSldViewPr snapToGrid="0">
      <p:cViewPr varScale="1">
        <p:scale>
          <a:sx n="124" d="100"/>
          <a:sy n="124" d="100"/>
        </p:scale>
        <p:origin x="58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84A48-ED60-4C3D-8040-EA420D1376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9950468-0315-4B9D-B09C-8C8C8EBD6A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77C4A60-6695-4CB3-AF2E-ACFA3C0B87F1}"/>
              </a:ext>
            </a:extLst>
          </p:cNvPr>
          <p:cNvSpPr>
            <a:spLocks noGrp="1"/>
          </p:cNvSpPr>
          <p:nvPr>
            <p:ph type="dt" sz="half" idx="10"/>
          </p:nvPr>
        </p:nvSpPr>
        <p:spPr/>
        <p:txBody>
          <a:bodyPr/>
          <a:lstStyle/>
          <a:p>
            <a:fld id="{3F52AFC1-4F45-459D-BC95-0F8F5E3A4294}" type="datetimeFigureOut">
              <a:rPr lang="en-US" smtClean="0"/>
              <a:t>10/23/22</a:t>
            </a:fld>
            <a:endParaRPr lang="en-US"/>
          </a:p>
        </p:txBody>
      </p:sp>
      <p:sp>
        <p:nvSpPr>
          <p:cNvPr id="5" name="Footer Placeholder 4">
            <a:extLst>
              <a:ext uri="{FF2B5EF4-FFF2-40B4-BE49-F238E27FC236}">
                <a16:creationId xmlns:a16="http://schemas.microsoft.com/office/drawing/2014/main" id="{842D2078-2F8D-45FB-9C14-17036DA5D3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DD9676-FA59-4F47-9033-2CFC7976370A}"/>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2191420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59857-0725-4AFD-ADA1-93DE6885A96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A742F07-D500-4235-A3BD-4E9FA3C9269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AB7CF7-F61A-47E7-B601-419FF069E767}"/>
              </a:ext>
            </a:extLst>
          </p:cNvPr>
          <p:cNvSpPr>
            <a:spLocks noGrp="1"/>
          </p:cNvSpPr>
          <p:nvPr>
            <p:ph type="dt" sz="half" idx="10"/>
          </p:nvPr>
        </p:nvSpPr>
        <p:spPr/>
        <p:txBody>
          <a:bodyPr/>
          <a:lstStyle/>
          <a:p>
            <a:fld id="{3F52AFC1-4F45-459D-BC95-0F8F5E3A4294}" type="datetimeFigureOut">
              <a:rPr lang="en-US" smtClean="0"/>
              <a:t>10/23/22</a:t>
            </a:fld>
            <a:endParaRPr lang="en-US"/>
          </a:p>
        </p:txBody>
      </p:sp>
      <p:sp>
        <p:nvSpPr>
          <p:cNvPr id="5" name="Footer Placeholder 4">
            <a:extLst>
              <a:ext uri="{FF2B5EF4-FFF2-40B4-BE49-F238E27FC236}">
                <a16:creationId xmlns:a16="http://schemas.microsoft.com/office/drawing/2014/main" id="{6918C1B3-4CDE-4267-AF19-9C2FCF8602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D38641-A10F-457F-B6A9-3F574B2B266E}"/>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421247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3A314E-DAF4-459C-AF7B-C7347C76393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27BE33E-4004-41A3-B3E6-14272F53B3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1A99DB-D8D6-44B2-B140-B5C0DD69889A}"/>
              </a:ext>
            </a:extLst>
          </p:cNvPr>
          <p:cNvSpPr>
            <a:spLocks noGrp="1"/>
          </p:cNvSpPr>
          <p:nvPr>
            <p:ph type="dt" sz="half" idx="10"/>
          </p:nvPr>
        </p:nvSpPr>
        <p:spPr/>
        <p:txBody>
          <a:bodyPr/>
          <a:lstStyle/>
          <a:p>
            <a:fld id="{3F52AFC1-4F45-459D-BC95-0F8F5E3A4294}" type="datetimeFigureOut">
              <a:rPr lang="en-US" smtClean="0"/>
              <a:t>10/23/22</a:t>
            </a:fld>
            <a:endParaRPr lang="en-US"/>
          </a:p>
        </p:txBody>
      </p:sp>
      <p:sp>
        <p:nvSpPr>
          <p:cNvPr id="5" name="Footer Placeholder 4">
            <a:extLst>
              <a:ext uri="{FF2B5EF4-FFF2-40B4-BE49-F238E27FC236}">
                <a16:creationId xmlns:a16="http://schemas.microsoft.com/office/drawing/2014/main" id="{131BF21E-4345-40CE-88C3-7C77ECC010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1F20F6-FD42-49EE-AE17-171924F49826}"/>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253232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04559-4EA9-4030-8CD7-225515C39D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A446E6-DF6C-44D2-BA71-5D6445655C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F5ECAD-0D49-425E-99BE-4E9A279761FE}"/>
              </a:ext>
            </a:extLst>
          </p:cNvPr>
          <p:cNvSpPr>
            <a:spLocks noGrp="1"/>
          </p:cNvSpPr>
          <p:nvPr>
            <p:ph type="dt" sz="half" idx="10"/>
          </p:nvPr>
        </p:nvSpPr>
        <p:spPr/>
        <p:txBody>
          <a:bodyPr/>
          <a:lstStyle/>
          <a:p>
            <a:fld id="{3F52AFC1-4F45-459D-BC95-0F8F5E3A4294}" type="datetimeFigureOut">
              <a:rPr lang="en-US" smtClean="0"/>
              <a:t>10/23/22</a:t>
            </a:fld>
            <a:endParaRPr lang="en-US"/>
          </a:p>
        </p:txBody>
      </p:sp>
      <p:sp>
        <p:nvSpPr>
          <p:cNvPr id="5" name="Footer Placeholder 4">
            <a:extLst>
              <a:ext uri="{FF2B5EF4-FFF2-40B4-BE49-F238E27FC236}">
                <a16:creationId xmlns:a16="http://schemas.microsoft.com/office/drawing/2014/main" id="{01B6268D-3BF4-472B-B1D5-5184896743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BF4C8E-AFA1-48CB-9BE5-583A37660428}"/>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2624279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CC60D-06AE-4839-A5F6-DB50DF8789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B8C870F-1989-4744-AA64-C97EBC3080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3CF60B-312D-4E68-B904-78A68C9AF98E}"/>
              </a:ext>
            </a:extLst>
          </p:cNvPr>
          <p:cNvSpPr>
            <a:spLocks noGrp="1"/>
          </p:cNvSpPr>
          <p:nvPr>
            <p:ph type="dt" sz="half" idx="10"/>
          </p:nvPr>
        </p:nvSpPr>
        <p:spPr/>
        <p:txBody>
          <a:bodyPr/>
          <a:lstStyle/>
          <a:p>
            <a:fld id="{3F52AFC1-4F45-459D-BC95-0F8F5E3A4294}" type="datetimeFigureOut">
              <a:rPr lang="en-US" smtClean="0"/>
              <a:t>10/23/22</a:t>
            </a:fld>
            <a:endParaRPr lang="en-US"/>
          </a:p>
        </p:txBody>
      </p:sp>
      <p:sp>
        <p:nvSpPr>
          <p:cNvPr id="5" name="Footer Placeholder 4">
            <a:extLst>
              <a:ext uri="{FF2B5EF4-FFF2-40B4-BE49-F238E27FC236}">
                <a16:creationId xmlns:a16="http://schemas.microsoft.com/office/drawing/2014/main" id="{0A05CA4F-B8D7-4A59-A5BA-74DF90CC1D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1BAD61-51E4-4D1D-8E14-1EB20C0ECB7D}"/>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2333503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51454-95B8-455D-BFC1-6C6DA36031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3FBC0B-D342-4647-B5BA-5B6ADF294E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969BC10-2FBB-4372-AE80-21EC4AB47A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FE6231-D355-4CB0-AB68-1D21D4EB6ACF}"/>
              </a:ext>
            </a:extLst>
          </p:cNvPr>
          <p:cNvSpPr>
            <a:spLocks noGrp="1"/>
          </p:cNvSpPr>
          <p:nvPr>
            <p:ph type="dt" sz="half" idx="10"/>
          </p:nvPr>
        </p:nvSpPr>
        <p:spPr/>
        <p:txBody>
          <a:bodyPr/>
          <a:lstStyle/>
          <a:p>
            <a:fld id="{3F52AFC1-4F45-459D-BC95-0F8F5E3A4294}" type="datetimeFigureOut">
              <a:rPr lang="en-US" smtClean="0"/>
              <a:t>10/23/22</a:t>
            </a:fld>
            <a:endParaRPr lang="en-US"/>
          </a:p>
        </p:txBody>
      </p:sp>
      <p:sp>
        <p:nvSpPr>
          <p:cNvPr id="6" name="Footer Placeholder 5">
            <a:extLst>
              <a:ext uri="{FF2B5EF4-FFF2-40B4-BE49-F238E27FC236}">
                <a16:creationId xmlns:a16="http://schemas.microsoft.com/office/drawing/2014/main" id="{AB01BF01-A233-43E9-8949-BAADCAF957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EA8DA2-49A7-4CD4-AD2A-B4AE89F09C29}"/>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464572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A6AAD-2645-4527-94B3-3A3BECB9281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7031552-937E-4EAB-883E-C29FBC415B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3455D9-4697-44D3-AB55-9CADBE716D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258DC7D-BF9A-4F54-AB58-1C49FFA17D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D3AE0C-DB47-4E16-828A-3429714FAD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3C3C45-525E-4801-90AF-776B7EFC5ADB}"/>
              </a:ext>
            </a:extLst>
          </p:cNvPr>
          <p:cNvSpPr>
            <a:spLocks noGrp="1"/>
          </p:cNvSpPr>
          <p:nvPr>
            <p:ph type="dt" sz="half" idx="10"/>
          </p:nvPr>
        </p:nvSpPr>
        <p:spPr/>
        <p:txBody>
          <a:bodyPr/>
          <a:lstStyle/>
          <a:p>
            <a:fld id="{3F52AFC1-4F45-459D-BC95-0F8F5E3A4294}" type="datetimeFigureOut">
              <a:rPr lang="en-US" smtClean="0"/>
              <a:t>10/23/22</a:t>
            </a:fld>
            <a:endParaRPr lang="en-US"/>
          </a:p>
        </p:txBody>
      </p:sp>
      <p:sp>
        <p:nvSpPr>
          <p:cNvPr id="8" name="Footer Placeholder 7">
            <a:extLst>
              <a:ext uri="{FF2B5EF4-FFF2-40B4-BE49-F238E27FC236}">
                <a16:creationId xmlns:a16="http://schemas.microsoft.com/office/drawing/2014/main" id="{F3B6704D-F5BC-4598-B7E7-5F53967A678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2D9A6A6-BB3C-4DD0-A205-F8593CED1076}"/>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3108940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609AA-EE0C-4FE6-8E30-99E91A13B5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7DA744A-AA0E-40C1-82B4-1865879ADE95}"/>
              </a:ext>
            </a:extLst>
          </p:cNvPr>
          <p:cNvSpPr>
            <a:spLocks noGrp="1"/>
          </p:cNvSpPr>
          <p:nvPr>
            <p:ph type="dt" sz="half" idx="10"/>
          </p:nvPr>
        </p:nvSpPr>
        <p:spPr/>
        <p:txBody>
          <a:bodyPr/>
          <a:lstStyle/>
          <a:p>
            <a:fld id="{3F52AFC1-4F45-459D-BC95-0F8F5E3A4294}" type="datetimeFigureOut">
              <a:rPr lang="en-US" smtClean="0"/>
              <a:t>10/23/22</a:t>
            </a:fld>
            <a:endParaRPr lang="en-US"/>
          </a:p>
        </p:txBody>
      </p:sp>
      <p:sp>
        <p:nvSpPr>
          <p:cNvPr id="4" name="Footer Placeholder 3">
            <a:extLst>
              <a:ext uri="{FF2B5EF4-FFF2-40B4-BE49-F238E27FC236}">
                <a16:creationId xmlns:a16="http://schemas.microsoft.com/office/drawing/2014/main" id="{AD1794A4-DA55-49C9-9EE1-51AFA79807A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3A595F-05DA-41C2-AFB0-CC51AFDB903E}"/>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1575772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5F4ACF-3F96-4D20-91DE-5A7A89B4A2B5}"/>
              </a:ext>
            </a:extLst>
          </p:cNvPr>
          <p:cNvSpPr>
            <a:spLocks noGrp="1"/>
          </p:cNvSpPr>
          <p:nvPr>
            <p:ph type="dt" sz="half" idx="10"/>
          </p:nvPr>
        </p:nvSpPr>
        <p:spPr/>
        <p:txBody>
          <a:bodyPr/>
          <a:lstStyle/>
          <a:p>
            <a:fld id="{3F52AFC1-4F45-459D-BC95-0F8F5E3A4294}" type="datetimeFigureOut">
              <a:rPr lang="en-US" smtClean="0"/>
              <a:t>10/23/22</a:t>
            </a:fld>
            <a:endParaRPr lang="en-US"/>
          </a:p>
        </p:txBody>
      </p:sp>
      <p:sp>
        <p:nvSpPr>
          <p:cNvPr id="3" name="Footer Placeholder 2">
            <a:extLst>
              <a:ext uri="{FF2B5EF4-FFF2-40B4-BE49-F238E27FC236}">
                <a16:creationId xmlns:a16="http://schemas.microsoft.com/office/drawing/2014/main" id="{4D2B232B-2221-443B-9621-C2FFF416019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970A4F-5257-4439-983C-D802F7190B32}"/>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3092692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5D602-AEC1-494B-9EC8-423C9605B1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2AC75CB-286B-4E0D-946F-B2152E792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B6FE692-594E-4FE0-A040-69DCF74AAA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E66829-7538-463B-99D9-8920CBDF4060}"/>
              </a:ext>
            </a:extLst>
          </p:cNvPr>
          <p:cNvSpPr>
            <a:spLocks noGrp="1"/>
          </p:cNvSpPr>
          <p:nvPr>
            <p:ph type="dt" sz="half" idx="10"/>
          </p:nvPr>
        </p:nvSpPr>
        <p:spPr/>
        <p:txBody>
          <a:bodyPr/>
          <a:lstStyle/>
          <a:p>
            <a:fld id="{3F52AFC1-4F45-459D-BC95-0F8F5E3A4294}" type="datetimeFigureOut">
              <a:rPr lang="en-US" smtClean="0"/>
              <a:t>10/23/22</a:t>
            </a:fld>
            <a:endParaRPr lang="en-US"/>
          </a:p>
        </p:txBody>
      </p:sp>
      <p:sp>
        <p:nvSpPr>
          <p:cNvPr id="6" name="Footer Placeholder 5">
            <a:extLst>
              <a:ext uri="{FF2B5EF4-FFF2-40B4-BE49-F238E27FC236}">
                <a16:creationId xmlns:a16="http://schemas.microsoft.com/office/drawing/2014/main" id="{EAB5AFDF-77FC-4354-AF3B-008607F927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77315B-5282-41D1-99A3-2ADE83DA19EE}"/>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3381724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77A91-0A20-466E-9CA8-86B63BE8AF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78C2C4C-22CA-4398-A23B-4F068FB5A7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3574D67-2A27-42C6-815E-BE5AD10D36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BB23AA-5E29-4400-B52D-822F13ED6B94}"/>
              </a:ext>
            </a:extLst>
          </p:cNvPr>
          <p:cNvSpPr>
            <a:spLocks noGrp="1"/>
          </p:cNvSpPr>
          <p:nvPr>
            <p:ph type="dt" sz="half" idx="10"/>
          </p:nvPr>
        </p:nvSpPr>
        <p:spPr/>
        <p:txBody>
          <a:bodyPr/>
          <a:lstStyle/>
          <a:p>
            <a:fld id="{3F52AFC1-4F45-459D-BC95-0F8F5E3A4294}" type="datetimeFigureOut">
              <a:rPr lang="en-US" smtClean="0"/>
              <a:t>10/23/22</a:t>
            </a:fld>
            <a:endParaRPr lang="en-US"/>
          </a:p>
        </p:txBody>
      </p:sp>
      <p:sp>
        <p:nvSpPr>
          <p:cNvPr id="6" name="Footer Placeholder 5">
            <a:extLst>
              <a:ext uri="{FF2B5EF4-FFF2-40B4-BE49-F238E27FC236}">
                <a16:creationId xmlns:a16="http://schemas.microsoft.com/office/drawing/2014/main" id="{FA368ADC-B329-411C-AA83-9EEADAE8A9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78A6D9-A5FD-46E3-8F58-CDC4CC4B895B}"/>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3768824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B5F7E3-61B5-4449-80CF-04DA4D37AB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CFC45A-DECF-4B86-87F6-C12B501A4F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C712EE-4BB3-49D3-9FAF-733EA6255E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52AFC1-4F45-459D-BC95-0F8F5E3A4294}" type="datetimeFigureOut">
              <a:rPr lang="en-US" smtClean="0"/>
              <a:t>10/23/22</a:t>
            </a:fld>
            <a:endParaRPr lang="en-US"/>
          </a:p>
        </p:txBody>
      </p:sp>
      <p:sp>
        <p:nvSpPr>
          <p:cNvPr id="5" name="Footer Placeholder 4">
            <a:extLst>
              <a:ext uri="{FF2B5EF4-FFF2-40B4-BE49-F238E27FC236}">
                <a16:creationId xmlns:a16="http://schemas.microsoft.com/office/drawing/2014/main" id="{83DFC8A3-CA43-47DE-88A0-18EE8FB2D2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38CC4C2-DBD2-41A0-8542-0ED48583DA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C5D697-CC64-4CAF-A466-D1105DD36B62}" type="slidenum">
              <a:rPr lang="en-US" smtClean="0"/>
              <a:t>‹#›</a:t>
            </a:fld>
            <a:endParaRPr lang="en-US"/>
          </a:p>
        </p:txBody>
      </p:sp>
    </p:spTree>
    <p:extLst>
      <p:ext uri="{BB962C8B-B14F-4D97-AF65-F5344CB8AC3E}">
        <p14:creationId xmlns:p14="http://schemas.microsoft.com/office/powerpoint/2010/main" val="4962812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kurtgrothe/ANA50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kaggle.com/datasets/whenamancodes/heart-failure-clinical-records?resource=download"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FD3DB-B193-4E72-861B-FE835A2E1FAD}"/>
              </a:ext>
            </a:extLst>
          </p:cNvPr>
          <p:cNvSpPr>
            <a:spLocks noGrp="1"/>
          </p:cNvSpPr>
          <p:nvPr>
            <p:ph type="ctrTitle"/>
          </p:nvPr>
        </p:nvSpPr>
        <p:spPr>
          <a:xfrm>
            <a:off x="1356189" y="1122363"/>
            <a:ext cx="9421401" cy="2387600"/>
          </a:xfrm>
        </p:spPr>
        <p:txBody>
          <a:bodyPr>
            <a:normAutofit fontScale="90000"/>
          </a:bodyPr>
          <a:lstStyle/>
          <a:p>
            <a:r>
              <a:rPr lang="en-US" dirty="0"/>
              <a:t>Predicting Heart Failure Mortality</a:t>
            </a:r>
            <a:br>
              <a:rPr lang="en-US" dirty="0"/>
            </a:br>
            <a:r>
              <a:rPr lang="en-US" sz="4800" dirty="0"/>
              <a:t>Micro-Project #3</a:t>
            </a:r>
            <a:br>
              <a:rPr lang="en-US" sz="4800" dirty="0"/>
            </a:br>
            <a:r>
              <a:rPr lang="en-US" sz="4800" dirty="0">
                <a:hlinkClick r:id="rId2"/>
              </a:rPr>
              <a:t>https://github.com/kurtgrothe/ANA500</a:t>
            </a:r>
            <a:endParaRPr lang="en-US" dirty="0"/>
          </a:p>
        </p:txBody>
      </p:sp>
      <p:sp>
        <p:nvSpPr>
          <p:cNvPr id="3" name="Subtitle 2">
            <a:extLst>
              <a:ext uri="{FF2B5EF4-FFF2-40B4-BE49-F238E27FC236}">
                <a16:creationId xmlns:a16="http://schemas.microsoft.com/office/drawing/2014/main" id="{76B5E315-C208-479B-A6B8-0DCBEF2B5FB3}"/>
              </a:ext>
            </a:extLst>
          </p:cNvPr>
          <p:cNvSpPr>
            <a:spLocks noGrp="1"/>
          </p:cNvSpPr>
          <p:nvPr>
            <p:ph type="subTitle" idx="1"/>
          </p:nvPr>
        </p:nvSpPr>
        <p:spPr/>
        <p:txBody>
          <a:bodyPr/>
          <a:lstStyle/>
          <a:p>
            <a:r>
              <a:rPr lang="en-US" dirty="0"/>
              <a:t>Kurt Grothe</a:t>
            </a:r>
          </a:p>
          <a:p>
            <a:r>
              <a:rPr lang="en-US" dirty="0"/>
              <a:t>October 16, 2022</a:t>
            </a:r>
          </a:p>
          <a:p>
            <a:endParaRPr lang="en-US" dirty="0"/>
          </a:p>
        </p:txBody>
      </p:sp>
    </p:spTree>
    <p:extLst>
      <p:ext uri="{BB962C8B-B14F-4D97-AF65-F5344CB8AC3E}">
        <p14:creationId xmlns:p14="http://schemas.microsoft.com/office/powerpoint/2010/main" val="3651251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Prepare, cont.</a:t>
            </a:r>
          </a:p>
        </p:txBody>
      </p:sp>
      <p:sp>
        <p:nvSpPr>
          <p:cNvPr id="5" name="TextBox 4">
            <a:extLst>
              <a:ext uri="{FF2B5EF4-FFF2-40B4-BE49-F238E27FC236}">
                <a16:creationId xmlns:a16="http://schemas.microsoft.com/office/drawing/2014/main" id="{D288555E-1FC8-BD23-E0B7-492F0E75C777}"/>
              </a:ext>
            </a:extLst>
          </p:cNvPr>
          <p:cNvSpPr txBox="1"/>
          <p:nvPr/>
        </p:nvSpPr>
        <p:spPr>
          <a:xfrm>
            <a:off x="9035144" y="217714"/>
            <a:ext cx="2743200" cy="338554"/>
          </a:xfrm>
          <a:prstGeom prst="rect">
            <a:avLst/>
          </a:prstGeom>
          <a:noFill/>
        </p:spPr>
        <p:txBody>
          <a:bodyPr wrap="square" rtlCol="0">
            <a:spAutoFit/>
          </a:bodyPr>
          <a:lstStyle/>
          <a:p>
            <a:r>
              <a:rPr lang="en-US" sz="1600" dirty="0">
                <a:solidFill>
                  <a:schemeClr val="bg1">
                    <a:lumMod val="50000"/>
                  </a:schemeClr>
                </a:solidFill>
              </a:rPr>
              <a:t>The Data Science Process (2/5)</a:t>
            </a:r>
          </a:p>
        </p:txBody>
      </p:sp>
      <p:pic>
        <p:nvPicPr>
          <p:cNvPr id="4" name="Picture 3">
            <a:extLst>
              <a:ext uri="{FF2B5EF4-FFF2-40B4-BE49-F238E27FC236}">
                <a16:creationId xmlns:a16="http://schemas.microsoft.com/office/drawing/2014/main" id="{98505A32-4ECB-1AFE-4ADB-553726C3C0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435" y="2088733"/>
            <a:ext cx="3276469" cy="2890630"/>
          </a:xfrm>
          <a:prstGeom prst="rect">
            <a:avLst/>
          </a:prstGeom>
        </p:spPr>
      </p:pic>
      <p:pic>
        <p:nvPicPr>
          <p:cNvPr id="7" name="Picture 6">
            <a:extLst>
              <a:ext uri="{FF2B5EF4-FFF2-40B4-BE49-F238E27FC236}">
                <a16:creationId xmlns:a16="http://schemas.microsoft.com/office/drawing/2014/main" id="{F6BAA549-3206-A84F-FCAB-DF14940634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830" y="2088733"/>
            <a:ext cx="3340741" cy="2958757"/>
          </a:xfrm>
          <a:prstGeom prst="rect">
            <a:avLst/>
          </a:prstGeom>
        </p:spPr>
      </p:pic>
      <p:pic>
        <p:nvPicPr>
          <p:cNvPr id="9" name="Picture 8">
            <a:extLst>
              <a:ext uri="{FF2B5EF4-FFF2-40B4-BE49-F238E27FC236}">
                <a16:creationId xmlns:a16="http://schemas.microsoft.com/office/drawing/2014/main" id="{A5DB4FF4-0FEC-343D-E5B3-F6975893AB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13058" y="1983684"/>
            <a:ext cx="3340742" cy="3100727"/>
          </a:xfrm>
          <a:prstGeom prst="rect">
            <a:avLst/>
          </a:prstGeom>
        </p:spPr>
      </p:pic>
    </p:spTree>
    <p:extLst>
      <p:ext uri="{BB962C8B-B14F-4D97-AF65-F5344CB8AC3E}">
        <p14:creationId xmlns:p14="http://schemas.microsoft.com/office/powerpoint/2010/main" val="2460866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Prepare, cont.</a:t>
            </a:r>
          </a:p>
        </p:txBody>
      </p:sp>
      <p:sp>
        <p:nvSpPr>
          <p:cNvPr id="5" name="TextBox 4">
            <a:extLst>
              <a:ext uri="{FF2B5EF4-FFF2-40B4-BE49-F238E27FC236}">
                <a16:creationId xmlns:a16="http://schemas.microsoft.com/office/drawing/2014/main" id="{D288555E-1FC8-BD23-E0B7-492F0E75C777}"/>
              </a:ext>
            </a:extLst>
          </p:cNvPr>
          <p:cNvSpPr txBox="1"/>
          <p:nvPr/>
        </p:nvSpPr>
        <p:spPr>
          <a:xfrm>
            <a:off x="9035144" y="217714"/>
            <a:ext cx="2743200" cy="338554"/>
          </a:xfrm>
          <a:prstGeom prst="rect">
            <a:avLst/>
          </a:prstGeom>
          <a:noFill/>
        </p:spPr>
        <p:txBody>
          <a:bodyPr wrap="square" rtlCol="0">
            <a:spAutoFit/>
          </a:bodyPr>
          <a:lstStyle/>
          <a:p>
            <a:r>
              <a:rPr lang="en-US" sz="1600" dirty="0">
                <a:solidFill>
                  <a:schemeClr val="bg1">
                    <a:lumMod val="50000"/>
                  </a:schemeClr>
                </a:solidFill>
              </a:rPr>
              <a:t>The Data Science Process (2/5)</a:t>
            </a:r>
          </a:p>
        </p:txBody>
      </p:sp>
      <p:pic>
        <p:nvPicPr>
          <p:cNvPr id="4" name="Picture 3">
            <a:extLst>
              <a:ext uri="{FF2B5EF4-FFF2-40B4-BE49-F238E27FC236}">
                <a16:creationId xmlns:a16="http://schemas.microsoft.com/office/drawing/2014/main" id="{34B756B0-3D4B-07E1-7104-9D714AB3BE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759770"/>
            <a:ext cx="3723946" cy="3338459"/>
          </a:xfrm>
          <a:prstGeom prst="rect">
            <a:avLst/>
          </a:prstGeom>
        </p:spPr>
      </p:pic>
      <p:pic>
        <p:nvPicPr>
          <p:cNvPr id="7" name="Picture 6">
            <a:extLst>
              <a:ext uri="{FF2B5EF4-FFF2-40B4-BE49-F238E27FC236}">
                <a16:creationId xmlns:a16="http://schemas.microsoft.com/office/drawing/2014/main" id="{7C73E8B9-6207-5086-E096-9D14750B86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4078" y="1759769"/>
            <a:ext cx="3786034" cy="3338460"/>
          </a:xfrm>
          <a:prstGeom prst="rect">
            <a:avLst/>
          </a:prstGeom>
        </p:spPr>
      </p:pic>
    </p:spTree>
    <p:extLst>
      <p:ext uri="{BB962C8B-B14F-4D97-AF65-F5344CB8AC3E}">
        <p14:creationId xmlns:p14="http://schemas.microsoft.com/office/powerpoint/2010/main" val="3933490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Prepare, cont.</a:t>
            </a:r>
          </a:p>
        </p:txBody>
      </p:sp>
      <p:sp>
        <p:nvSpPr>
          <p:cNvPr id="5" name="TextBox 4">
            <a:extLst>
              <a:ext uri="{FF2B5EF4-FFF2-40B4-BE49-F238E27FC236}">
                <a16:creationId xmlns:a16="http://schemas.microsoft.com/office/drawing/2014/main" id="{D288555E-1FC8-BD23-E0B7-492F0E75C777}"/>
              </a:ext>
            </a:extLst>
          </p:cNvPr>
          <p:cNvSpPr txBox="1"/>
          <p:nvPr/>
        </p:nvSpPr>
        <p:spPr>
          <a:xfrm>
            <a:off x="9035144" y="217714"/>
            <a:ext cx="2743200" cy="338554"/>
          </a:xfrm>
          <a:prstGeom prst="rect">
            <a:avLst/>
          </a:prstGeom>
          <a:noFill/>
        </p:spPr>
        <p:txBody>
          <a:bodyPr wrap="square" rtlCol="0">
            <a:spAutoFit/>
          </a:bodyPr>
          <a:lstStyle/>
          <a:p>
            <a:r>
              <a:rPr lang="en-US" sz="1600" dirty="0">
                <a:solidFill>
                  <a:schemeClr val="bg1">
                    <a:lumMod val="50000"/>
                  </a:schemeClr>
                </a:solidFill>
              </a:rPr>
              <a:t>The Data Science Process (2/5)</a:t>
            </a:r>
          </a:p>
        </p:txBody>
      </p:sp>
      <p:pic>
        <p:nvPicPr>
          <p:cNvPr id="6" name="Picture 5">
            <a:extLst>
              <a:ext uri="{FF2B5EF4-FFF2-40B4-BE49-F238E27FC236}">
                <a16:creationId xmlns:a16="http://schemas.microsoft.com/office/drawing/2014/main" id="{34A6410B-C205-9F75-0D9B-D098FB0331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259" y="1873172"/>
            <a:ext cx="3846586" cy="2985934"/>
          </a:xfrm>
          <a:prstGeom prst="rect">
            <a:avLst/>
          </a:prstGeom>
        </p:spPr>
      </p:pic>
      <p:pic>
        <p:nvPicPr>
          <p:cNvPr id="9" name="Picture 8">
            <a:extLst>
              <a:ext uri="{FF2B5EF4-FFF2-40B4-BE49-F238E27FC236}">
                <a16:creationId xmlns:a16="http://schemas.microsoft.com/office/drawing/2014/main" id="{120FFC2F-AE68-C0E2-7B2D-A16F0FE06B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9547" y="1873172"/>
            <a:ext cx="3708076" cy="2985934"/>
          </a:xfrm>
          <a:prstGeom prst="rect">
            <a:avLst/>
          </a:prstGeom>
        </p:spPr>
      </p:pic>
      <p:pic>
        <p:nvPicPr>
          <p:cNvPr id="11" name="Picture 10">
            <a:extLst>
              <a:ext uri="{FF2B5EF4-FFF2-40B4-BE49-F238E27FC236}">
                <a16:creationId xmlns:a16="http://schemas.microsoft.com/office/drawing/2014/main" id="{9C3A1F70-CA8D-AAED-11DD-42452A3449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524" y="1838099"/>
            <a:ext cx="3551948" cy="2985934"/>
          </a:xfrm>
          <a:prstGeom prst="rect">
            <a:avLst/>
          </a:prstGeom>
        </p:spPr>
      </p:pic>
    </p:spTree>
    <p:extLst>
      <p:ext uri="{BB962C8B-B14F-4D97-AF65-F5344CB8AC3E}">
        <p14:creationId xmlns:p14="http://schemas.microsoft.com/office/powerpoint/2010/main" val="1152645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Prepare, cont.</a:t>
            </a:r>
          </a:p>
        </p:txBody>
      </p:sp>
      <p:sp>
        <p:nvSpPr>
          <p:cNvPr id="5" name="TextBox 4">
            <a:extLst>
              <a:ext uri="{FF2B5EF4-FFF2-40B4-BE49-F238E27FC236}">
                <a16:creationId xmlns:a16="http://schemas.microsoft.com/office/drawing/2014/main" id="{D288555E-1FC8-BD23-E0B7-492F0E75C777}"/>
              </a:ext>
            </a:extLst>
          </p:cNvPr>
          <p:cNvSpPr txBox="1"/>
          <p:nvPr/>
        </p:nvSpPr>
        <p:spPr>
          <a:xfrm>
            <a:off x="9035144" y="217714"/>
            <a:ext cx="2743200" cy="338554"/>
          </a:xfrm>
          <a:prstGeom prst="rect">
            <a:avLst/>
          </a:prstGeom>
          <a:noFill/>
        </p:spPr>
        <p:txBody>
          <a:bodyPr wrap="square" rtlCol="0">
            <a:spAutoFit/>
          </a:bodyPr>
          <a:lstStyle/>
          <a:p>
            <a:r>
              <a:rPr lang="en-US" sz="1600" dirty="0">
                <a:solidFill>
                  <a:schemeClr val="bg1">
                    <a:lumMod val="50000"/>
                  </a:schemeClr>
                </a:solidFill>
              </a:rPr>
              <a:t>The Data Science Process (2/5)</a:t>
            </a:r>
          </a:p>
        </p:txBody>
      </p:sp>
      <p:pic>
        <p:nvPicPr>
          <p:cNvPr id="4" name="Picture 3">
            <a:extLst>
              <a:ext uri="{FF2B5EF4-FFF2-40B4-BE49-F238E27FC236}">
                <a16:creationId xmlns:a16="http://schemas.microsoft.com/office/drawing/2014/main" id="{1042FCC0-2150-5B45-DCDD-E28A1C8BA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224" y="2073250"/>
            <a:ext cx="3787026" cy="2910623"/>
          </a:xfrm>
          <a:prstGeom prst="rect">
            <a:avLst/>
          </a:prstGeom>
        </p:spPr>
      </p:pic>
      <p:pic>
        <p:nvPicPr>
          <p:cNvPr id="7" name="Picture 6">
            <a:extLst>
              <a:ext uri="{FF2B5EF4-FFF2-40B4-BE49-F238E27FC236}">
                <a16:creationId xmlns:a16="http://schemas.microsoft.com/office/drawing/2014/main" id="{6594F310-7E1A-8F6F-366B-D2E1E23BCF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5226" y="2073250"/>
            <a:ext cx="3453901" cy="3007740"/>
          </a:xfrm>
          <a:prstGeom prst="rect">
            <a:avLst/>
          </a:prstGeom>
        </p:spPr>
      </p:pic>
      <p:pic>
        <p:nvPicPr>
          <p:cNvPr id="9" name="Picture 8">
            <a:extLst>
              <a:ext uri="{FF2B5EF4-FFF2-40B4-BE49-F238E27FC236}">
                <a16:creationId xmlns:a16="http://schemas.microsoft.com/office/drawing/2014/main" id="{D8706BA7-9C52-834F-7CE7-711777B3C8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32752" y="1976133"/>
            <a:ext cx="3699270" cy="3007740"/>
          </a:xfrm>
          <a:prstGeom prst="rect">
            <a:avLst/>
          </a:prstGeom>
        </p:spPr>
      </p:pic>
    </p:spTree>
    <p:extLst>
      <p:ext uri="{BB962C8B-B14F-4D97-AF65-F5344CB8AC3E}">
        <p14:creationId xmlns:p14="http://schemas.microsoft.com/office/powerpoint/2010/main" val="1895359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Prepare, cont.</a:t>
            </a:r>
          </a:p>
        </p:txBody>
      </p:sp>
      <p:sp>
        <p:nvSpPr>
          <p:cNvPr id="5" name="TextBox 4">
            <a:extLst>
              <a:ext uri="{FF2B5EF4-FFF2-40B4-BE49-F238E27FC236}">
                <a16:creationId xmlns:a16="http://schemas.microsoft.com/office/drawing/2014/main" id="{D288555E-1FC8-BD23-E0B7-492F0E75C777}"/>
              </a:ext>
            </a:extLst>
          </p:cNvPr>
          <p:cNvSpPr txBox="1"/>
          <p:nvPr/>
        </p:nvSpPr>
        <p:spPr>
          <a:xfrm>
            <a:off x="9035144" y="217714"/>
            <a:ext cx="2743200" cy="338554"/>
          </a:xfrm>
          <a:prstGeom prst="rect">
            <a:avLst/>
          </a:prstGeom>
          <a:noFill/>
        </p:spPr>
        <p:txBody>
          <a:bodyPr wrap="square" rtlCol="0">
            <a:spAutoFit/>
          </a:bodyPr>
          <a:lstStyle/>
          <a:p>
            <a:r>
              <a:rPr lang="en-US" sz="1600" dirty="0">
                <a:solidFill>
                  <a:schemeClr val="bg1">
                    <a:lumMod val="50000"/>
                  </a:schemeClr>
                </a:solidFill>
              </a:rPr>
              <a:t>The Data Science Process (2/5)</a:t>
            </a:r>
          </a:p>
        </p:txBody>
      </p:sp>
      <p:pic>
        <p:nvPicPr>
          <p:cNvPr id="4" name="Picture 3">
            <a:extLst>
              <a:ext uri="{FF2B5EF4-FFF2-40B4-BE49-F238E27FC236}">
                <a16:creationId xmlns:a16="http://schemas.microsoft.com/office/drawing/2014/main" id="{D0091024-6EEB-D52E-68DB-1925B985C7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5966" y="1838099"/>
            <a:ext cx="3857589" cy="3204498"/>
          </a:xfrm>
          <a:prstGeom prst="rect">
            <a:avLst/>
          </a:prstGeom>
        </p:spPr>
      </p:pic>
    </p:spTree>
    <p:extLst>
      <p:ext uri="{BB962C8B-B14F-4D97-AF65-F5344CB8AC3E}">
        <p14:creationId xmlns:p14="http://schemas.microsoft.com/office/powerpoint/2010/main" val="30259259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Analyze data</a:t>
            </a:r>
          </a:p>
        </p:txBody>
      </p:sp>
      <p:sp>
        <p:nvSpPr>
          <p:cNvPr id="5" name="TextBox 4">
            <a:extLst>
              <a:ext uri="{FF2B5EF4-FFF2-40B4-BE49-F238E27FC236}">
                <a16:creationId xmlns:a16="http://schemas.microsoft.com/office/drawing/2014/main" id="{3475667D-8683-F088-9369-EC60A0415E3F}"/>
              </a:ext>
            </a:extLst>
          </p:cNvPr>
          <p:cNvSpPr txBox="1"/>
          <p:nvPr/>
        </p:nvSpPr>
        <p:spPr>
          <a:xfrm>
            <a:off x="9035144" y="217714"/>
            <a:ext cx="2743200" cy="338554"/>
          </a:xfrm>
          <a:prstGeom prst="rect">
            <a:avLst/>
          </a:prstGeom>
          <a:noFill/>
        </p:spPr>
        <p:txBody>
          <a:bodyPr wrap="square" rtlCol="0">
            <a:spAutoFit/>
          </a:bodyPr>
          <a:lstStyle/>
          <a:p>
            <a:r>
              <a:rPr lang="en-US" sz="1600" dirty="0">
                <a:solidFill>
                  <a:schemeClr val="bg1">
                    <a:lumMod val="50000"/>
                  </a:schemeClr>
                </a:solidFill>
              </a:rPr>
              <a:t>The Data Science Process (3/5)</a:t>
            </a:r>
          </a:p>
        </p:txBody>
      </p:sp>
      <p:pic>
        <p:nvPicPr>
          <p:cNvPr id="6" name="Picture 5">
            <a:extLst>
              <a:ext uri="{FF2B5EF4-FFF2-40B4-BE49-F238E27FC236}">
                <a16:creationId xmlns:a16="http://schemas.microsoft.com/office/drawing/2014/main" id="{0FADC4A3-AD32-5C95-84C0-8D393EE7E0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009365"/>
            <a:ext cx="10402936" cy="3304039"/>
          </a:xfrm>
          <a:prstGeom prst="rect">
            <a:avLst/>
          </a:prstGeom>
        </p:spPr>
      </p:pic>
    </p:spTree>
    <p:extLst>
      <p:ext uri="{BB962C8B-B14F-4D97-AF65-F5344CB8AC3E}">
        <p14:creationId xmlns:p14="http://schemas.microsoft.com/office/powerpoint/2010/main" val="69798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Analyze data</a:t>
            </a:r>
          </a:p>
        </p:txBody>
      </p:sp>
      <p:sp>
        <p:nvSpPr>
          <p:cNvPr id="5" name="TextBox 4">
            <a:extLst>
              <a:ext uri="{FF2B5EF4-FFF2-40B4-BE49-F238E27FC236}">
                <a16:creationId xmlns:a16="http://schemas.microsoft.com/office/drawing/2014/main" id="{3475667D-8683-F088-9369-EC60A0415E3F}"/>
              </a:ext>
            </a:extLst>
          </p:cNvPr>
          <p:cNvSpPr txBox="1"/>
          <p:nvPr/>
        </p:nvSpPr>
        <p:spPr>
          <a:xfrm>
            <a:off x="9035144" y="217714"/>
            <a:ext cx="2743200" cy="338554"/>
          </a:xfrm>
          <a:prstGeom prst="rect">
            <a:avLst/>
          </a:prstGeom>
          <a:noFill/>
        </p:spPr>
        <p:txBody>
          <a:bodyPr wrap="square" rtlCol="0">
            <a:spAutoFit/>
          </a:bodyPr>
          <a:lstStyle/>
          <a:p>
            <a:r>
              <a:rPr lang="en-US" sz="1600" dirty="0">
                <a:solidFill>
                  <a:schemeClr val="bg1">
                    <a:lumMod val="50000"/>
                  </a:schemeClr>
                </a:solidFill>
              </a:rPr>
              <a:t>The Data Science Process (3/5)</a:t>
            </a:r>
          </a:p>
        </p:txBody>
      </p:sp>
      <p:pic>
        <p:nvPicPr>
          <p:cNvPr id="4" name="Picture 3">
            <a:extLst>
              <a:ext uri="{FF2B5EF4-FFF2-40B4-BE49-F238E27FC236}">
                <a16:creationId xmlns:a16="http://schemas.microsoft.com/office/drawing/2014/main" id="{4A702A3E-CD94-E4F9-C0C5-4504A7E479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9420" y="1626996"/>
            <a:ext cx="9134904" cy="4247573"/>
          </a:xfrm>
          <a:prstGeom prst="rect">
            <a:avLst/>
          </a:prstGeom>
        </p:spPr>
      </p:pic>
    </p:spTree>
    <p:extLst>
      <p:ext uri="{BB962C8B-B14F-4D97-AF65-F5344CB8AC3E}">
        <p14:creationId xmlns:p14="http://schemas.microsoft.com/office/powerpoint/2010/main" val="682833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Analyze data</a:t>
            </a:r>
          </a:p>
        </p:txBody>
      </p:sp>
      <p:sp>
        <p:nvSpPr>
          <p:cNvPr id="5" name="TextBox 4">
            <a:extLst>
              <a:ext uri="{FF2B5EF4-FFF2-40B4-BE49-F238E27FC236}">
                <a16:creationId xmlns:a16="http://schemas.microsoft.com/office/drawing/2014/main" id="{3475667D-8683-F088-9369-EC60A0415E3F}"/>
              </a:ext>
            </a:extLst>
          </p:cNvPr>
          <p:cNvSpPr txBox="1"/>
          <p:nvPr/>
        </p:nvSpPr>
        <p:spPr>
          <a:xfrm>
            <a:off x="9035144" y="217714"/>
            <a:ext cx="2743200" cy="338554"/>
          </a:xfrm>
          <a:prstGeom prst="rect">
            <a:avLst/>
          </a:prstGeom>
          <a:noFill/>
        </p:spPr>
        <p:txBody>
          <a:bodyPr wrap="square" rtlCol="0">
            <a:spAutoFit/>
          </a:bodyPr>
          <a:lstStyle/>
          <a:p>
            <a:r>
              <a:rPr lang="en-US" sz="1600" dirty="0">
                <a:solidFill>
                  <a:schemeClr val="bg1">
                    <a:lumMod val="50000"/>
                  </a:schemeClr>
                </a:solidFill>
              </a:rPr>
              <a:t>The Data Science Process (3/5)</a:t>
            </a:r>
          </a:p>
        </p:txBody>
      </p:sp>
      <p:pic>
        <p:nvPicPr>
          <p:cNvPr id="6" name="Picture 5">
            <a:extLst>
              <a:ext uri="{FF2B5EF4-FFF2-40B4-BE49-F238E27FC236}">
                <a16:creationId xmlns:a16="http://schemas.microsoft.com/office/drawing/2014/main" id="{DA7FC3C3-4F98-BE6A-3AAE-3317AE2842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4863" y="1027906"/>
            <a:ext cx="7722362" cy="5612380"/>
          </a:xfrm>
          <a:prstGeom prst="rect">
            <a:avLst/>
          </a:prstGeom>
        </p:spPr>
      </p:pic>
    </p:spTree>
    <p:extLst>
      <p:ext uri="{BB962C8B-B14F-4D97-AF65-F5344CB8AC3E}">
        <p14:creationId xmlns:p14="http://schemas.microsoft.com/office/powerpoint/2010/main" val="21788641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Analyze data</a:t>
            </a:r>
          </a:p>
        </p:txBody>
      </p:sp>
      <p:sp>
        <p:nvSpPr>
          <p:cNvPr id="5" name="TextBox 4">
            <a:extLst>
              <a:ext uri="{FF2B5EF4-FFF2-40B4-BE49-F238E27FC236}">
                <a16:creationId xmlns:a16="http://schemas.microsoft.com/office/drawing/2014/main" id="{3475667D-8683-F088-9369-EC60A0415E3F}"/>
              </a:ext>
            </a:extLst>
          </p:cNvPr>
          <p:cNvSpPr txBox="1"/>
          <p:nvPr/>
        </p:nvSpPr>
        <p:spPr>
          <a:xfrm>
            <a:off x="9035144" y="217714"/>
            <a:ext cx="2743200" cy="338554"/>
          </a:xfrm>
          <a:prstGeom prst="rect">
            <a:avLst/>
          </a:prstGeom>
          <a:noFill/>
        </p:spPr>
        <p:txBody>
          <a:bodyPr wrap="square" rtlCol="0">
            <a:spAutoFit/>
          </a:bodyPr>
          <a:lstStyle/>
          <a:p>
            <a:r>
              <a:rPr lang="en-US" sz="1600" dirty="0">
                <a:solidFill>
                  <a:schemeClr val="bg1">
                    <a:lumMod val="50000"/>
                  </a:schemeClr>
                </a:solidFill>
              </a:rPr>
              <a:t>The Data Science Process (3/5)</a:t>
            </a:r>
          </a:p>
        </p:txBody>
      </p:sp>
      <p:pic>
        <p:nvPicPr>
          <p:cNvPr id="4" name="Picture 3">
            <a:extLst>
              <a:ext uri="{FF2B5EF4-FFF2-40B4-BE49-F238E27FC236}">
                <a16:creationId xmlns:a16="http://schemas.microsoft.com/office/drawing/2014/main" id="{854DA9F3-425A-387D-F272-9DC07B1F63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3370" y="556268"/>
            <a:ext cx="5157765" cy="6123442"/>
          </a:xfrm>
          <a:prstGeom prst="rect">
            <a:avLst/>
          </a:prstGeom>
        </p:spPr>
      </p:pic>
    </p:spTree>
    <p:extLst>
      <p:ext uri="{BB962C8B-B14F-4D97-AF65-F5344CB8AC3E}">
        <p14:creationId xmlns:p14="http://schemas.microsoft.com/office/powerpoint/2010/main" val="42623951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Report</a:t>
            </a:r>
          </a:p>
        </p:txBody>
      </p:sp>
      <p:sp>
        <p:nvSpPr>
          <p:cNvPr id="3" name="Content Placeholder 2">
            <a:extLst>
              <a:ext uri="{FF2B5EF4-FFF2-40B4-BE49-F238E27FC236}">
                <a16:creationId xmlns:a16="http://schemas.microsoft.com/office/drawing/2014/main" id="{7FEAE391-6366-4E20-A14E-0ECFAEA8029A}"/>
              </a:ext>
            </a:extLst>
          </p:cNvPr>
          <p:cNvSpPr>
            <a:spLocks noGrp="1"/>
          </p:cNvSpPr>
          <p:nvPr>
            <p:ph idx="1"/>
          </p:nvPr>
        </p:nvSpPr>
        <p:spPr/>
        <p:txBody>
          <a:bodyPr/>
          <a:lstStyle/>
          <a:p>
            <a:pPr marL="0" indent="0">
              <a:buNone/>
            </a:pPr>
            <a:r>
              <a:rPr lang="en-US" sz="1800" dirty="0">
                <a:solidFill>
                  <a:srgbClr val="000000"/>
                </a:solidFill>
                <a:latin typeface="Times New Roman" panose="02020603050405020304" pitchFamily="18" charset="0"/>
              </a:rPr>
              <a:t>Support Vector Machine (SVM) performed the best out of eight models. SVM reported a 83% accuracy where the the other models ranged from 68% (Neural Network) to 82% (SVC Estimator). </a:t>
            </a:r>
            <a:endParaRPr lang="en-US" dirty="0"/>
          </a:p>
        </p:txBody>
      </p:sp>
      <p:sp>
        <p:nvSpPr>
          <p:cNvPr id="5" name="TextBox 4">
            <a:extLst>
              <a:ext uri="{FF2B5EF4-FFF2-40B4-BE49-F238E27FC236}">
                <a16:creationId xmlns:a16="http://schemas.microsoft.com/office/drawing/2014/main" id="{84E3B221-2E05-660E-47DA-C83FEFEF4EAB}"/>
              </a:ext>
            </a:extLst>
          </p:cNvPr>
          <p:cNvSpPr txBox="1"/>
          <p:nvPr/>
        </p:nvSpPr>
        <p:spPr>
          <a:xfrm>
            <a:off x="9035144" y="217714"/>
            <a:ext cx="2743200" cy="338554"/>
          </a:xfrm>
          <a:prstGeom prst="rect">
            <a:avLst/>
          </a:prstGeom>
          <a:noFill/>
        </p:spPr>
        <p:txBody>
          <a:bodyPr wrap="square" rtlCol="0">
            <a:spAutoFit/>
          </a:bodyPr>
          <a:lstStyle/>
          <a:p>
            <a:r>
              <a:rPr lang="en-US" sz="1600" dirty="0">
                <a:solidFill>
                  <a:schemeClr val="bg1">
                    <a:lumMod val="50000"/>
                  </a:schemeClr>
                </a:solidFill>
              </a:rPr>
              <a:t>The Data Science Process (4/5)</a:t>
            </a:r>
          </a:p>
        </p:txBody>
      </p:sp>
    </p:spTree>
    <p:extLst>
      <p:ext uri="{BB962C8B-B14F-4D97-AF65-F5344CB8AC3E}">
        <p14:creationId xmlns:p14="http://schemas.microsoft.com/office/powerpoint/2010/main" val="2309908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302AB-CEDA-4E89-A1DC-6BABC9C3F7D4}"/>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05AD07EA-4B74-4BFA-A23D-5147B6A28FC4}"/>
              </a:ext>
            </a:extLst>
          </p:cNvPr>
          <p:cNvSpPr>
            <a:spLocks noGrp="1"/>
          </p:cNvSpPr>
          <p:nvPr>
            <p:ph idx="1"/>
          </p:nvPr>
        </p:nvSpPr>
        <p:spPr/>
        <p:txBody>
          <a:bodyPr/>
          <a:lstStyle/>
          <a:p>
            <a:pPr marL="0" indent="0">
              <a:buNone/>
            </a:pPr>
            <a:r>
              <a:rPr lang="en-US" dirty="0"/>
              <a:t>According to the CDC heart disease is the leading cause of death in the United States.  Every 34 seconds a person dies from heart disease.  From a financial point of view, heart disease costs the United States 229 billion each year. </a:t>
            </a:r>
          </a:p>
          <a:p>
            <a:pPr marL="0" indent="0">
              <a:buNone/>
            </a:pPr>
            <a:endParaRPr lang="en-US" dirty="0"/>
          </a:p>
          <a:p>
            <a:pPr marL="0" indent="0">
              <a:buNone/>
            </a:pPr>
            <a:r>
              <a:rPr lang="en-US" dirty="0"/>
              <a:t>The objective of this study is to predict heart failure mortality using various independent variables. </a:t>
            </a:r>
          </a:p>
        </p:txBody>
      </p:sp>
      <p:sp>
        <p:nvSpPr>
          <p:cNvPr id="4" name="TextBox 3">
            <a:extLst>
              <a:ext uri="{FF2B5EF4-FFF2-40B4-BE49-F238E27FC236}">
                <a16:creationId xmlns:a16="http://schemas.microsoft.com/office/drawing/2014/main" id="{C49E3323-423C-43AB-E90D-B70EDE9079BF}"/>
              </a:ext>
            </a:extLst>
          </p:cNvPr>
          <p:cNvSpPr txBox="1"/>
          <p:nvPr/>
        </p:nvSpPr>
        <p:spPr>
          <a:xfrm>
            <a:off x="9615714" y="217714"/>
            <a:ext cx="2162629" cy="584775"/>
          </a:xfrm>
          <a:prstGeom prst="rect">
            <a:avLst/>
          </a:prstGeom>
          <a:noFill/>
        </p:spPr>
        <p:txBody>
          <a:bodyPr wrap="square" rtlCol="0">
            <a:spAutoFit/>
          </a:bodyPr>
          <a:lstStyle/>
          <a:p>
            <a:r>
              <a:rPr lang="en-US" sz="1600" dirty="0">
                <a:solidFill>
                  <a:schemeClr val="bg1">
                    <a:lumMod val="50000"/>
                  </a:schemeClr>
                </a:solidFill>
              </a:rPr>
              <a:t>Problem Statement &amp; Hypothesis Formulation</a:t>
            </a:r>
          </a:p>
        </p:txBody>
      </p:sp>
    </p:spTree>
    <p:extLst>
      <p:ext uri="{BB962C8B-B14F-4D97-AF65-F5344CB8AC3E}">
        <p14:creationId xmlns:p14="http://schemas.microsoft.com/office/powerpoint/2010/main" val="18806784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8C1A2-E365-4EAD-A777-10EF9BD2588C}"/>
              </a:ext>
            </a:extLst>
          </p:cNvPr>
          <p:cNvSpPr>
            <a:spLocks noGrp="1"/>
          </p:cNvSpPr>
          <p:nvPr>
            <p:ph type="title"/>
          </p:nvPr>
        </p:nvSpPr>
        <p:spPr/>
        <p:txBody>
          <a:bodyPr/>
          <a:lstStyle/>
          <a:p>
            <a:r>
              <a:rPr lang="en-US" dirty="0"/>
              <a:t>Act</a:t>
            </a:r>
          </a:p>
        </p:txBody>
      </p:sp>
      <p:sp>
        <p:nvSpPr>
          <p:cNvPr id="3" name="Content Placeholder 2">
            <a:extLst>
              <a:ext uri="{FF2B5EF4-FFF2-40B4-BE49-F238E27FC236}">
                <a16:creationId xmlns:a16="http://schemas.microsoft.com/office/drawing/2014/main" id="{83DC0D0A-FDCC-4561-A8EB-1F836A94AACC}"/>
              </a:ext>
            </a:extLst>
          </p:cNvPr>
          <p:cNvSpPr>
            <a:spLocks noGrp="1"/>
          </p:cNvSpPr>
          <p:nvPr>
            <p:ph idx="1"/>
          </p:nvPr>
        </p:nvSpPr>
        <p:spPr/>
        <p:txBody>
          <a:bodyPr/>
          <a:lstStyle/>
          <a:p>
            <a:pPr marL="0" indent="0">
              <a:buNone/>
            </a:pPr>
            <a:r>
              <a:rPr lang="en-US" dirty="0"/>
              <a:t>Based on the result of this project we recommend the implementation of the SVM model. </a:t>
            </a:r>
          </a:p>
        </p:txBody>
      </p:sp>
      <p:sp>
        <p:nvSpPr>
          <p:cNvPr id="5" name="TextBox 4">
            <a:extLst>
              <a:ext uri="{FF2B5EF4-FFF2-40B4-BE49-F238E27FC236}">
                <a16:creationId xmlns:a16="http://schemas.microsoft.com/office/drawing/2014/main" id="{CAE26450-2BDD-A04A-39A7-E633248AD1AB}"/>
              </a:ext>
            </a:extLst>
          </p:cNvPr>
          <p:cNvSpPr txBox="1"/>
          <p:nvPr/>
        </p:nvSpPr>
        <p:spPr>
          <a:xfrm>
            <a:off x="9035144" y="217714"/>
            <a:ext cx="2743200" cy="338554"/>
          </a:xfrm>
          <a:prstGeom prst="rect">
            <a:avLst/>
          </a:prstGeom>
          <a:noFill/>
        </p:spPr>
        <p:txBody>
          <a:bodyPr wrap="square" rtlCol="0">
            <a:spAutoFit/>
          </a:bodyPr>
          <a:lstStyle/>
          <a:p>
            <a:r>
              <a:rPr lang="en-US" sz="1600" dirty="0">
                <a:solidFill>
                  <a:schemeClr val="bg1">
                    <a:lumMod val="50000"/>
                  </a:schemeClr>
                </a:solidFill>
              </a:rPr>
              <a:t>The Data Science Process (5/5)</a:t>
            </a:r>
          </a:p>
        </p:txBody>
      </p:sp>
    </p:spTree>
    <p:extLst>
      <p:ext uri="{BB962C8B-B14F-4D97-AF65-F5344CB8AC3E}">
        <p14:creationId xmlns:p14="http://schemas.microsoft.com/office/powerpoint/2010/main" val="4024108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9C91F-7913-4D5C-A911-ADD4837DAA00}"/>
              </a:ext>
            </a:extLst>
          </p:cNvPr>
          <p:cNvSpPr>
            <a:spLocks noGrp="1"/>
          </p:cNvSpPr>
          <p:nvPr>
            <p:ph type="title"/>
          </p:nvPr>
        </p:nvSpPr>
        <p:spPr/>
        <p:txBody>
          <a:bodyPr/>
          <a:lstStyle/>
          <a:p>
            <a:r>
              <a:rPr lang="en-US" dirty="0"/>
              <a:t>Hypothesis Formulation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5A42CE-FCD3-41B9-A629-5F3C6031F3C0}"/>
                  </a:ext>
                </a:extLst>
              </p:cNvPr>
              <p:cNvSpPr>
                <a:spLocks noGrp="1"/>
              </p:cNvSpPr>
              <p:nvPr>
                <p:ph idx="1"/>
              </p:nvPr>
            </p:nvSpPr>
            <p:spPr/>
            <p:txBody>
              <a:bodyPr>
                <a:normAutofit fontScale="62500" lnSpcReduction="20000"/>
              </a:bodyPr>
              <a:lstStyle/>
              <a:p>
                <a:pPr marL="808038" indent="0">
                  <a:buNone/>
                </a:pPr>
                <a14:m>
                  <m:oMathPara xmlns:m="http://schemas.openxmlformats.org/officeDocument/2006/math">
                    <m:oMathParaPr>
                      <m:jc m:val="centerGroup"/>
                    </m:oMathParaPr>
                    <m:oMath xmlns:m="http://schemas.openxmlformats.org/officeDocument/2006/math">
                      <m:sSub>
                        <m:sSubPr>
                          <m:ctrlPr>
                            <a:rPr lang="en-US" sz="2100" b="1" i="1" smtClean="0">
                              <a:solidFill>
                                <a:srgbClr val="000000"/>
                              </a:solidFill>
                              <a:latin typeface="Cambria Math" panose="02040503050406030204" pitchFamily="18" charset="0"/>
                            </a:rPr>
                          </m:ctrlPr>
                        </m:sSubPr>
                        <m:e>
                          <m:r>
                            <a:rPr lang="en-US" sz="2100" b="1" i="1" smtClean="0">
                              <a:solidFill>
                                <a:srgbClr val="000000"/>
                              </a:solidFill>
                              <a:latin typeface="Cambria Math" panose="02040503050406030204" pitchFamily="18" charset="0"/>
                            </a:rPr>
                            <m:t>𝑯</m:t>
                          </m:r>
                        </m:e>
                        <m:sub>
                          <m:r>
                            <a:rPr lang="en-US" sz="2100" b="1" i="1" smtClean="0">
                              <a:solidFill>
                                <a:srgbClr val="000000"/>
                              </a:solidFill>
                              <a:latin typeface="Cambria Math" panose="02040503050406030204" pitchFamily="18" charset="0"/>
                            </a:rPr>
                            <m:t>𝟎</m:t>
                          </m:r>
                        </m:sub>
                      </m:sSub>
                      <m:r>
                        <a:rPr lang="en-US" sz="2100" b="1" i="1" smtClean="0">
                          <a:solidFill>
                            <a:srgbClr val="000000"/>
                          </a:solidFill>
                          <a:latin typeface="Cambria Math" panose="02040503050406030204" pitchFamily="18" charset="0"/>
                        </a:rPr>
                        <m:t>:</m:t>
                      </m:r>
                      <m:r>
                        <a:rPr lang="en-US" sz="2100" b="1" i="1" smtClean="0">
                          <a:solidFill>
                            <a:srgbClr val="000000"/>
                          </a:solidFill>
                          <a:latin typeface="Cambria Math" panose="02040503050406030204" pitchFamily="18" charset="0"/>
                        </a:rPr>
                        <m:t>𝑻𝒉𝒆𝒓𝒆</m:t>
                      </m:r>
                      <m:r>
                        <a:rPr lang="en-US" sz="2100" b="1" i="1" smtClean="0">
                          <a:solidFill>
                            <a:srgbClr val="000000"/>
                          </a:solidFill>
                          <a:latin typeface="Cambria Math" panose="02040503050406030204" pitchFamily="18" charset="0"/>
                        </a:rPr>
                        <m:t> </m:t>
                      </m:r>
                      <m:r>
                        <a:rPr lang="en-US" sz="2100" b="1" i="1" smtClean="0">
                          <a:solidFill>
                            <a:srgbClr val="000000"/>
                          </a:solidFill>
                          <a:latin typeface="Cambria Math" panose="02040503050406030204" pitchFamily="18" charset="0"/>
                        </a:rPr>
                        <m:t>𝒊𝒔</m:t>
                      </m:r>
                      <m:r>
                        <a:rPr lang="en-US" sz="2100" b="1" i="1" smtClean="0">
                          <a:solidFill>
                            <a:srgbClr val="000000"/>
                          </a:solidFill>
                          <a:latin typeface="Cambria Math" panose="02040503050406030204" pitchFamily="18" charset="0"/>
                        </a:rPr>
                        <m:t> </m:t>
                      </m:r>
                      <m:r>
                        <a:rPr lang="en-US" sz="2100" b="1" i="1" smtClean="0">
                          <a:solidFill>
                            <a:srgbClr val="000000"/>
                          </a:solidFill>
                          <a:latin typeface="Cambria Math" panose="02040503050406030204" pitchFamily="18" charset="0"/>
                        </a:rPr>
                        <m:t>𝒏𝒐</m:t>
                      </m:r>
                      <m:r>
                        <a:rPr lang="en-US" sz="2100" b="1" i="1" smtClean="0">
                          <a:solidFill>
                            <a:srgbClr val="000000"/>
                          </a:solidFill>
                          <a:latin typeface="Cambria Math" panose="02040503050406030204" pitchFamily="18" charset="0"/>
                        </a:rPr>
                        <m:t> </m:t>
                      </m:r>
                      <m:r>
                        <a:rPr lang="en-US" sz="2100" b="1" i="1" smtClean="0">
                          <a:solidFill>
                            <a:srgbClr val="000000"/>
                          </a:solidFill>
                          <a:latin typeface="Cambria Math" panose="02040503050406030204" pitchFamily="18" charset="0"/>
                        </a:rPr>
                        <m:t>𝒔𝒕𝒂𝒕𝒊𝒕𝒊𝒄𝒂𝒍</m:t>
                      </m:r>
                      <m:r>
                        <a:rPr lang="en-US" sz="2100" b="1" i="1" smtClean="0">
                          <a:solidFill>
                            <a:srgbClr val="000000"/>
                          </a:solidFill>
                          <a:latin typeface="Cambria Math" panose="02040503050406030204" pitchFamily="18" charset="0"/>
                        </a:rPr>
                        <m:t> </m:t>
                      </m:r>
                      <m:r>
                        <a:rPr lang="en-US" sz="2100" b="1" i="1" smtClean="0">
                          <a:solidFill>
                            <a:srgbClr val="000000"/>
                          </a:solidFill>
                          <a:latin typeface="Cambria Math" panose="02040503050406030204" pitchFamily="18" charset="0"/>
                        </a:rPr>
                        <m:t>𝒅𝒊𝒇𝒇𝒆𝒓𝒆𝒏𝒄𝒆</m:t>
                      </m:r>
                      <m:r>
                        <a:rPr lang="en-US" sz="2100" b="1" i="1" smtClean="0">
                          <a:solidFill>
                            <a:srgbClr val="000000"/>
                          </a:solidFill>
                          <a:latin typeface="Cambria Math" panose="02040503050406030204" pitchFamily="18" charset="0"/>
                        </a:rPr>
                        <m:t> </m:t>
                      </m:r>
                      <m:r>
                        <a:rPr lang="en-US" sz="2100" b="1" i="1" smtClean="0">
                          <a:solidFill>
                            <a:srgbClr val="000000"/>
                          </a:solidFill>
                          <a:latin typeface="Cambria Math" panose="02040503050406030204" pitchFamily="18" charset="0"/>
                        </a:rPr>
                        <m:t>𝒃𝒆𝒕𝒘𝒆𝒆𝒏</m:t>
                      </m:r>
                      <m:r>
                        <a:rPr lang="en-US" sz="2100" b="1" i="1" smtClean="0">
                          <a:solidFill>
                            <a:srgbClr val="000000"/>
                          </a:solidFill>
                          <a:latin typeface="Cambria Math" panose="02040503050406030204" pitchFamily="18" charset="0"/>
                        </a:rPr>
                        <m:t> </m:t>
                      </m:r>
                      <m:r>
                        <a:rPr lang="en-US" sz="2100" b="1" i="1" smtClean="0">
                          <a:solidFill>
                            <a:srgbClr val="000000"/>
                          </a:solidFill>
                          <a:latin typeface="Cambria Math" panose="02040503050406030204" pitchFamily="18" charset="0"/>
                        </a:rPr>
                        <m:t>𝒉𝒆𝒂𝒓𝒕</m:t>
                      </m:r>
                      <m:r>
                        <a:rPr lang="en-US" sz="2100" b="1" i="1" smtClean="0">
                          <a:solidFill>
                            <a:srgbClr val="000000"/>
                          </a:solidFill>
                          <a:latin typeface="Cambria Math" panose="02040503050406030204" pitchFamily="18" charset="0"/>
                        </a:rPr>
                        <m:t> </m:t>
                      </m:r>
                      <m:r>
                        <a:rPr lang="en-US" sz="2100" b="1" i="1" smtClean="0">
                          <a:solidFill>
                            <a:srgbClr val="000000"/>
                          </a:solidFill>
                          <a:latin typeface="Cambria Math" panose="02040503050406030204" pitchFamily="18" charset="0"/>
                        </a:rPr>
                        <m:t>𝒇𝒂𝒊𝒍𝒖𝒓𝒆</m:t>
                      </m:r>
                      <m:r>
                        <a:rPr lang="en-US" sz="2100" b="1" i="1" smtClean="0">
                          <a:solidFill>
                            <a:srgbClr val="000000"/>
                          </a:solidFill>
                          <a:latin typeface="Cambria Math" panose="02040503050406030204" pitchFamily="18" charset="0"/>
                        </a:rPr>
                        <m:t> </m:t>
                      </m:r>
                      <m:r>
                        <a:rPr lang="en-US" sz="2100" b="1" i="1" smtClean="0">
                          <a:solidFill>
                            <a:srgbClr val="000000"/>
                          </a:solidFill>
                          <a:latin typeface="Cambria Math" panose="02040503050406030204" pitchFamily="18" charset="0"/>
                        </a:rPr>
                        <m:t>𝒎𝒐𝒓𝒕𝒂𝒍𝒊𝒕𝒚</m:t>
                      </m:r>
                      <m:r>
                        <a:rPr lang="en-US" sz="2100" b="1" i="1" smtClean="0">
                          <a:solidFill>
                            <a:srgbClr val="000000"/>
                          </a:solidFill>
                          <a:latin typeface="Cambria Math" panose="02040503050406030204" pitchFamily="18" charset="0"/>
                        </a:rPr>
                        <m:t> </m:t>
                      </m:r>
                      <m:r>
                        <a:rPr lang="en-US" sz="2100" b="1" i="1" smtClean="0">
                          <a:solidFill>
                            <a:srgbClr val="000000"/>
                          </a:solidFill>
                          <a:latin typeface="Cambria Math" panose="02040503050406030204" pitchFamily="18" charset="0"/>
                        </a:rPr>
                        <m:t>𝒂𝒏𝒅</m:t>
                      </m:r>
                      <m:r>
                        <a:rPr lang="en-US" sz="2100" b="1" i="1" smtClean="0">
                          <a:solidFill>
                            <a:srgbClr val="000000"/>
                          </a:solidFill>
                          <a:latin typeface="Cambria Math" panose="02040503050406030204" pitchFamily="18" charset="0"/>
                        </a:rPr>
                        <m:t> </m:t>
                      </m:r>
                      <m:r>
                        <a:rPr lang="en-US" sz="2100" b="1" i="1" smtClean="0">
                          <a:solidFill>
                            <a:srgbClr val="000000"/>
                          </a:solidFill>
                          <a:latin typeface="Cambria Math" panose="02040503050406030204" pitchFamily="18" charset="0"/>
                        </a:rPr>
                        <m:t>𝒅𝒊𝒂𝒃𝒆𝒕𝒆𝒔</m:t>
                      </m:r>
                      <m:r>
                        <a:rPr lang="en-US" sz="2100" b="1" i="1" smtClean="0">
                          <a:solidFill>
                            <a:srgbClr val="000000"/>
                          </a:solidFill>
                          <a:latin typeface="Cambria Math" panose="02040503050406030204" pitchFamily="18" charset="0"/>
                        </a:rPr>
                        <m:t> </m:t>
                      </m:r>
                      <m:r>
                        <a:rPr lang="en-US" sz="2100" b="1" i="1" smtClean="0">
                          <a:solidFill>
                            <a:srgbClr val="000000"/>
                          </a:solidFill>
                          <a:latin typeface="Cambria Math" panose="02040503050406030204" pitchFamily="18" charset="0"/>
                        </a:rPr>
                        <m:t>𝒂𝒍𝒐𝒏𝒈</m:t>
                      </m:r>
                      <m:r>
                        <a:rPr lang="en-US" sz="2100" b="1" i="1" smtClean="0">
                          <a:solidFill>
                            <a:srgbClr val="000000"/>
                          </a:solidFill>
                          <a:latin typeface="Cambria Math" panose="02040503050406030204" pitchFamily="18" charset="0"/>
                        </a:rPr>
                        <m:t> </m:t>
                      </m:r>
                      <m:r>
                        <a:rPr lang="en-US" sz="2100" b="1" i="1" smtClean="0">
                          <a:solidFill>
                            <a:srgbClr val="000000"/>
                          </a:solidFill>
                          <a:latin typeface="Cambria Math" panose="02040503050406030204" pitchFamily="18" charset="0"/>
                        </a:rPr>
                        <m:t>𝒘𝒊𝒕𝒉</m:t>
                      </m:r>
                      <m:r>
                        <a:rPr lang="en-US" sz="2100" b="1" i="1" smtClean="0">
                          <a:solidFill>
                            <a:srgbClr val="000000"/>
                          </a:solidFill>
                          <a:latin typeface="Cambria Math" panose="02040503050406030204" pitchFamily="18" charset="0"/>
                        </a:rPr>
                        <m:t> </m:t>
                      </m:r>
                      <m:r>
                        <a:rPr lang="en-US" sz="2100" b="1" i="1" smtClean="0">
                          <a:solidFill>
                            <a:srgbClr val="000000"/>
                          </a:solidFill>
                          <a:latin typeface="Cambria Math" panose="02040503050406030204" pitchFamily="18" charset="0"/>
                        </a:rPr>
                        <m:t>𝒐𝒕𝒉𝒆𝒓</m:t>
                      </m:r>
                      <m:r>
                        <a:rPr lang="en-US" sz="2100" b="1" i="1" smtClean="0">
                          <a:solidFill>
                            <a:srgbClr val="000000"/>
                          </a:solidFill>
                          <a:latin typeface="Cambria Math" panose="02040503050406030204" pitchFamily="18" charset="0"/>
                        </a:rPr>
                        <m:t> </m:t>
                      </m:r>
                      <m:r>
                        <a:rPr lang="en-US" sz="2100" b="1" i="1" smtClean="0">
                          <a:solidFill>
                            <a:srgbClr val="000000"/>
                          </a:solidFill>
                          <a:latin typeface="Cambria Math" panose="02040503050406030204" pitchFamily="18" charset="0"/>
                        </a:rPr>
                        <m:t>𝒎𝒆𝒅𝒊𝒄𝒂𝒍</m:t>
                      </m:r>
                      <m:r>
                        <a:rPr lang="en-US" sz="2100" b="1" i="1" smtClean="0">
                          <a:solidFill>
                            <a:srgbClr val="000000"/>
                          </a:solidFill>
                          <a:latin typeface="Cambria Math" panose="02040503050406030204" pitchFamily="18" charset="0"/>
                        </a:rPr>
                        <m:t> </m:t>
                      </m:r>
                      <m:r>
                        <a:rPr lang="en-US" sz="2100" b="1" i="1" smtClean="0">
                          <a:solidFill>
                            <a:srgbClr val="000000"/>
                          </a:solidFill>
                          <a:latin typeface="Cambria Math" panose="02040503050406030204" pitchFamily="18" charset="0"/>
                        </a:rPr>
                        <m:t>𝒇𝒂𝒄𝒕𝒐𝒓𝒔</m:t>
                      </m:r>
                      <m:r>
                        <a:rPr lang="en-US" sz="2100" b="1" i="1" smtClean="0">
                          <a:solidFill>
                            <a:srgbClr val="000000"/>
                          </a:solidFill>
                          <a:latin typeface="Cambria Math" panose="02040503050406030204" pitchFamily="18" charset="0"/>
                        </a:rPr>
                        <m:t>.</m:t>
                      </m:r>
                    </m:oMath>
                  </m:oMathPara>
                </a14:m>
                <a:endParaRPr lang="en-US" sz="2100" b="1" dirty="0">
                  <a:solidFill>
                    <a:srgbClr val="000000"/>
                  </a:solidFill>
                  <a:latin typeface="Times New Roman" panose="02020603050405020304" pitchFamily="18" charset="0"/>
                </a:endParaRPr>
              </a:p>
              <a:p>
                <a:pPr marL="0" indent="0">
                  <a:buNone/>
                </a:pPr>
                <a:endParaRPr lang="en-US" sz="2100" b="1" i="1" dirty="0">
                  <a:solidFill>
                    <a:srgbClr val="000000"/>
                  </a:solidFill>
                  <a:latin typeface="Cambria Math" panose="02040503050406030204" pitchFamily="18" charset="0"/>
                </a:endParaRPr>
              </a:p>
              <a:p>
                <a:pPr marL="808038" indent="-798513">
                  <a:buNone/>
                </a:pPr>
                <a14:m>
                  <m:oMathPara xmlns:m="http://schemas.openxmlformats.org/officeDocument/2006/math">
                    <m:oMathParaPr>
                      <m:jc m:val="centerGroup"/>
                    </m:oMathParaPr>
                    <m:oMath xmlns:m="http://schemas.openxmlformats.org/officeDocument/2006/math">
                      <m:sSub>
                        <m:sSubPr>
                          <m:ctrlPr>
                            <a:rPr lang="en-US" sz="2100" b="1" i="1" smtClean="0">
                              <a:solidFill>
                                <a:srgbClr val="000000"/>
                              </a:solidFill>
                              <a:latin typeface="Cambria Math" panose="02040503050406030204" pitchFamily="18" charset="0"/>
                            </a:rPr>
                          </m:ctrlPr>
                        </m:sSubPr>
                        <m:e>
                          <m:r>
                            <a:rPr lang="en-US" sz="2100" b="1" i="1" smtClean="0">
                              <a:solidFill>
                                <a:srgbClr val="000000"/>
                              </a:solidFill>
                              <a:latin typeface="Cambria Math" panose="02040503050406030204" pitchFamily="18" charset="0"/>
                            </a:rPr>
                            <m:t>𝑯</m:t>
                          </m:r>
                        </m:e>
                        <m:sub>
                          <m:r>
                            <a:rPr lang="en-US" sz="2100" b="1" i="1" smtClean="0">
                              <a:solidFill>
                                <a:srgbClr val="000000"/>
                              </a:solidFill>
                              <a:latin typeface="Cambria Math" panose="02040503050406030204" pitchFamily="18" charset="0"/>
                            </a:rPr>
                            <m:t>𝑨</m:t>
                          </m:r>
                        </m:sub>
                      </m:sSub>
                      <m:r>
                        <a:rPr lang="en-US" sz="2100" b="1" i="1" smtClean="0">
                          <a:solidFill>
                            <a:srgbClr val="000000"/>
                          </a:solidFill>
                          <a:latin typeface="Cambria Math" panose="02040503050406030204" pitchFamily="18" charset="0"/>
                        </a:rPr>
                        <m:t>:</m:t>
                      </m:r>
                      <m:r>
                        <a:rPr lang="en-US" sz="2100" b="1" i="1">
                          <a:solidFill>
                            <a:srgbClr val="000000"/>
                          </a:solidFill>
                          <a:latin typeface="Cambria Math" panose="02040503050406030204" pitchFamily="18" charset="0"/>
                        </a:rPr>
                        <m:t>𝑻𝒉𝒆𝒓𝒆</m:t>
                      </m:r>
                      <m:r>
                        <a:rPr lang="en-US" sz="2100" b="1" i="1">
                          <a:solidFill>
                            <a:srgbClr val="000000"/>
                          </a:solidFill>
                          <a:latin typeface="Cambria Math" panose="02040503050406030204" pitchFamily="18" charset="0"/>
                        </a:rPr>
                        <m:t> </m:t>
                      </m:r>
                      <m:r>
                        <a:rPr lang="en-US" sz="2100" b="1" i="1">
                          <a:solidFill>
                            <a:srgbClr val="000000"/>
                          </a:solidFill>
                          <a:latin typeface="Cambria Math" panose="02040503050406030204" pitchFamily="18" charset="0"/>
                        </a:rPr>
                        <m:t>𝒊𝒔</m:t>
                      </m:r>
                      <m:r>
                        <a:rPr lang="en-US" sz="2100" b="1" i="1" smtClean="0">
                          <a:solidFill>
                            <a:srgbClr val="000000"/>
                          </a:solidFill>
                          <a:latin typeface="Cambria Math" panose="02040503050406030204" pitchFamily="18" charset="0"/>
                        </a:rPr>
                        <m:t> </m:t>
                      </m:r>
                      <m:r>
                        <a:rPr lang="en-US" sz="2100" b="1" i="1" smtClean="0">
                          <a:solidFill>
                            <a:srgbClr val="000000"/>
                          </a:solidFill>
                          <a:latin typeface="Cambria Math" panose="02040503050406030204" pitchFamily="18" charset="0"/>
                        </a:rPr>
                        <m:t>𝒂</m:t>
                      </m:r>
                      <m:r>
                        <a:rPr lang="en-US" sz="2100" b="1" i="1" smtClean="0">
                          <a:solidFill>
                            <a:srgbClr val="000000"/>
                          </a:solidFill>
                          <a:latin typeface="Cambria Math" panose="02040503050406030204" pitchFamily="18" charset="0"/>
                        </a:rPr>
                        <m:t> </m:t>
                      </m:r>
                      <m:r>
                        <a:rPr lang="en-US" sz="2100" b="1" i="1">
                          <a:solidFill>
                            <a:srgbClr val="000000"/>
                          </a:solidFill>
                          <a:latin typeface="Cambria Math" panose="02040503050406030204" pitchFamily="18" charset="0"/>
                        </a:rPr>
                        <m:t>𝒔𝒕𝒂𝒕𝒊𝒕𝒊𝒄𝒂𝒍</m:t>
                      </m:r>
                      <m:r>
                        <a:rPr lang="en-US" sz="2100" b="1" i="1">
                          <a:solidFill>
                            <a:srgbClr val="000000"/>
                          </a:solidFill>
                          <a:latin typeface="Cambria Math" panose="02040503050406030204" pitchFamily="18" charset="0"/>
                        </a:rPr>
                        <m:t> </m:t>
                      </m:r>
                      <m:r>
                        <a:rPr lang="en-US" sz="2100" b="1" i="1">
                          <a:solidFill>
                            <a:srgbClr val="000000"/>
                          </a:solidFill>
                          <a:latin typeface="Cambria Math" panose="02040503050406030204" pitchFamily="18" charset="0"/>
                        </a:rPr>
                        <m:t>𝒅𝒊𝒇𝒇𝒆𝒓𝒆𝒏𝒄𝒆</m:t>
                      </m:r>
                      <m:r>
                        <a:rPr lang="en-US" sz="2100" b="1" i="1">
                          <a:solidFill>
                            <a:srgbClr val="000000"/>
                          </a:solidFill>
                          <a:latin typeface="Cambria Math" panose="02040503050406030204" pitchFamily="18" charset="0"/>
                        </a:rPr>
                        <m:t> </m:t>
                      </m:r>
                      <m:r>
                        <a:rPr lang="en-US" sz="2100" b="1" i="1">
                          <a:solidFill>
                            <a:srgbClr val="000000"/>
                          </a:solidFill>
                          <a:latin typeface="Cambria Math" panose="02040503050406030204" pitchFamily="18" charset="0"/>
                        </a:rPr>
                        <m:t>𝒃𝒆𝒕𝒘𝒆𝒆𝒏</m:t>
                      </m:r>
                      <m:r>
                        <a:rPr lang="en-US" sz="2100" b="1" i="1">
                          <a:solidFill>
                            <a:srgbClr val="000000"/>
                          </a:solidFill>
                          <a:latin typeface="Cambria Math" panose="02040503050406030204" pitchFamily="18" charset="0"/>
                        </a:rPr>
                        <m:t> </m:t>
                      </m:r>
                      <m:r>
                        <a:rPr lang="en-US" sz="2100" b="1" i="1">
                          <a:solidFill>
                            <a:srgbClr val="000000"/>
                          </a:solidFill>
                          <a:latin typeface="Cambria Math" panose="02040503050406030204" pitchFamily="18" charset="0"/>
                        </a:rPr>
                        <m:t>𝒉𝒆𝒂𝒓𝒕</m:t>
                      </m:r>
                      <m:r>
                        <a:rPr lang="en-US" sz="2100" b="1" i="1">
                          <a:solidFill>
                            <a:srgbClr val="000000"/>
                          </a:solidFill>
                          <a:latin typeface="Cambria Math" panose="02040503050406030204" pitchFamily="18" charset="0"/>
                        </a:rPr>
                        <m:t> </m:t>
                      </m:r>
                      <m:r>
                        <a:rPr lang="en-US" sz="2100" b="1" i="1">
                          <a:solidFill>
                            <a:srgbClr val="000000"/>
                          </a:solidFill>
                          <a:latin typeface="Cambria Math" panose="02040503050406030204" pitchFamily="18" charset="0"/>
                        </a:rPr>
                        <m:t>𝒇𝒂𝒊𝒍𝒖𝒓𝒆</m:t>
                      </m:r>
                      <m:r>
                        <a:rPr lang="en-US" sz="2100" b="1" i="1">
                          <a:solidFill>
                            <a:srgbClr val="000000"/>
                          </a:solidFill>
                          <a:latin typeface="Cambria Math" panose="02040503050406030204" pitchFamily="18" charset="0"/>
                        </a:rPr>
                        <m:t> </m:t>
                      </m:r>
                      <m:r>
                        <a:rPr lang="en-US" sz="2100" b="1" i="1">
                          <a:solidFill>
                            <a:srgbClr val="000000"/>
                          </a:solidFill>
                          <a:latin typeface="Cambria Math" panose="02040503050406030204" pitchFamily="18" charset="0"/>
                        </a:rPr>
                        <m:t>𝒎𝒐𝒓𝒕𝒂𝒍𝒊𝒕𝒚</m:t>
                      </m:r>
                      <m:r>
                        <a:rPr lang="en-US" sz="2100" b="1" i="1">
                          <a:solidFill>
                            <a:srgbClr val="000000"/>
                          </a:solidFill>
                          <a:latin typeface="Cambria Math" panose="02040503050406030204" pitchFamily="18" charset="0"/>
                        </a:rPr>
                        <m:t> </m:t>
                      </m:r>
                      <m:r>
                        <a:rPr lang="en-US" sz="2100" b="1" i="1">
                          <a:solidFill>
                            <a:srgbClr val="000000"/>
                          </a:solidFill>
                          <a:latin typeface="Cambria Math" panose="02040503050406030204" pitchFamily="18" charset="0"/>
                        </a:rPr>
                        <m:t>𝒂𝒏𝒅</m:t>
                      </m:r>
                      <m:r>
                        <a:rPr lang="en-US" sz="2100" b="1" i="1">
                          <a:solidFill>
                            <a:srgbClr val="000000"/>
                          </a:solidFill>
                          <a:latin typeface="Cambria Math" panose="02040503050406030204" pitchFamily="18" charset="0"/>
                        </a:rPr>
                        <m:t> </m:t>
                      </m:r>
                      <m:r>
                        <a:rPr lang="en-US" sz="2100" b="1" i="1">
                          <a:solidFill>
                            <a:srgbClr val="000000"/>
                          </a:solidFill>
                          <a:latin typeface="Cambria Math" panose="02040503050406030204" pitchFamily="18" charset="0"/>
                        </a:rPr>
                        <m:t>𝒅𝒊𝒂𝒃𝒆𝒕𝒆𝒔</m:t>
                      </m:r>
                      <m:r>
                        <a:rPr lang="en-US" sz="2100" b="1" i="1">
                          <a:solidFill>
                            <a:srgbClr val="000000"/>
                          </a:solidFill>
                          <a:latin typeface="Cambria Math" panose="02040503050406030204" pitchFamily="18" charset="0"/>
                        </a:rPr>
                        <m:t> </m:t>
                      </m:r>
                      <m:r>
                        <a:rPr lang="en-US" sz="2100" b="1" i="1">
                          <a:solidFill>
                            <a:srgbClr val="000000"/>
                          </a:solidFill>
                          <a:latin typeface="Cambria Math" panose="02040503050406030204" pitchFamily="18" charset="0"/>
                        </a:rPr>
                        <m:t>𝒂𝒍𝒐𝒏𝒈</m:t>
                      </m:r>
                      <m:r>
                        <a:rPr lang="en-US" sz="2100" b="1" i="1">
                          <a:solidFill>
                            <a:srgbClr val="000000"/>
                          </a:solidFill>
                          <a:latin typeface="Cambria Math" panose="02040503050406030204" pitchFamily="18" charset="0"/>
                        </a:rPr>
                        <m:t> </m:t>
                      </m:r>
                      <m:r>
                        <a:rPr lang="en-US" sz="2100" b="1" i="1">
                          <a:solidFill>
                            <a:srgbClr val="000000"/>
                          </a:solidFill>
                          <a:latin typeface="Cambria Math" panose="02040503050406030204" pitchFamily="18" charset="0"/>
                        </a:rPr>
                        <m:t>𝒘𝒊𝒕𝒉</m:t>
                      </m:r>
                      <m:r>
                        <a:rPr lang="en-US" sz="2100" b="1" i="1">
                          <a:solidFill>
                            <a:srgbClr val="000000"/>
                          </a:solidFill>
                          <a:latin typeface="Cambria Math" panose="02040503050406030204" pitchFamily="18" charset="0"/>
                        </a:rPr>
                        <m:t> </m:t>
                      </m:r>
                      <m:r>
                        <a:rPr lang="en-US" sz="2100" b="1" i="1">
                          <a:solidFill>
                            <a:srgbClr val="000000"/>
                          </a:solidFill>
                          <a:latin typeface="Cambria Math" panose="02040503050406030204" pitchFamily="18" charset="0"/>
                        </a:rPr>
                        <m:t>𝒐𝒕𝒉𝒆𝒓</m:t>
                      </m:r>
                      <m:r>
                        <a:rPr lang="en-US" sz="2100" b="1" i="1">
                          <a:solidFill>
                            <a:srgbClr val="000000"/>
                          </a:solidFill>
                          <a:latin typeface="Cambria Math" panose="02040503050406030204" pitchFamily="18" charset="0"/>
                        </a:rPr>
                        <m:t> </m:t>
                      </m:r>
                      <m:r>
                        <a:rPr lang="en-US" sz="2100" b="1" i="1">
                          <a:solidFill>
                            <a:srgbClr val="000000"/>
                          </a:solidFill>
                          <a:latin typeface="Cambria Math" panose="02040503050406030204" pitchFamily="18" charset="0"/>
                        </a:rPr>
                        <m:t>𝒎𝒆𝒅𝒊𝒄𝒂𝒍</m:t>
                      </m:r>
                      <m:r>
                        <a:rPr lang="en-US" sz="2100" b="1" i="1">
                          <a:solidFill>
                            <a:srgbClr val="000000"/>
                          </a:solidFill>
                          <a:latin typeface="Cambria Math" panose="02040503050406030204" pitchFamily="18" charset="0"/>
                        </a:rPr>
                        <m:t> </m:t>
                      </m:r>
                      <m:r>
                        <a:rPr lang="en-US" sz="2100" b="1" i="1">
                          <a:solidFill>
                            <a:srgbClr val="000000"/>
                          </a:solidFill>
                          <a:latin typeface="Cambria Math" panose="02040503050406030204" pitchFamily="18" charset="0"/>
                        </a:rPr>
                        <m:t>𝒇𝒂𝒄𝒕𝒐𝒓𝒔</m:t>
                      </m:r>
                      <m:r>
                        <a:rPr lang="en-US" sz="2100" b="1" i="1" smtClean="0">
                          <a:solidFill>
                            <a:srgbClr val="000000"/>
                          </a:solidFill>
                          <a:latin typeface="Cambria Math" panose="02040503050406030204" pitchFamily="18" charset="0"/>
                        </a:rPr>
                        <m:t>.</m:t>
                      </m:r>
                    </m:oMath>
                  </m:oMathPara>
                </a14:m>
                <a:endParaRPr lang="en-US" sz="2100" b="1" dirty="0">
                  <a:solidFill>
                    <a:srgbClr val="000000"/>
                  </a:solidFill>
                  <a:latin typeface="Times New Roman" panose="02020603050405020304" pitchFamily="18" charset="0"/>
                </a:endParaRPr>
              </a:p>
              <a:p>
                <a:pPr marL="0" indent="0">
                  <a:buNone/>
                </a:pPr>
                <a:endParaRPr lang="en-US" sz="1800" dirty="0">
                  <a:solidFill>
                    <a:srgbClr val="000000"/>
                  </a:solidFill>
                  <a:latin typeface="Times New Roman" panose="02020603050405020304" pitchFamily="18" charset="0"/>
                  <a:ea typeface="Times New Roman" panose="02020603050405020304" pitchFamily="18" charset="0"/>
                </a:endParaRPr>
              </a:p>
              <a:p>
                <a:r>
                  <a:rPr lang="en-US" sz="2200" dirty="0">
                    <a:solidFill>
                      <a:srgbClr val="000000"/>
                    </a:solidFill>
                    <a:latin typeface="Times New Roman" panose="02020603050405020304" pitchFamily="18" charset="0"/>
                    <a:ea typeface="Times New Roman" panose="02020603050405020304" pitchFamily="18" charset="0"/>
                  </a:rPr>
                  <a:t>The </a:t>
                </a:r>
                <a:r>
                  <a:rPr lang="en-US" sz="2200" i="1" dirty="0">
                    <a:solidFill>
                      <a:srgbClr val="000000"/>
                    </a:solidFill>
                    <a:latin typeface="Times New Roman" panose="02020603050405020304" pitchFamily="18" charset="0"/>
                    <a:ea typeface="Times New Roman" panose="02020603050405020304" pitchFamily="18" charset="0"/>
                  </a:rPr>
                  <a:t>null hypothesis </a:t>
                </a:r>
                <a:r>
                  <a:rPr lang="en-US" sz="2200" dirty="0">
                    <a:solidFill>
                      <a:srgbClr val="000000"/>
                    </a:solidFill>
                    <a:latin typeface="Times New Roman" panose="02020603050405020304" pitchFamily="18" charset="0"/>
                    <a:ea typeface="Times New Roman" panose="02020603050405020304" pitchFamily="18" charset="0"/>
                  </a:rPr>
                  <a:t>(</a:t>
                </a:r>
                <a14:m>
                  <m:oMath xmlns:m="http://schemas.openxmlformats.org/officeDocument/2006/math">
                    <m:sSub>
                      <m:sSubPr>
                        <m:ctrlPr>
                          <a:rPr lang="en-US" sz="2200" i="1" smtClean="0">
                            <a:solidFill>
                              <a:srgbClr val="000000"/>
                            </a:solidFill>
                            <a:latin typeface="Cambria Math" panose="02040503050406030204" pitchFamily="18" charset="0"/>
                          </a:rPr>
                        </m:ctrlPr>
                      </m:sSubPr>
                      <m:e>
                        <m:r>
                          <a:rPr lang="en-US" sz="2200" b="0" i="1" smtClean="0">
                            <a:solidFill>
                              <a:srgbClr val="000000"/>
                            </a:solidFill>
                            <a:latin typeface="Cambria Math" panose="02040503050406030204" pitchFamily="18" charset="0"/>
                          </a:rPr>
                          <m:t>𝐻</m:t>
                        </m:r>
                      </m:e>
                      <m:sub>
                        <m:r>
                          <a:rPr lang="en-US" sz="2200" b="0" i="1" smtClean="0">
                            <a:solidFill>
                              <a:srgbClr val="000000"/>
                            </a:solidFill>
                            <a:latin typeface="Cambria Math" panose="02040503050406030204" pitchFamily="18" charset="0"/>
                          </a:rPr>
                          <m:t>0</m:t>
                        </m:r>
                      </m:sub>
                    </m:sSub>
                  </m:oMath>
                </a14:m>
                <a:r>
                  <a:rPr lang="en-US" sz="2200" dirty="0">
                    <a:solidFill>
                      <a:srgbClr val="000000"/>
                    </a:solidFill>
                    <a:latin typeface="Times New Roman" panose="02020603050405020304" pitchFamily="18" charset="0"/>
                    <a:ea typeface="Times New Roman" panose="02020603050405020304" pitchFamily="18" charset="0"/>
                  </a:rPr>
                  <a:t>) states that age, anemia, creatinine phosphokinase, diabetes, ejection fraction, high blood pressure, platelet count, serum creatinine, serum sodium, gender and smoking (independent variables) have no association with heart failure mortality (dependent variable)</a:t>
                </a:r>
                <a:r>
                  <a:rPr lang="en-US" sz="2200" i="1" dirty="0">
                    <a:solidFill>
                      <a:srgbClr val="000000"/>
                    </a:solidFill>
                    <a:latin typeface="Times New Roman" panose="02020603050405020304" pitchFamily="18" charset="0"/>
                    <a:ea typeface="Times New Roman" panose="02020603050405020304" pitchFamily="18" charset="0"/>
                  </a:rPr>
                  <a:t>.</a:t>
                </a:r>
              </a:p>
              <a:p>
                <a:r>
                  <a:rPr lang="en-US" sz="2200" dirty="0">
                    <a:solidFill>
                      <a:srgbClr val="000000"/>
                    </a:solidFill>
                    <a:latin typeface="Times New Roman" panose="02020603050405020304" pitchFamily="18" charset="0"/>
                    <a:ea typeface="Times New Roman" panose="02020603050405020304" pitchFamily="18" charset="0"/>
                  </a:rPr>
                  <a:t>The </a:t>
                </a:r>
                <a:r>
                  <a:rPr lang="en-US" sz="2200" i="1" dirty="0">
                    <a:solidFill>
                      <a:srgbClr val="000000"/>
                    </a:solidFill>
                    <a:latin typeface="Times New Roman" panose="02020603050405020304" pitchFamily="18" charset="0"/>
                    <a:ea typeface="Times New Roman" panose="02020603050405020304" pitchFamily="18" charset="0"/>
                  </a:rPr>
                  <a:t>alternative hypothesis </a:t>
                </a:r>
                <a:r>
                  <a:rPr lang="en-US" sz="2200" dirty="0">
                    <a:solidFill>
                      <a:srgbClr val="000000"/>
                    </a:solidFill>
                    <a:latin typeface="Times New Roman" panose="02020603050405020304" pitchFamily="18" charset="0"/>
                    <a:ea typeface="Times New Roman" panose="02020603050405020304" pitchFamily="18" charset="0"/>
                  </a:rPr>
                  <a:t>(</a:t>
                </a:r>
                <a14:m>
                  <m:oMath xmlns:m="http://schemas.openxmlformats.org/officeDocument/2006/math">
                    <m:sSub>
                      <m:sSubPr>
                        <m:ctrlPr>
                          <a:rPr lang="en-US" sz="2200" i="1" smtClean="0">
                            <a:solidFill>
                              <a:srgbClr val="000000"/>
                            </a:solidFill>
                            <a:latin typeface="Cambria Math" panose="02040503050406030204" pitchFamily="18" charset="0"/>
                          </a:rPr>
                        </m:ctrlPr>
                      </m:sSubPr>
                      <m:e>
                        <m:r>
                          <a:rPr lang="en-US" sz="2200" b="0" i="1" smtClean="0">
                            <a:solidFill>
                              <a:srgbClr val="000000"/>
                            </a:solidFill>
                            <a:latin typeface="Cambria Math" panose="02040503050406030204" pitchFamily="18" charset="0"/>
                          </a:rPr>
                          <m:t>𝐻</m:t>
                        </m:r>
                      </m:e>
                      <m:sub>
                        <m:r>
                          <a:rPr lang="en-US" sz="2200" b="0" i="1" smtClean="0">
                            <a:solidFill>
                              <a:srgbClr val="000000"/>
                            </a:solidFill>
                            <a:latin typeface="Cambria Math" panose="02040503050406030204" pitchFamily="18" charset="0"/>
                          </a:rPr>
                          <m:t>𝐴</m:t>
                        </m:r>
                      </m:sub>
                    </m:sSub>
                  </m:oMath>
                </a14:m>
                <a:r>
                  <a:rPr lang="en-US" sz="2200" dirty="0">
                    <a:solidFill>
                      <a:srgbClr val="000000"/>
                    </a:solidFill>
                    <a:latin typeface="Times New Roman" panose="02020603050405020304" pitchFamily="18" charset="0"/>
                    <a:ea typeface="Times New Roman" panose="02020603050405020304" pitchFamily="18" charset="0"/>
                  </a:rPr>
                  <a:t> states that age, anemia, creatinine phosphokinase, diabetes, ejection fraction, high blood pressure, platelet count, serum creatinine, serum sodium, gender and smoking (independent variables) are associated with heart failure mortality (dependent variable)</a:t>
                </a:r>
                <a:r>
                  <a:rPr lang="en-US" sz="2200" i="1" dirty="0">
                    <a:solidFill>
                      <a:srgbClr val="000000"/>
                    </a:solidFill>
                    <a:latin typeface="Times New Roman" panose="02020603050405020304" pitchFamily="18" charset="0"/>
                    <a:ea typeface="Times New Roman" panose="02020603050405020304" pitchFamily="18" charset="0"/>
                  </a:rPr>
                  <a:t>.</a:t>
                </a:r>
              </a:p>
            </p:txBody>
          </p:sp>
        </mc:Choice>
        <mc:Fallback xmlns="">
          <p:sp>
            <p:nvSpPr>
              <p:cNvPr id="3" name="Content Placeholder 2">
                <a:extLst>
                  <a:ext uri="{FF2B5EF4-FFF2-40B4-BE49-F238E27FC236}">
                    <a16:creationId xmlns:a16="http://schemas.microsoft.com/office/drawing/2014/main" id="{905A42CE-FCD3-41B9-A629-5F3C6031F3C0}"/>
                  </a:ext>
                </a:extLst>
              </p:cNvPr>
              <p:cNvSpPr>
                <a:spLocks noGrp="1" noRot="1" noChangeAspect="1" noMove="1" noResize="1" noEditPoints="1" noAdjustHandles="1" noChangeArrowheads="1" noChangeShapeType="1" noTextEdit="1"/>
              </p:cNvSpPr>
              <p:nvPr>
                <p:ph idx="1"/>
              </p:nvPr>
            </p:nvSpPr>
            <p:spPr>
              <a:blipFill>
                <a:blip r:embed="rId2"/>
                <a:stretch>
                  <a:fillRect l="-24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B0B8CB63-9EFF-076B-100B-883E6595EB81}"/>
              </a:ext>
            </a:extLst>
          </p:cNvPr>
          <p:cNvSpPr txBox="1"/>
          <p:nvPr/>
        </p:nvSpPr>
        <p:spPr>
          <a:xfrm>
            <a:off x="9615714" y="217714"/>
            <a:ext cx="2162629" cy="584775"/>
          </a:xfrm>
          <a:prstGeom prst="rect">
            <a:avLst/>
          </a:prstGeom>
          <a:noFill/>
        </p:spPr>
        <p:txBody>
          <a:bodyPr wrap="square" rtlCol="0">
            <a:spAutoFit/>
          </a:bodyPr>
          <a:lstStyle/>
          <a:p>
            <a:r>
              <a:rPr lang="en-US" sz="1600" dirty="0">
                <a:solidFill>
                  <a:schemeClr val="bg1">
                    <a:lumMod val="50000"/>
                  </a:schemeClr>
                </a:solidFill>
              </a:rPr>
              <a:t>Problem Statement &amp; Hypothesis Formulation</a:t>
            </a:r>
          </a:p>
        </p:txBody>
      </p:sp>
    </p:spTree>
    <p:extLst>
      <p:ext uri="{BB962C8B-B14F-4D97-AF65-F5344CB8AC3E}">
        <p14:creationId xmlns:p14="http://schemas.microsoft.com/office/powerpoint/2010/main" val="3306958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Hierarchy Chart</a:t>
            </a:r>
          </a:p>
        </p:txBody>
      </p:sp>
      <p:sp>
        <p:nvSpPr>
          <p:cNvPr id="4" name="TextBox 3">
            <a:extLst>
              <a:ext uri="{FF2B5EF4-FFF2-40B4-BE49-F238E27FC236}">
                <a16:creationId xmlns:a16="http://schemas.microsoft.com/office/drawing/2014/main" id="{48B42655-B426-E42E-6080-01EA0B1F1436}"/>
              </a:ext>
            </a:extLst>
          </p:cNvPr>
          <p:cNvSpPr txBox="1"/>
          <p:nvPr/>
        </p:nvSpPr>
        <p:spPr>
          <a:xfrm>
            <a:off x="8874506" y="195848"/>
            <a:ext cx="2743200" cy="338554"/>
          </a:xfrm>
          <a:prstGeom prst="rect">
            <a:avLst/>
          </a:prstGeom>
          <a:noFill/>
        </p:spPr>
        <p:txBody>
          <a:bodyPr wrap="square" rtlCol="0">
            <a:spAutoFit/>
          </a:bodyPr>
          <a:lstStyle/>
          <a:p>
            <a:pPr algn="r"/>
            <a:r>
              <a:rPr lang="en-US" sz="1600" dirty="0">
                <a:solidFill>
                  <a:schemeClr val="bg1">
                    <a:lumMod val="50000"/>
                  </a:schemeClr>
                </a:solidFill>
              </a:rPr>
              <a:t>Program Design</a:t>
            </a:r>
          </a:p>
        </p:txBody>
      </p:sp>
      <p:sp>
        <p:nvSpPr>
          <p:cNvPr id="3" name="Rounded Rectangle 2">
            <a:extLst>
              <a:ext uri="{FF2B5EF4-FFF2-40B4-BE49-F238E27FC236}">
                <a16:creationId xmlns:a16="http://schemas.microsoft.com/office/drawing/2014/main" id="{C9AF2F87-F763-F375-D1CA-7C359DC6A0E2}"/>
              </a:ext>
            </a:extLst>
          </p:cNvPr>
          <p:cNvSpPr/>
          <p:nvPr/>
        </p:nvSpPr>
        <p:spPr>
          <a:xfrm>
            <a:off x="739345" y="2384853"/>
            <a:ext cx="3299255" cy="26443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Heart Failure(Yes/No) = CVD dataset (</a:t>
            </a:r>
            <a:r>
              <a:rPr lang="en-US" sz="1800" dirty="0">
                <a:solidFill>
                  <a:schemeClr val="bg1"/>
                </a:solidFill>
                <a:latin typeface="Times New Roman" panose="02020603050405020304" pitchFamily="18" charset="0"/>
                <a:ea typeface="Times New Roman" panose="02020603050405020304" pitchFamily="18" charset="0"/>
              </a:rPr>
              <a:t>age, anemia, creatinine phosphokinase, diabetes, ejection fraction, high blood pressure, platelet count, serum creatinine, serum sodium, gender and smoking)</a:t>
            </a:r>
            <a:endParaRPr lang="en-US" dirty="0">
              <a:solidFill>
                <a:schemeClr val="bg1"/>
              </a:solidFill>
            </a:endParaRPr>
          </a:p>
        </p:txBody>
      </p:sp>
      <p:sp>
        <p:nvSpPr>
          <p:cNvPr id="7" name="TextBox 6">
            <a:extLst>
              <a:ext uri="{FF2B5EF4-FFF2-40B4-BE49-F238E27FC236}">
                <a16:creationId xmlns:a16="http://schemas.microsoft.com/office/drawing/2014/main" id="{C49A196B-B54E-366F-1AC6-75239F5347B9}"/>
              </a:ext>
            </a:extLst>
          </p:cNvPr>
          <p:cNvSpPr txBox="1"/>
          <p:nvPr/>
        </p:nvSpPr>
        <p:spPr>
          <a:xfrm>
            <a:off x="6096001" y="3237470"/>
            <a:ext cx="2778506" cy="1200329"/>
          </a:xfrm>
          <a:prstGeom prst="rect">
            <a:avLst/>
          </a:prstGeom>
          <a:noFill/>
        </p:spPr>
        <p:txBody>
          <a:bodyPr wrap="square" rtlCol="0">
            <a:spAutoFit/>
          </a:bodyPr>
          <a:lstStyle/>
          <a:p>
            <a:r>
              <a:rPr lang="en-US" dirty="0">
                <a:solidFill>
                  <a:schemeClr val="accent1"/>
                </a:solidFill>
              </a:rPr>
              <a:t>Main Program </a:t>
            </a:r>
          </a:p>
          <a:p>
            <a:r>
              <a:rPr lang="en-US" dirty="0">
                <a:solidFill>
                  <a:schemeClr val="accent1"/>
                </a:solidFill>
              </a:rPr>
              <a:t>(Output: Heart failure(y/n); </a:t>
            </a:r>
          </a:p>
          <a:p>
            <a:r>
              <a:rPr lang="en-US" dirty="0">
                <a:solidFill>
                  <a:schemeClr val="accent1"/>
                </a:solidFill>
              </a:rPr>
              <a:t>Input; CVD dataset)</a:t>
            </a:r>
          </a:p>
          <a:p>
            <a:endParaRPr lang="en-US" dirty="0"/>
          </a:p>
        </p:txBody>
      </p:sp>
    </p:spTree>
    <p:extLst>
      <p:ext uri="{BB962C8B-B14F-4D97-AF65-F5344CB8AC3E}">
        <p14:creationId xmlns:p14="http://schemas.microsoft.com/office/powerpoint/2010/main" val="1966201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Flowchart</a:t>
            </a:r>
          </a:p>
        </p:txBody>
      </p:sp>
      <p:sp>
        <p:nvSpPr>
          <p:cNvPr id="4" name="TextBox 3">
            <a:extLst>
              <a:ext uri="{FF2B5EF4-FFF2-40B4-BE49-F238E27FC236}">
                <a16:creationId xmlns:a16="http://schemas.microsoft.com/office/drawing/2014/main" id="{48B42655-B426-E42E-6080-01EA0B1F1436}"/>
              </a:ext>
            </a:extLst>
          </p:cNvPr>
          <p:cNvSpPr txBox="1"/>
          <p:nvPr/>
        </p:nvSpPr>
        <p:spPr>
          <a:xfrm>
            <a:off x="9035144" y="217714"/>
            <a:ext cx="2743200" cy="338554"/>
          </a:xfrm>
          <a:prstGeom prst="rect">
            <a:avLst/>
          </a:prstGeom>
          <a:noFill/>
        </p:spPr>
        <p:txBody>
          <a:bodyPr wrap="square" rtlCol="0">
            <a:spAutoFit/>
          </a:bodyPr>
          <a:lstStyle/>
          <a:p>
            <a:r>
              <a:rPr lang="en-US" sz="1600" dirty="0">
                <a:solidFill>
                  <a:schemeClr val="bg1">
                    <a:lumMod val="50000"/>
                  </a:schemeClr>
                </a:solidFill>
              </a:rPr>
              <a:t>Program Design</a:t>
            </a:r>
          </a:p>
        </p:txBody>
      </p:sp>
      <p:sp>
        <p:nvSpPr>
          <p:cNvPr id="9" name="Terminator 8">
            <a:extLst>
              <a:ext uri="{FF2B5EF4-FFF2-40B4-BE49-F238E27FC236}">
                <a16:creationId xmlns:a16="http://schemas.microsoft.com/office/drawing/2014/main" id="{88241496-A328-F04D-3CCF-31CEC94DFDCA}"/>
              </a:ext>
            </a:extLst>
          </p:cNvPr>
          <p:cNvSpPr/>
          <p:nvPr/>
        </p:nvSpPr>
        <p:spPr>
          <a:xfrm>
            <a:off x="189171" y="2140424"/>
            <a:ext cx="1544595" cy="525162"/>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Start</a:t>
            </a:r>
          </a:p>
        </p:txBody>
      </p:sp>
      <p:sp>
        <p:nvSpPr>
          <p:cNvPr id="10" name="Process 9">
            <a:extLst>
              <a:ext uri="{FF2B5EF4-FFF2-40B4-BE49-F238E27FC236}">
                <a16:creationId xmlns:a16="http://schemas.microsoft.com/office/drawing/2014/main" id="{9699B344-0951-4B71-DD78-EB67B535963A}"/>
              </a:ext>
            </a:extLst>
          </p:cNvPr>
          <p:cNvSpPr/>
          <p:nvPr/>
        </p:nvSpPr>
        <p:spPr>
          <a:xfrm>
            <a:off x="2388674" y="2139745"/>
            <a:ext cx="1421027" cy="54369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Load Data</a:t>
            </a:r>
          </a:p>
        </p:txBody>
      </p:sp>
      <p:cxnSp>
        <p:nvCxnSpPr>
          <p:cNvPr id="12" name="Straight Arrow Connector 11">
            <a:extLst>
              <a:ext uri="{FF2B5EF4-FFF2-40B4-BE49-F238E27FC236}">
                <a16:creationId xmlns:a16="http://schemas.microsoft.com/office/drawing/2014/main" id="{B84D746D-1C17-0C0E-CAE4-2E2611CABA6D}"/>
              </a:ext>
            </a:extLst>
          </p:cNvPr>
          <p:cNvCxnSpPr>
            <a:cxnSpLocks/>
          </p:cNvCxnSpPr>
          <p:nvPr/>
        </p:nvCxnSpPr>
        <p:spPr>
          <a:xfrm flipV="1">
            <a:off x="1694223" y="2454154"/>
            <a:ext cx="704333" cy="9267"/>
          </a:xfrm>
          <a:prstGeom prst="straightConnector1">
            <a:avLst/>
          </a:prstGeom>
          <a:ln w="25400">
            <a:headEnd w="lg" len="med"/>
            <a:tailEnd type="triangle" w="lg" len="lg"/>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A08572C-67EB-37C0-6185-75B7FC903E0D}"/>
              </a:ext>
            </a:extLst>
          </p:cNvPr>
          <p:cNvSpPr txBox="1"/>
          <p:nvPr/>
        </p:nvSpPr>
        <p:spPr>
          <a:xfrm flipH="1">
            <a:off x="376583" y="1295056"/>
            <a:ext cx="1523999" cy="646331"/>
          </a:xfrm>
          <a:prstGeom prst="rect">
            <a:avLst/>
          </a:prstGeom>
          <a:noFill/>
        </p:spPr>
        <p:txBody>
          <a:bodyPr wrap="square" rtlCol="0">
            <a:spAutoFit/>
          </a:bodyPr>
          <a:lstStyle/>
          <a:p>
            <a:r>
              <a:rPr lang="en-US" dirty="0">
                <a:solidFill>
                  <a:schemeClr val="accent1"/>
                </a:solidFill>
              </a:rPr>
              <a:t>Step 1:</a:t>
            </a:r>
          </a:p>
          <a:p>
            <a:r>
              <a:rPr lang="en-US" dirty="0">
                <a:solidFill>
                  <a:schemeClr val="accent1"/>
                </a:solidFill>
              </a:rPr>
              <a:t>Acquire</a:t>
            </a:r>
          </a:p>
        </p:txBody>
      </p:sp>
      <p:sp>
        <p:nvSpPr>
          <p:cNvPr id="15" name="TextBox 14">
            <a:extLst>
              <a:ext uri="{FF2B5EF4-FFF2-40B4-BE49-F238E27FC236}">
                <a16:creationId xmlns:a16="http://schemas.microsoft.com/office/drawing/2014/main" id="{A79E3FF0-8FE6-51A5-4D9C-6A6329E8C552}"/>
              </a:ext>
            </a:extLst>
          </p:cNvPr>
          <p:cNvSpPr txBox="1"/>
          <p:nvPr/>
        </p:nvSpPr>
        <p:spPr>
          <a:xfrm>
            <a:off x="4493440" y="1292959"/>
            <a:ext cx="1099752" cy="646331"/>
          </a:xfrm>
          <a:prstGeom prst="rect">
            <a:avLst/>
          </a:prstGeom>
          <a:noFill/>
        </p:spPr>
        <p:txBody>
          <a:bodyPr wrap="square" rtlCol="0">
            <a:spAutoFit/>
          </a:bodyPr>
          <a:lstStyle/>
          <a:p>
            <a:r>
              <a:rPr lang="en-US" dirty="0">
                <a:solidFill>
                  <a:schemeClr val="accent1"/>
                </a:solidFill>
              </a:rPr>
              <a:t>Step 2: </a:t>
            </a:r>
          </a:p>
          <a:p>
            <a:r>
              <a:rPr lang="en-US" dirty="0">
                <a:solidFill>
                  <a:schemeClr val="accent1"/>
                </a:solidFill>
              </a:rPr>
              <a:t>Prepare</a:t>
            </a:r>
          </a:p>
        </p:txBody>
      </p:sp>
      <p:sp>
        <p:nvSpPr>
          <p:cNvPr id="18" name="Process 17">
            <a:extLst>
              <a:ext uri="{FF2B5EF4-FFF2-40B4-BE49-F238E27FC236}">
                <a16:creationId xmlns:a16="http://schemas.microsoft.com/office/drawing/2014/main" id="{6FE917FB-B659-AF73-A83E-10390D429FC3}"/>
              </a:ext>
            </a:extLst>
          </p:cNvPr>
          <p:cNvSpPr/>
          <p:nvPr/>
        </p:nvSpPr>
        <p:spPr>
          <a:xfrm>
            <a:off x="4332802" y="2148760"/>
            <a:ext cx="1421027" cy="54369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Exploratory Data Analysis</a:t>
            </a:r>
          </a:p>
        </p:txBody>
      </p:sp>
      <p:sp>
        <p:nvSpPr>
          <p:cNvPr id="20" name="Process 19">
            <a:extLst>
              <a:ext uri="{FF2B5EF4-FFF2-40B4-BE49-F238E27FC236}">
                <a16:creationId xmlns:a16="http://schemas.microsoft.com/office/drawing/2014/main" id="{AD0322ED-99AE-6C4D-B537-A0612B3CBFBC}"/>
              </a:ext>
            </a:extLst>
          </p:cNvPr>
          <p:cNvSpPr/>
          <p:nvPr/>
        </p:nvSpPr>
        <p:spPr>
          <a:xfrm>
            <a:off x="6408738" y="2148760"/>
            <a:ext cx="1421027" cy="54369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Visualize</a:t>
            </a:r>
          </a:p>
          <a:p>
            <a:pPr algn="ctr"/>
            <a:r>
              <a:rPr lang="en-US" dirty="0"/>
              <a:t>Data</a:t>
            </a:r>
          </a:p>
        </p:txBody>
      </p:sp>
      <p:sp>
        <p:nvSpPr>
          <p:cNvPr id="21" name="Process 20">
            <a:extLst>
              <a:ext uri="{FF2B5EF4-FFF2-40B4-BE49-F238E27FC236}">
                <a16:creationId xmlns:a16="http://schemas.microsoft.com/office/drawing/2014/main" id="{B845D1BB-AEE1-67E9-31B6-CFACF0D0AA3B}"/>
              </a:ext>
            </a:extLst>
          </p:cNvPr>
          <p:cNvSpPr/>
          <p:nvPr/>
        </p:nvSpPr>
        <p:spPr>
          <a:xfrm>
            <a:off x="8787598" y="2148760"/>
            <a:ext cx="1421027" cy="54369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Clean Data</a:t>
            </a:r>
          </a:p>
        </p:txBody>
      </p:sp>
      <p:cxnSp>
        <p:nvCxnSpPr>
          <p:cNvPr id="23" name="Straight Arrow Connector 22">
            <a:extLst>
              <a:ext uri="{FF2B5EF4-FFF2-40B4-BE49-F238E27FC236}">
                <a16:creationId xmlns:a16="http://schemas.microsoft.com/office/drawing/2014/main" id="{4D3598CE-3E8B-A94A-153E-6A2672D7E536}"/>
              </a:ext>
            </a:extLst>
          </p:cNvPr>
          <p:cNvCxnSpPr>
            <a:cxnSpLocks/>
          </p:cNvCxnSpPr>
          <p:nvPr/>
        </p:nvCxnSpPr>
        <p:spPr>
          <a:xfrm flipV="1">
            <a:off x="3834376" y="2454154"/>
            <a:ext cx="523102" cy="1"/>
          </a:xfrm>
          <a:prstGeom prst="straightConnector1">
            <a:avLst/>
          </a:prstGeom>
          <a:ln w="25400">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004CB54-54FB-1DD1-EBB0-C31D469F857E}"/>
              </a:ext>
            </a:extLst>
          </p:cNvPr>
          <p:cNvCxnSpPr>
            <a:cxnSpLocks/>
            <a:stCxn id="18" idx="3"/>
            <a:endCxn id="20" idx="1"/>
          </p:cNvCxnSpPr>
          <p:nvPr/>
        </p:nvCxnSpPr>
        <p:spPr>
          <a:xfrm>
            <a:off x="5753829" y="2420609"/>
            <a:ext cx="654909" cy="0"/>
          </a:xfrm>
          <a:prstGeom prst="straightConnector1">
            <a:avLst/>
          </a:prstGeom>
          <a:ln w="25400">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791B0FA1-5C11-7D82-1CF8-1F120C72C001}"/>
              </a:ext>
            </a:extLst>
          </p:cNvPr>
          <p:cNvCxnSpPr>
            <a:cxnSpLocks/>
            <a:stCxn id="20" idx="3"/>
            <a:endCxn id="21" idx="1"/>
          </p:cNvCxnSpPr>
          <p:nvPr/>
        </p:nvCxnSpPr>
        <p:spPr>
          <a:xfrm>
            <a:off x="7829765" y="2420609"/>
            <a:ext cx="957833" cy="0"/>
          </a:xfrm>
          <a:prstGeom prst="straightConnector1">
            <a:avLst/>
          </a:prstGeom>
          <a:ln w="25400">
            <a:headEnd w="lg" len="med"/>
            <a:tailEnd type="triangle" w="lg" len="lg"/>
          </a:ln>
        </p:spPr>
        <p:style>
          <a:lnRef idx="1">
            <a:schemeClr val="accent1"/>
          </a:lnRef>
          <a:fillRef idx="0">
            <a:schemeClr val="accent1"/>
          </a:fillRef>
          <a:effectRef idx="0">
            <a:schemeClr val="accent1"/>
          </a:effectRef>
          <a:fontRef idx="minor">
            <a:schemeClr val="tx1"/>
          </a:fontRef>
        </p:style>
      </p:cxnSp>
      <p:sp>
        <p:nvSpPr>
          <p:cNvPr id="11" name="Process 10">
            <a:extLst>
              <a:ext uri="{FF2B5EF4-FFF2-40B4-BE49-F238E27FC236}">
                <a16:creationId xmlns:a16="http://schemas.microsoft.com/office/drawing/2014/main" id="{26EE1E02-DDF6-9A0B-7F22-432023975F3A}"/>
              </a:ext>
            </a:extLst>
          </p:cNvPr>
          <p:cNvSpPr/>
          <p:nvPr/>
        </p:nvSpPr>
        <p:spPr>
          <a:xfrm>
            <a:off x="189172" y="3500651"/>
            <a:ext cx="1421027" cy="54369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Select Analytical Technique</a:t>
            </a:r>
          </a:p>
        </p:txBody>
      </p:sp>
      <p:sp>
        <p:nvSpPr>
          <p:cNvPr id="16" name="TextBox 15">
            <a:extLst>
              <a:ext uri="{FF2B5EF4-FFF2-40B4-BE49-F238E27FC236}">
                <a16:creationId xmlns:a16="http://schemas.microsoft.com/office/drawing/2014/main" id="{865FD07A-0BC6-A1CE-8D2C-4CF82835F3F9}"/>
              </a:ext>
            </a:extLst>
          </p:cNvPr>
          <p:cNvSpPr txBox="1"/>
          <p:nvPr/>
        </p:nvSpPr>
        <p:spPr>
          <a:xfrm flipH="1">
            <a:off x="209767" y="4502420"/>
            <a:ext cx="1523999" cy="646331"/>
          </a:xfrm>
          <a:prstGeom prst="rect">
            <a:avLst/>
          </a:prstGeom>
          <a:noFill/>
        </p:spPr>
        <p:txBody>
          <a:bodyPr wrap="square" rtlCol="0">
            <a:spAutoFit/>
          </a:bodyPr>
          <a:lstStyle/>
          <a:p>
            <a:r>
              <a:rPr lang="en-US" dirty="0">
                <a:solidFill>
                  <a:schemeClr val="accent1"/>
                </a:solidFill>
              </a:rPr>
              <a:t>Step 3:</a:t>
            </a:r>
          </a:p>
          <a:p>
            <a:r>
              <a:rPr lang="en-US" dirty="0">
                <a:solidFill>
                  <a:schemeClr val="accent1"/>
                </a:solidFill>
              </a:rPr>
              <a:t>Analyze data</a:t>
            </a:r>
          </a:p>
        </p:txBody>
      </p:sp>
      <p:sp>
        <p:nvSpPr>
          <p:cNvPr id="17" name="Process 16">
            <a:extLst>
              <a:ext uri="{FF2B5EF4-FFF2-40B4-BE49-F238E27FC236}">
                <a16:creationId xmlns:a16="http://schemas.microsoft.com/office/drawing/2014/main" id="{ABBAF04A-CB61-C0FD-E6C0-52E96B05C165}"/>
              </a:ext>
            </a:extLst>
          </p:cNvPr>
          <p:cNvSpPr/>
          <p:nvPr/>
        </p:nvSpPr>
        <p:spPr>
          <a:xfrm>
            <a:off x="2367871" y="3509666"/>
            <a:ext cx="1421027" cy="54369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Select Estimator</a:t>
            </a:r>
          </a:p>
        </p:txBody>
      </p:sp>
      <p:cxnSp>
        <p:nvCxnSpPr>
          <p:cNvPr id="27" name="Elbow Connector 26">
            <a:extLst>
              <a:ext uri="{FF2B5EF4-FFF2-40B4-BE49-F238E27FC236}">
                <a16:creationId xmlns:a16="http://schemas.microsoft.com/office/drawing/2014/main" id="{7E87DFEB-25D7-6532-16F4-343CCA9C03DF}"/>
              </a:ext>
            </a:extLst>
          </p:cNvPr>
          <p:cNvCxnSpPr>
            <a:stCxn id="21" idx="2"/>
            <a:endCxn id="11" idx="0"/>
          </p:cNvCxnSpPr>
          <p:nvPr/>
        </p:nvCxnSpPr>
        <p:spPr>
          <a:xfrm rot="5400000">
            <a:off x="4794802" y="-1202659"/>
            <a:ext cx="808194" cy="8598426"/>
          </a:xfrm>
          <a:prstGeom prst="bentConnector3">
            <a:avLst/>
          </a:prstGeom>
          <a:ln w="12700">
            <a:solidFill>
              <a:schemeClr val="accent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1B8A2392-2CE9-3271-B523-DC5F50461B20}"/>
              </a:ext>
            </a:extLst>
          </p:cNvPr>
          <p:cNvCxnSpPr>
            <a:stCxn id="11" idx="3"/>
            <a:endCxn id="17" idx="1"/>
          </p:cNvCxnSpPr>
          <p:nvPr/>
        </p:nvCxnSpPr>
        <p:spPr>
          <a:xfrm>
            <a:off x="1610199" y="3772500"/>
            <a:ext cx="757672" cy="9015"/>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31" name="Process 30">
            <a:extLst>
              <a:ext uri="{FF2B5EF4-FFF2-40B4-BE49-F238E27FC236}">
                <a16:creationId xmlns:a16="http://schemas.microsoft.com/office/drawing/2014/main" id="{2F0CEDCF-DC18-DC80-6916-E9C543EE104F}"/>
              </a:ext>
            </a:extLst>
          </p:cNvPr>
          <p:cNvSpPr/>
          <p:nvPr/>
        </p:nvSpPr>
        <p:spPr>
          <a:xfrm>
            <a:off x="4332801" y="3532179"/>
            <a:ext cx="1421027" cy="54369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Improve Model Performance</a:t>
            </a:r>
          </a:p>
        </p:txBody>
      </p:sp>
      <p:sp>
        <p:nvSpPr>
          <p:cNvPr id="33" name="Process 32">
            <a:extLst>
              <a:ext uri="{FF2B5EF4-FFF2-40B4-BE49-F238E27FC236}">
                <a16:creationId xmlns:a16="http://schemas.microsoft.com/office/drawing/2014/main" id="{AD424726-2661-DDE4-7491-8FEF7659C302}"/>
              </a:ext>
            </a:extLst>
          </p:cNvPr>
          <p:cNvSpPr/>
          <p:nvPr/>
        </p:nvSpPr>
        <p:spPr>
          <a:xfrm>
            <a:off x="6408738" y="3532179"/>
            <a:ext cx="1421027" cy="54369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Split Data for Testing and Training</a:t>
            </a:r>
          </a:p>
        </p:txBody>
      </p:sp>
      <p:sp>
        <p:nvSpPr>
          <p:cNvPr id="34" name="Process 33">
            <a:extLst>
              <a:ext uri="{FF2B5EF4-FFF2-40B4-BE49-F238E27FC236}">
                <a16:creationId xmlns:a16="http://schemas.microsoft.com/office/drawing/2014/main" id="{BD79562A-2590-7846-AFFA-8503F37C2082}"/>
              </a:ext>
            </a:extLst>
          </p:cNvPr>
          <p:cNvSpPr/>
          <p:nvPr/>
        </p:nvSpPr>
        <p:spPr>
          <a:xfrm>
            <a:off x="8787597" y="3532179"/>
            <a:ext cx="1421027" cy="54369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Train the Estimator</a:t>
            </a:r>
          </a:p>
        </p:txBody>
      </p:sp>
      <p:sp>
        <p:nvSpPr>
          <p:cNvPr id="49" name="Process 48">
            <a:extLst>
              <a:ext uri="{FF2B5EF4-FFF2-40B4-BE49-F238E27FC236}">
                <a16:creationId xmlns:a16="http://schemas.microsoft.com/office/drawing/2014/main" id="{15E36493-2FA1-AE9E-5726-5A9DD11D64F3}"/>
              </a:ext>
            </a:extLst>
          </p:cNvPr>
          <p:cNvSpPr/>
          <p:nvPr/>
        </p:nvSpPr>
        <p:spPr>
          <a:xfrm>
            <a:off x="4332800" y="5107664"/>
            <a:ext cx="1421027" cy="54369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Test the Estimator</a:t>
            </a:r>
          </a:p>
        </p:txBody>
      </p:sp>
      <p:sp>
        <p:nvSpPr>
          <p:cNvPr id="50" name="Process 49">
            <a:extLst>
              <a:ext uri="{FF2B5EF4-FFF2-40B4-BE49-F238E27FC236}">
                <a16:creationId xmlns:a16="http://schemas.microsoft.com/office/drawing/2014/main" id="{F7DCB537-8493-BF5A-E3A2-016117223BD1}"/>
              </a:ext>
            </a:extLst>
          </p:cNvPr>
          <p:cNvSpPr/>
          <p:nvPr/>
        </p:nvSpPr>
        <p:spPr>
          <a:xfrm>
            <a:off x="6408738" y="4794376"/>
            <a:ext cx="1944123" cy="120747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u="sng" dirty="0"/>
              <a:t>Assess Model Performance</a:t>
            </a:r>
          </a:p>
          <a:p>
            <a:pPr marL="171450" indent="-171450">
              <a:buFont typeface="Arial" panose="020B0604020202020204" pitchFamily="34" charset="0"/>
              <a:buChar char="•"/>
            </a:pPr>
            <a:r>
              <a:rPr lang="en-US" sz="1200" dirty="0"/>
              <a:t>Visualize Heart Failure predicted vs actual</a:t>
            </a:r>
          </a:p>
          <a:p>
            <a:pPr marL="171450" indent="-171450">
              <a:buFont typeface="Arial" panose="020B0604020202020204" pitchFamily="34" charset="0"/>
              <a:buChar char="•"/>
            </a:pPr>
            <a:r>
              <a:rPr lang="en-US" sz="1200" dirty="0"/>
              <a:t>Metrics</a:t>
            </a:r>
          </a:p>
        </p:txBody>
      </p:sp>
      <p:cxnSp>
        <p:nvCxnSpPr>
          <p:cNvPr id="52" name="Straight Arrow Connector 51">
            <a:extLst>
              <a:ext uri="{FF2B5EF4-FFF2-40B4-BE49-F238E27FC236}">
                <a16:creationId xmlns:a16="http://schemas.microsoft.com/office/drawing/2014/main" id="{267B12D9-FA03-9FFE-6448-26E4CFCE8075}"/>
              </a:ext>
            </a:extLst>
          </p:cNvPr>
          <p:cNvCxnSpPr>
            <a:stCxn id="17" idx="3"/>
            <a:endCxn id="31" idx="1"/>
          </p:cNvCxnSpPr>
          <p:nvPr/>
        </p:nvCxnSpPr>
        <p:spPr>
          <a:xfrm>
            <a:off x="3788898" y="3781515"/>
            <a:ext cx="543903" cy="22513"/>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9477E611-791D-1697-F143-FF828152E506}"/>
              </a:ext>
            </a:extLst>
          </p:cNvPr>
          <p:cNvCxnSpPr>
            <a:stCxn id="31" idx="3"/>
            <a:endCxn id="33" idx="1"/>
          </p:cNvCxnSpPr>
          <p:nvPr/>
        </p:nvCxnSpPr>
        <p:spPr>
          <a:xfrm>
            <a:off x="5753828" y="3804028"/>
            <a:ext cx="654910"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8AB1E6FE-863F-5D0A-C7F6-E7FBC4DF9A35}"/>
              </a:ext>
            </a:extLst>
          </p:cNvPr>
          <p:cNvCxnSpPr>
            <a:stCxn id="33" idx="3"/>
            <a:endCxn id="34" idx="1"/>
          </p:cNvCxnSpPr>
          <p:nvPr/>
        </p:nvCxnSpPr>
        <p:spPr>
          <a:xfrm>
            <a:off x="7829765" y="3804028"/>
            <a:ext cx="957832"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cxnSp>
        <p:nvCxnSpPr>
          <p:cNvPr id="58" name="Elbow Connector 57">
            <a:extLst>
              <a:ext uri="{FF2B5EF4-FFF2-40B4-BE49-F238E27FC236}">
                <a16:creationId xmlns:a16="http://schemas.microsoft.com/office/drawing/2014/main" id="{EDB5A60E-20E6-A1CA-F4B5-E72C92822775}"/>
              </a:ext>
            </a:extLst>
          </p:cNvPr>
          <p:cNvCxnSpPr>
            <a:stCxn id="34" idx="2"/>
            <a:endCxn id="49" idx="0"/>
          </p:cNvCxnSpPr>
          <p:nvPr/>
        </p:nvCxnSpPr>
        <p:spPr>
          <a:xfrm rot="5400000">
            <a:off x="6754819" y="2364372"/>
            <a:ext cx="1031788" cy="4454797"/>
          </a:xfrm>
          <a:prstGeom prst="bentConnector3">
            <a:avLst/>
          </a:prstGeom>
          <a:ln w="12700">
            <a:tailEnd type="triangle" w="lg" len="lg"/>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FFE20BA6-6EA3-2466-B708-E363F76C3A32}"/>
              </a:ext>
            </a:extLst>
          </p:cNvPr>
          <p:cNvCxnSpPr>
            <a:cxnSpLocks/>
            <a:stCxn id="49" idx="3"/>
            <a:endCxn id="50" idx="1"/>
          </p:cNvCxnSpPr>
          <p:nvPr/>
        </p:nvCxnSpPr>
        <p:spPr>
          <a:xfrm>
            <a:off x="5753827" y="5379513"/>
            <a:ext cx="654911" cy="18601"/>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49BCE533-8D0C-0BED-27BC-6C9ACAAEE772}"/>
              </a:ext>
            </a:extLst>
          </p:cNvPr>
          <p:cNvSpPr txBox="1"/>
          <p:nvPr/>
        </p:nvSpPr>
        <p:spPr>
          <a:xfrm flipH="1">
            <a:off x="10704772" y="5005030"/>
            <a:ext cx="955380" cy="646331"/>
          </a:xfrm>
          <a:prstGeom prst="rect">
            <a:avLst/>
          </a:prstGeom>
          <a:noFill/>
        </p:spPr>
        <p:txBody>
          <a:bodyPr wrap="square" rtlCol="0">
            <a:spAutoFit/>
          </a:bodyPr>
          <a:lstStyle/>
          <a:p>
            <a:r>
              <a:rPr lang="en-US" dirty="0">
                <a:solidFill>
                  <a:schemeClr val="accent1"/>
                </a:solidFill>
              </a:rPr>
              <a:t>Step 5:</a:t>
            </a:r>
          </a:p>
          <a:p>
            <a:r>
              <a:rPr lang="en-US" dirty="0">
                <a:solidFill>
                  <a:schemeClr val="accent1"/>
                </a:solidFill>
              </a:rPr>
              <a:t>Act</a:t>
            </a:r>
          </a:p>
        </p:txBody>
      </p:sp>
      <p:sp>
        <p:nvSpPr>
          <p:cNvPr id="72" name="TextBox 71">
            <a:extLst>
              <a:ext uri="{FF2B5EF4-FFF2-40B4-BE49-F238E27FC236}">
                <a16:creationId xmlns:a16="http://schemas.microsoft.com/office/drawing/2014/main" id="{CF804398-C137-20BA-B400-3DE4FB472601}"/>
              </a:ext>
            </a:extLst>
          </p:cNvPr>
          <p:cNvSpPr txBox="1"/>
          <p:nvPr/>
        </p:nvSpPr>
        <p:spPr>
          <a:xfrm flipH="1">
            <a:off x="9115139" y="5065647"/>
            <a:ext cx="955598" cy="646331"/>
          </a:xfrm>
          <a:prstGeom prst="rect">
            <a:avLst/>
          </a:prstGeom>
          <a:noFill/>
        </p:spPr>
        <p:txBody>
          <a:bodyPr wrap="square" rtlCol="0">
            <a:spAutoFit/>
          </a:bodyPr>
          <a:lstStyle/>
          <a:p>
            <a:r>
              <a:rPr lang="en-US" dirty="0">
                <a:solidFill>
                  <a:schemeClr val="accent1"/>
                </a:solidFill>
              </a:rPr>
              <a:t>Step 4:</a:t>
            </a:r>
          </a:p>
          <a:p>
            <a:r>
              <a:rPr lang="en-US" dirty="0">
                <a:solidFill>
                  <a:schemeClr val="accent1"/>
                </a:solidFill>
              </a:rPr>
              <a:t>Report</a:t>
            </a:r>
          </a:p>
        </p:txBody>
      </p:sp>
    </p:spTree>
    <p:extLst>
      <p:ext uri="{BB962C8B-B14F-4D97-AF65-F5344CB8AC3E}">
        <p14:creationId xmlns:p14="http://schemas.microsoft.com/office/powerpoint/2010/main" val="3271811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Pseudocode</a:t>
            </a:r>
          </a:p>
        </p:txBody>
      </p:sp>
      <p:sp>
        <p:nvSpPr>
          <p:cNvPr id="6" name="Slide Number Placeholder 5">
            <a:extLst>
              <a:ext uri="{FF2B5EF4-FFF2-40B4-BE49-F238E27FC236}">
                <a16:creationId xmlns:a16="http://schemas.microsoft.com/office/drawing/2014/main" id="{ADE23920-66B9-14C6-BB52-1D96B8559CCF}"/>
              </a:ext>
            </a:extLst>
          </p:cNvPr>
          <p:cNvSpPr>
            <a:spLocks noGrp="1"/>
          </p:cNvSpPr>
          <p:nvPr>
            <p:ph type="sldNum" sz="quarter" idx="12"/>
          </p:nvPr>
        </p:nvSpPr>
        <p:spPr/>
        <p:txBody>
          <a:bodyPr/>
          <a:lstStyle/>
          <a:p>
            <a:fld id="{7BC5D697-CC64-4CAF-A466-D1105DD36B62}" type="slidenum">
              <a:rPr lang="en-US" smtClean="0"/>
              <a:t>6</a:t>
            </a:fld>
            <a:endParaRPr lang="en-US"/>
          </a:p>
        </p:txBody>
      </p:sp>
      <p:sp>
        <p:nvSpPr>
          <p:cNvPr id="4" name="TextBox 3">
            <a:extLst>
              <a:ext uri="{FF2B5EF4-FFF2-40B4-BE49-F238E27FC236}">
                <a16:creationId xmlns:a16="http://schemas.microsoft.com/office/drawing/2014/main" id="{48B42655-B426-E42E-6080-01EA0B1F1436}"/>
              </a:ext>
            </a:extLst>
          </p:cNvPr>
          <p:cNvSpPr txBox="1"/>
          <p:nvPr/>
        </p:nvSpPr>
        <p:spPr>
          <a:xfrm>
            <a:off x="9035144" y="217714"/>
            <a:ext cx="2743200" cy="338554"/>
          </a:xfrm>
          <a:prstGeom prst="rect">
            <a:avLst/>
          </a:prstGeom>
          <a:noFill/>
        </p:spPr>
        <p:txBody>
          <a:bodyPr wrap="square" rtlCol="0">
            <a:spAutoFit/>
          </a:bodyPr>
          <a:lstStyle/>
          <a:p>
            <a:r>
              <a:rPr lang="en-US" sz="1600" dirty="0">
                <a:solidFill>
                  <a:schemeClr val="bg1">
                    <a:lumMod val="50000"/>
                  </a:schemeClr>
                </a:solidFill>
              </a:rPr>
              <a:t>Program Design</a:t>
            </a:r>
          </a:p>
        </p:txBody>
      </p:sp>
      <p:sp>
        <p:nvSpPr>
          <p:cNvPr id="8" name="Content Placeholder 7">
            <a:extLst>
              <a:ext uri="{FF2B5EF4-FFF2-40B4-BE49-F238E27FC236}">
                <a16:creationId xmlns:a16="http://schemas.microsoft.com/office/drawing/2014/main" id="{B81FC63E-1C1A-2B87-6EA1-726A19EFC7A9}"/>
              </a:ext>
            </a:extLst>
          </p:cNvPr>
          <p:cNvSpPr>
            <a:spLocks noGrp="1"/>
          </p:cNvSpPr>
          <p:nvPr>
            <p:ph idx="1"/>
          </p:nvPr>
        </p:nvSpPr>
        <p:spPr>
          <a:xfrm>
            <a:off x="8180173" y="1696156"/>
            <a:ext cx="3803822" cy="4351338"/>
          </a:xfrm>
        </p:spPr>
        <p:txBody>
          <a:bodyPr>
            <a:noAutofit/>
          </a:bodyPr>
          <a:lstStyle/>
          <a:p>
            <a:pPr marL="0" indent="0">
              <a:lnSpc>
                <a:spcPct val="100000"/>
              </a:lnSpc>
              <a:spcBef>
                <a:spcPts val="0"/>
              </a:spcBef>
              <a:buNone/>
            </a:pPr>
            <a:r>
              <a:rPr lang="en-US" sz="1200" dirty="0">
                <a:solidFill>
                  <a:schemeClr val="accent5"/>
                </a:solidFill>
              </a:rPr>
              <a:t>  </a:t>
            </a:r>
          </a:p>
          <a:p>
            <a:pPr marL="0" indent="0">
              <a:lnSpc>
                <a:spcPct val="100000"/>
              </a:lnSpc>
              <a:spcBef>
                <a:spcPts val="0"/>
              </a:spcBef>
              <a:buNone/>
            </a:pPr>
            <a:r>
              <a:rPr lang="en-US" sz="1200" dirty="0">
                <a:solidFill>
                  <a:schemeClr val="accent5"/>
                </a:solidFill>
              </a:rPr>
              <a:t>  # Fit the model</a:t>
            </a:r>
          </a:p>
          <a:p>
            <a:pPr marL="0" indent="0">
              <a:lnSpc>
                <a:spcPct val="100000"/>
              </a:lnSpc>
              <a:spcBef>
                <a:spcPts val="0"/>
              </a:spcBef>
              <a:buNone/>
            </a:pPr>
            <a:r>
              <a:rPr lang="en-US" sz="1200" dirty="0">
                <a:solidFill>
                  <a:schemeClr val="accent5"/>
                </a:solidFill>
              </a:rPr>
              <a:t>  </a:t>
            </a:r>
            <a:r>
              <a:rPr lang="en-US" sz="1200" dirty="0" err="1">
                <a:solidFill>
                  <a:schemeClr val="accent5"/>
                </a:solidFill>
              </a:rPr>
              <a:t>grid_search.fit</a:t>
            </a:r>
            <a:r>
              <a:rPr lang="en-US" sz="1200" dirty="0">
                <a:solidFill>
                  <a:schemeClr val="accent5"/>
                </a:solidFill>
              </a:rPr>
              <a:t>(</a:t>
            </a:r>
            <a:r>
              <a:rPr lang="en-US" sz="1200" dirty="0" err="1">
                <a:solidFill>
                  <a:schemeClr val="accent5"/>
                </a:solidFill>
              </a:rPr>
              <a:t>X_train_scaled</a:t>
            </a:r>
            <a:r>
              <a:rPr lang="en-US" sz="1200" dirty="0">
                <a:solidFill>
                  <a:schemeClr val="accent5"/>
                </a:solidFill>
              </a:rPr>
              <a:t>, </a:t>
            </a:r>
            <a:r>
              <a:rPr lang="en-US" sz="1200" dirty="0" err="1">
                <a:solidFill>
                  <a:schemeClr val="accent5"/>
                </a:solidFill>
              </a:rPr>
              <a:t>y_train</a:t>
            </a:r>
            <a:r>
              <a:rPr lang="en-US" sz="1200" dirty="0">
                <a:solidFill>
                  <a:schemeClr val="accent5"/>
                </a:solidFill>
              </a:rPr>
              <a:t>);</a:t>
            </a:r>
          </a:p>
          <a:p>
            <a:pPr marL="0" indent="0">
              <a:lnSpc>
                <a:spcPct val="100000"/>
              </a:lnSpc>
              <a:spcBef>
                <a:spcPts val="0"/>
              </a:spcBef>
              <a:buNone/>
            </a:pPr>
            <a:endParaRPr lang="en-US" sz="1200" dirty="0">
              <a:solidFill>
                <a:schemeClr val="accent5"/>
              </a:solidFill>
            </a:endParaRPr>
          </a:p>
          <a:p>
            <a:pPr marL="0" indent="0">
              <a:lnSpc>
                <a:spcPct val="100000"/>
              </a:lnSpc>
              <a:spcBef>
                <a:spcPts val="0"/>
              </a:spcBef>
              <a:buNone/>
            </a:pPr>
            <a:r>
              <a:rPr lang="en-US" sz="1200" dirty="0">
                <a:solidFill>
                  <a:schemeClr val="accent5"/>
                </a:solidFill>
              </a:rPr>
              <a:t>  # Make a prediction on the test split to find model accuracy</a:t>
            </a:r>
          </a:p>
          <a:p>
            <a:pPr marL="0" indent="0">
              <a:lnSpc>
                <a:spcPct val="100000"/>
              </a:lnSpc>
              <a:spcBef>
                <a:spcPts val="0"/>
              </a:spcBef>
              <a:buNone/>
            </a:pPr>
            <a:r>
              <a:rPr lang="en-US" sz="1200" dirty="0">
                <a:solidFill>
                  <a:schemeClr val="accent5"/>
                </a:solidFill>
              </a:rPr>
              <a:t>  predicted = </a:t>
            </a:r>
            <a:r>
              <a:rPr lang="en-US" sz="1200" dirty="0" err="1">
                <a:solidFill>
                  <a:schemeClr val="accent5"/>
                </a:solidFill>
              </a:rPr>
              <a:t>grid_search.predict</a:t>
            </a:r>
            <a:r>
              <a:rPr lang="en-US" sz="1200" dirty="0">
                <a:solidFill>
                  <a:schemeClr val="accent5"/>
                </a:solidFill>
              </a:rPr>
              <a:t>(</a:t>
            </a:r>
            <a:r>
              <a:rPr lang="en-US" sz="1200" dirty="0" err="1">
                <a:solidFill>
                  <a:schemeClr val="accent5"/>
                </a:solidFill>
              </a:rPr>
              <a:t>X_test_scaled</a:t>
            </a:r>
            <a:r>
              <a:rPr lang="en-US" sz="1200" dirty="0">
                <a:solidFill>
                  <a:schemeClr val="accent5"/>
                </a:solidFill>
              </a:rPr>
              <a:t>)</a:t>
            </a:r>
          </a:p>
          <a:p>
            <a:pPr marL="0" indent="0">
              <a:lnSpc>
                <a:spcPct val="100000"/>
              </a:lnSpc>
              <a:spcBef>
                <a:spcPts val="0"/>
              </a:spcBef>
              <a:buNone/>
            </a:pPr>
            <a:r>
              <a:rPr lang="en-US" sz="1200" dirty="0">
                <a:solidFill>
                  <a:schemeClr val="accent5"/>
                </a:solidFill>
              </a:rPr>
              <a:t>  acc = </a:t>
            </a:r>
            <a:r>
              <a:rPr lang="en-US" sz="1200" dirty="0" err="1">
                <a:solidFill>
                  <a:schemeClr val="accent5"/>
                </a:solidFill>
              </a:rPr>
              <a:t>accuracy_score</a:t>
            </a:r>
            <a:r>
              <a:rPr lang="en-US" sz="1200" dirty="0">
                <a:solidFill>
                  <a:schemeClr val="accent5"/>
                </a:solidFill>
              </a:rPr>
              <a:t>(predicted, </a:t>
            </a:r>
            <a:r>
              <a:rPr lang="en-US" sz="1200" dirty="0" err="1">
                <a:solidFill>
                  <a:schemeClr val="accent5"/>
                </a:solidFill>
              </a:rPr>
              <a:t>y_test</a:t>
            </a:r>
            <a:r>
              <a:rPr lang="en-US" sz="1200" dirty="0">
                <a:solidFill>
                  <a:schemeClr val="accent5"/>
                </a:solidFill>
              </a:rPr>
              <a:t>)</a:t>
            </a:r>
          </a:p>
          <a:p>
            <a:pPr marL="0" indent="0">
              <a:lnSpc>
                <a:spcPct val="100000"/>
              </a:lnSpc>
              <a:spcBef>
                <a:spcPts val="0"/>
              </a:spcBef>
              <a:buNone/>
            </a:pPr>
            <a:r>
              <a:rPr lang="en-US" sz="1200" dirty="0">
                <a:solidFill>
                  <a:schemeClr val="accent5"/>
                </a:solidFill>
              </a:rPr>
              <a:t>  </a:t>
            </a:r>
            <a:r>
              <a:rPr lang="en-US" sz="1200" dirty="0" err="1">
                <a:solidFill>
                  <a:schemeClr val="accent5"/>
                </a:solidFill>
              </a:rPr>
              <a:t>entries.append</a:t>
            </a:r>
            <a:r>
              <a:rPr lang="en-US" sz="1200" dirty="0">
                <a:solidFill>
                  <a:schemeClr val="accent5"/>
                </a:solidFill>
              </a:rPr>
              <a:t>(acc)</a:t>
            </a:r>
          </a:p>
          <a:p>
            <a:pPr marL="0" indent="0">
              <a:lnSpc>
                <a:spcPct val="100000"/>
              </a:lnSpc>
              <a:spcBef>
                <a:spcPts val="0"/>
              </a:spcBef>
              <a:buNone/>
            </a:pPr>
            <a:endParaRPr lang="en-US" sz="1200" dirty="0">
              <a:solidFill>
                <a:schemeClr val="accent5"/>
              </a:solidFill>
            </a:endParaRPr>
          </a:p>
          <a:p>
            <a:pPr marL="0" indent="0">
              <a:lnSpc>
                <a:spcPct val="100000"/>
              </a:lnSpc>
              <a:spcBef>
                <a:spcPts val="0"/>
              </a:spcBef>
              <a:buNone/>
            </a:pPr>
            <a:r>
              <a:rPr lang="en-US" sz="1200" dirty="0">
                <a:solidFill>
                  <a:schemeClr val="accent5"/>
                </a:solidFill>
              </a:rPr>
              <a:t>  print(</a:t>
            </a:r>
            <a:r>
              <a:rPr lang="en-US" sz="1200" dirty="0" err="1">
                <a:solidFill>
                  <a:schemeClr val="accent5"/>
                </a:solidFill>
              </a:rPr>
              <a:t>grid_search.best_params</a:t>
            </a:r>
            <a:r>
              <a:rPr lang="en-US" sz="1200" dirty="0">
                <a:solidFill>
                  <a:schemeClr val="accent5"/>
                </a:solidFill>
              </a:rPr>
              <a:t>_)</a:t>
            </a:r>
          </a:p>
          <a:p>
            <a:pPr marL="0" indent="0">
              <a:lnSpc>
                <a:spcPct val="100000"/>
              </a:lnSpc>
              <a:spcBef>
                <a:spcPts val="0"/>
              </a:spcBef>
              <a:buNone/>
            </a:pPr>
            <a:endParaRPr lang="en-US" sz="1200" dirty="0">
              <a:solidFill>
                <a:schemeClr val="accent5"/>
              </a:solidFill>
            </a:endParaRPr>
          </a:p>
          <a:p>
            <a:pPr marL="0" indent="0">
              <a:lnSpc>
                <a:spcPct val="100000"/>
              </a:lnSpc>
              <a:spcBef>
                <a:spcPts val="0"/>
              </a:spcBef>
              <a:buNone/>
            </a:pPr>
            <a:r>
              <a:rPr lang="en-US" sz="1200" dirty="0">
                <a:solidFill>
                  <a:schemeClr val="accent5"/>
                </a:solidFill>
              </a:rPr>
              <a:t>  # If model have the highest accuracy, it's out best model</a:t>
            </a:r>
          </a:p>
          <a:p>
            <a:pPr marL="0" indent="0">
              <a:lnSpc>
                <a:spcPct val="100000"/>
              </a:lnSpc>
              <a:spcBef>
                <a:spcPts val="0"/>
              </a:spcBef>
              <a:buNone/>
            </a:pPr>
            <a:r>
              <a:rPr lang="en-US" sz="1200" dirty="0">
                <a:solidFill>
                  <a:schemeClr val="accent5"/>
                </a:solidFill>
              </a:rPr>
              <a:t>  if acc &gt; </a:t>
            </a:r>
            <a:r>
              <a:rPr lang="en-US" sz="1200" dirty="0" err="1">
                <a:solidFill>
                  <a:schemeClr val="accent5"/>
                </a:solidFill>
              </a:rPr>
              <a:t>highest_acc</a:t>
            </a:r>
            <a:r>
              <a:rPr lang="en-US" sz="1200" dirty="0">
                <a:solidFill>
                  <a:schemeClr val="accent5"/>
                </a:solidFill>
              </a:rPr>
              <a:t>:</a:t>
            </a:r>
          </a:p>
          <a:p>
            <a:pPr marL="0" indent="0">
              <a:lnSpc>
                <a:spcPct val="100000"/>
              </a:lnSpc>
              <a:spcBef>
                <a:spcPts val="0"/>
              </a:spcBef>
              <a:buNone/>
            </a:pPr>
            <a:r>
              <a:rPr lang="en-US" sz="1200" dirty="0">
                <a:solidFill>
                  <a:schemeClr val="accent5"/>
                </a:solidFill>
              </a:rPr>
              <a:t>    </a:t>
            </a:r>
            <a:r>
              <a:rPr lang="en-US" sz="1200" dirty="0" err="1">
                <a:solidFill>
                  <a:schemeClr val="accent5"/>
                </a:solidFill>
              </a:rPr>
              <a:t>highest_acc</a:t>
            </a:r>
            <a:r>
              <a:rPr lang="en-US" sz="1200" dirty="0">
                <a:solidFill>
                  <a:schemeClr val="accent5"/>
                </a:solidFill>
              </a:rPr>
              <a:t> = acc</a:t>
            </a:r>
          </a:p>
          <a:p>
            <a:pPr marL="0" indent="0">
              <a:lnSpc>
                <a:spcPct val="100000"/>
              </a:lnSpc>
              <a:spcBef>
                <a:spcPts val="0"/>
              </a:spcBef>
              <a:buNone/>
            </a:pPr>
            <a:r>
              <a:rPr lang="en-US" sz="1200" dirty="0">
                <a:solidFill>
                  <a:schemeClr val="accent5"/>
                </a:solidFill>
              </a:rPr>
              <a:t>    </a:t>
            </a:r>
            <a:r>
              <a:rPr lang="en-US" sz="1200" dirty="0" err="1">
                <a:solidFill>
                  <a:schemeClr val="accent5"/>
                </a:solidFill>
              </a:rPr>
              <a:t>best_model</a:t>
            </a:r>
            <a:r>
              <a:rPr lang="en-US" sz="1200" dirty="0">
                <a:solidFill>
                  <a:schemeClr val="accent5"/>
                </a:solidFill>
              </a:rPr>
              <a:t> = </a:t>
            </a:r>
            <a:r>
              <a:rPr lang="en-US" sz="1200" dirty="0" err="1">
                <a:solidFill>
                  <a:schemeClr val="accent5"/>
                </a:solidFill>
              </a:rPr>
              <a:t>grid_search</a:t>
            </a:r>
            <a:endParaRPr lang="en-US" sz="1200" dirty="0">
              <a:solidFill>
                <a:schemeClr val="accent5"/>
              </a:solidFill>
            </a:endParaRPr>
          </a:p>
          <a:p>
            <a:pPr marL="0" indent="0">
              <a:lnSpc>
                <a:spcPct val="100000"/>
              </a:lnSpc>
              <a:spcBef>
                <a:spcPts val="0"/>
              </a:spcBef>
              <a:buNone/>
            </a:pPr>
            <a:endParaRPr lang="en-US" sz="1200" dirty="0">
              <a:solidFill>
                <a:schemeClr val="accent5"/>
              </a:solidFill>
            </a:endParaRPr>
          </a:p>
          <a:p>
            <a:pPr marL="0" indent="0">
              <a:lnSpc>
                <a:spcPct val="100000"/>
              </a:lnSpc>
              <a:spcBef>
                <a:spcPts val="0"/>
              </a:spcBef>
              <a:buNone/>
            </a:pPr>
            <a:r>
              <a:rPr lang="en-US" sz="1200" dirty="0">
                <a:solidFill>
                  <a:schemeClr val="accent5"/>
                </a:solidFill>
              </a:rPr>
              <a:t># Plot results</a:t>
            </a:r>
          </a:p>
          <a:p>
            <a:pPr marL="0" indent="0">
              <a:lnSpc>
                <a:spcPct val="100000"/>
              </a:lnSpc>
              <a:spcBef>
                <a:spcPts val="0"/>
              </a:spcBef>
              <a:buNone/>
            </a:pPr>
            <a:r>
              <a:rPr lang="en-US" sz="1200" dirty="0" err="1">
                <a:solidFill>
                  <a:schemeClr val="accent5"/>
                </a:solidFill>
              </a:rPr>
              <a:t>sns.barplot</a:t>
            </a:r>
            <a:r>
              <a:rPr lang="en-US" sz="1200" dirty="0">
                <a:solidFill>
                  <a:schemeClr val="accent5"/>
                </a:solidFill>
              </a:rPr>
              <a:t>(x='</a:t>
            </a:r>
            <a:r>
              <a:rPr lang="en-US" sz="1200" dirty="0" err="1">
                <a:solidFill>
                  <a:schemeClr val="accent5"/>
                </a:solidFill>
              </a:rPr>
              <a:t>Estimater</a:t>
            </a:r>
            <a:r>
              <a:rPr lang="en-US" sz="1200" dirty="0">
                <a:solidFill>
                  <a:schemeClr val="accent5"/>
                </a:solidFill>
              </a:rPr>
              <a:t>', y='Accuracy', data=df)</a:t>
            </a:r>
          </a:p>
        </p:txBody>
      </p:sp>
      <p:sp>
        <p:nvSpPr>
          <p:cNvPr id="7" name="Content Placeholder 7">
            <a:extLst>
              <a:ext uri="{FF2B5EF4-FFF2-40B4-BE49-F238E27FC236}">
                <a16:creationId xmlns:a16="http://schemas.microsoft.com/office/drawing/2014/main" id="{91C68350-4A52-E69E-F897-B59DB78B0946}"/>
              </a:ext>
            </a:extLst>
          </p:cNvPr>
          <p:cNvSpPr txBox="1">
            <a:spLocks/>
          </p:cNvSpPr>
          <p:nvPr/>
        </p:nvSpPr>
        <p:spPr>
          <a:xfrm>
            <a:off x="113271" y="1847850"/>
            <a:ext cx="380382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en-US" sz="1200" dirty="0">
                <a:solidFill>
                  <a:schemeClr val="accent1"/>
                </a:solidFill>
              </a:rPr>
              <a:t>import pandas library</a:t>
            </a:r>
          </a:p>
          <a:p>
            <a:pPr marL="0" indent="0">
              <a:lnSpc>
                <a:spcPct val="100000"/>
              </a:lnSpc>
              <a:spcBef>
                <a:spcPts val="0"/>
              </a:spcBef>
              <a:buFont typeface="Arial" panose="020B0604020202020204" pitchFamily="34" charset="0"/>
              <a:buNone/>
            </a:pPr>
            <a:r>
              <a:rPr lang="en-US" sz="1200" dirty="0">
                <a:solidFill>
                  <a:schemeClr val="accent1"/>
                </a:solidFill>
              </a:rPr>
              <a:t>import </a:t>
            </a:r>
            <a:r>
              <a:rPr lang="en-US" sz="1200" dirty="0" err="1">
                <a:solidFill>
                  <a:schemeClr val="accent1"/>
                </a:solidFill>
              </a:rPr>
              <a:t>numpy</a:t>
            </a:r>
            <a:endParaRPr lang="en-US" sz="1200" dirty="0">
              <a:solidFill>
                <a:schemeClr val="accent1"/>
              </a:solidFill>
            </a:endParaRPr>
          </a:p>
          <a:p>
            <a:pPr marL="0" indent="0">
              <a:lnSpc>
                <a:spcPct val="100000"/>
              </a:lnSpc>
              <a:spcBef>
                <a:spcPts val="0"/>
              </a:spcBef>
              <a:buFont typeface="Arial" panose="020B0604020202020204" pitchFamily="34" charset="0"/>
              <a:buNone/>
            </a:pPr>
            <a:r>
              <a:rPr lang="en-US" sz="1200" dirty="0">
                <a:solidFill>
                  <a:schemeClr val="accent1"/>
                </a:solidFill>
              </a:rPr>
              <a:t>import matplotlib</a:t>
            </a:r>
          </a:p>
          <a:p>
            <a:pPr marL="0" indent="0">
              <a:lnSpc>
                <a:spcPct val="100000"/>
              </a:lnSpc>
              <a:spcBef>
                <a:spcPts val="0"/>
              </a:spcBef>
              <a:buFont typeface="Arial" panose="020B0604020202020204" pitchFamily="34" charset="0"/>
              <a:buNone/>
            </a:pPr>
            <a:endParaRPr lang="en-US" sz="1200" dirty="0">
              <a:solidFill>
                <a:schemeClr val="accent1"/>
              </a:solidFill>
            </a:endParaRPr>
          </a:p>
          <a:p>
            <a:pPr marL="0" indent="0">
              <a:lnSpc>
                <a:spcPct val="100000"/>
              </a:lnSpc>
              <a:spcBef>
                <a:spcPts val="0"/>
              </a:spcBef>
              <a:buFont typeface="Arial" panose="020B0604020202020204" pitchFamily="34" charset="0"/>
              <a:buNone/>
            </a:pPr>
            <a:r>
              <a:rPr lang="en-US" sz="1200" dirty="0">
                <a:solidFill>
                  <a:schemeClr val="accent1"/>
                </a:solidFill>
              </a:rPr>
              <a:t>1. Acquire Data</a:t>
            </a:r>
          </a:p>
          <a:p>
            <a:pPr marL="0" indent="0">
              <a:lnSpc>
                <a:spcPct val="100000"/>
              </a:lnSpc>
              <a:spcBef>
                <a:spcPts val="0"/>
              </a:spcBef>
              <a:buFont typeface="Arial" panose="020B0604020202020204" pitchFamily="34" charset="0"/>
              <a:buNone/>
            </a:pPr>
            <a:r>
              <a:rPr lang="en-US" sz="1200" dirty="0">
                <a:solidFill>
                  <a:schemeClr val="accent1"/>
                </a:solidFill>
              </a:rPr>
              <a:t># load data</a:t>
            </a:r>
          </a:p>
          <a:p>
            <a:pPr marL="0" indent="0">
              <a:lnSpc>
                <a:spcPct val="100000"/>
              </a:lnSpc>
              <a:spcBef>
                <a:spcPts val="0"/>
              </a:spcBef>
              <a:buFont typeface="Arial" panose="020B0604020202020204" pitchFamily="34" charset="0"/>
              <a:buNone/>
            </a:pPr>
            <a:r>
              <a:rPr lang="en-US" sz="1200" dirty="0">
                <a:solidFill>
                  <a:schemeClr val="accent1"/>
                </a:solidFill>
              </a:rPr>
              <a:t>df = pandas </a:t>
            </a:r>
            <a:r>
              <a:rPr lang="en-US" sz="1200" dirty="0" err="1">
                <a:solidFill>
                  <a:schemeClr val="accent1"/>
                </a:solidFill>
              </a:rPr>
              <a:t>dataframe</a:t>
            </a:r>
            <a:r>
              <a:rPr lang="en-US" sz="1200" dirty="0">
                <a:solidFill>
                  <a:schemeClr val="accent1"/>
                </a:solidFill>
              </a:rPr>
              <a:t>. </a:t>
            </a:r>
            <a:r>
              <a:rPr lang="en-US" sz="1200" dirty="0" err="1">
                <a:solidFill>
                  <a:schemeClr val="accent1"/>
                </a:solidFill>
              </a:rPr>
              <a:t>csv_dataset</a:t>
            </a:r>
            <a:endParaRPr lang="en-US" sz="1200" dirty="0">
              <a:solidFill>
                <a:schemeClr val="accent1"/>
              </a:solidFill>
            </a:endParaRPr>
          </a:p>
          <a:p>
            <a:pPr marL="0" indent="0">
              <a:lnSpc>
                <a:spcPct val="100000"/>
              </a:lnSpc>
              <a:spcBef>
                <a:spcPts val="0"/>
              </a:spcBef>
              <a:buFont typeface="Arial" panose="020B0604020202020204" pitchFamily="34" charset="0"/>
              <a:buNone/>
            </a:pPr>
            <a:r>
              <a:rPr lang="en-US" sz="1200" dirty="0">
                <a:solidFill>
                  <a:schemeClr val="accent1"/>
                </a:solidFill>
              </a:rPr>
              <a:t># verify data load check contents via head</a:t>
            </a:r>
          </a:p>
          <a:p>
            <a:pPr marL="0" indent="0">
              <a:lnSpc>
                <a:spcPct val="100000"/>
              </a:lnSpc>
              <a:spcBef>
                <a:spcPts val="0"/>
              </a:spcBef>
              <a:buFont typeface="Arial" panose="020B0604020202020204" pitchFamily="34" charset="0"/>
              <a:buNone/>
            </a:pPr>
            <a:r>
              <a:rPr lang="en-US" sz="1200" dirty="0" err="1">
                <a:solidFill>
                  <a:schemeClr val="accent1"/>
                </a:solidFill>
              </a:rPr>
              <a:t>df.head</a:t>
            </a:r>
            <a:endParaRPr lang="en-US" sz="1200" dirty="0">
              <a:solidFill>
                <a:schemeClr val="accent1"/>
              </a:solidFill>
            </a:endParaRPr>
          </a:p>
          <a:p>
            <a:pPr marL="0" indent="0">
              <a:lnSpc>
                <a:spcPct val="100000"/>
              </a:lnSpc>
              <a:spcBef>
                <a:spcPts val="0"/>
              </a:spcBef>
              <a:buFont typeface="Arial" panose="020B0604020202020204" pitchFamily="34" charset="0"/>
              <a:buNone/>
            </a:pPr>
            <a:endParaRPr lang="en-US" sz="1300" dirty="0">
              <a:solidFill>
                <a:schemeClr val="accent1"/>
              </a:solidFill>
            </a:endParaRPr>
          </a:p>
          <a:p>
            <a:pPr marL="0" indent="0">
              <a:lnSpc>
                <a:spcPct val="100000"/>
              </a:lnSpc>
              <a:spcBef>
                <a:spcPts val="0"/>
              </a:spcBef>
              <a:buFont typeface="Arial" panose="020B0604020202020204" pitchFamily="34" charset="0"/>
              <a:buNone/>
            </a:pPr>
            <a:r>
              <a:rPr lang="en-US" sz="1300" dirty="0">
                <a:solidFill>
                  <a:schemeClr val="accent1"/>
                </a:solidFill>
              </a:rPr>
              <a:t>2. Prepare Data</a:t>
            </a:r>
          </a:p>
          <a:p>
            <a:pPr marL="0" indent="0">
              <a:lnSpc>
                <a:spcPct val="100000"/>
              </a:lnSpc>
              <a:spcBef>
                <a:spcPts val="0"/>
              </a:spcBef>
              <a:buFont typeface="Arial" panose="020B0604020202020204" pitchFamily="34" charset="0"/>
              <a:buNone/>
            </a:pPr>
            <a:r>
              <a:rPr lang="en-US" sz="1300" dirty="0">
                <a:solidFill>
                  <a:schemeClr val="accent1"/>
                </a:solidFill>
              </a:rPr>
              <a:t># missing value check</a:t>
            </a:r>
          </a:p>
          <a:p>
            <a:pPr marL="0" indent="0">
              <a:lnSpc>
                <a:spcPct val="100000"/>
              </a:lnSpc>
              <a:spcBef>
                <a:spcPts val="0"/>
              </a:spcBef>
              <a:buFont typeface="Arial" panose="020B0604020202020204" pitchFamily="34" charset="0"/>
              <a:buNone/>
            </a:pPr>
            <a:r>
              <a:rPr lang="en-US" sz="1300" dirty="0" err="1">
                <a:solidFill>
                  <a:schemeClr val="accent1"/>
                </a:solidFill>
              </a:rPr>
              <a:t>df.isnull</a:t>
            </a:r>
            <a:endParaRPr lang="en-US" sz="1300" dirty="0">
              <a:solidFill>
                <a:schemeClr val="accent1"/>
              </a:solidFill>
            </a:endParaRPr>
          </a:p>
          <a:p>
            <a:pPr marL="0" indent="0">
              <a:lnSpc>
                <a:spcPct val="100000"/>
              </a:lnSpc>
              <a:spcBef>
                <a:spcPts val="0"/>
              </a:spcBef>
              <a:buFont typeface="Arial" panose="020B0604020202020204" pitchFamily="34" charset="0"/>
              <a:buNone/>
            </a:pPr>
            <a:r>
              <a:rPr lang="en-US" sz="1300" dirty="0">
                <a:solidFill>
                  <a:schemeClr val="accent1"/>
                </a:solidFill>
              </a:rPr>
              <a:t># Summary Stats</a:t>
            </a:r>
          </a:p>
          <a:p>
            <a:pPr marL="0" indent="0">
              <a:lnSpc>
                <a:spcPct val="100000"/>
              </a:lnSpc>
              <a:spcBef>
                <a:spcPts val="0"/>
              </a:spcBef>
              <a:buFont typeface="Arial" panose="020B0604020202020204" pitchFamily="34" charset="0"/>
              <a:buNone/>
            </a:pPr>
            <a:r>
              <a:rPr lang="en-US" sz="1300" dirty="0" err="1">
                <a:solidFill>
                  <a:schemeClr val="accent1"/>
                </a:solidFill>
              </a:rPr>
              <a:t>df.describe</a:t>
            </a:r>
            <a:endParaRPr lang="en-US" sz="1300" dirty="0">
              <a:solidFill>
                <a:schemeClr val="accent1"/>
              </a:solidFill>
            </a:endParaRPr>
          </a:p>
          <a:p>
            <a:pPr marL="0" indent="0">
              <a:lnSpc>
                <a:spcPct val="100000"/>
              </a:lnSpc>
              <a:spcBef>
                <a:spcPts val="0"/>
              </a:spcBef>
              <a:buFont typeface="Arial" panose="020B0604020202020204" pitchFamily="34" charset="0"/>
              <a:buNone/>
            </a:pPr>
            <a:r>
              <a:rPr lang="en-US" sz="1300" dirty="0" err="1">
                <a:solidFill>
                  <a:schemeClr val="accent1"/>
                </a:solidFill>
              </a:rPr>
              <a:t>df.info</a:t>
            </a:r>
            <a:endParaRPr lang="en-US" sz="1300" dirty="0">
              <a:solidFill>
                <a:schemeClr val="accent1"/>
              </a:solidFill>
            </a:endParaRPr>
          </a:p>
          <a:p>
            <a:pPr marL="0" indent="0">
              <a:lnSpc>
                <a:spcPct val="100000"/>
              </a:lnSpc>
              <a:spcBef>
                <a:spcPts val="0"/>
              </a:spcBef>
              <a:buFont typeface="Arial" panose="020B0604020202020204" pitchFamily="34" charset="0"/>
              <a:buNone/>
            </a:pPr>
            <a:r>
              <a:rPr lang="en-US" sz="1300" dirty="0">
                <a:solidFill>
                  <a:schemeClr val="accent1"/>
                </a:solidFill>
              </a:rPr>
              <a:t>df = df[‘</a:t>
            </a:r>
            <a:r>
              <a:rPr lang="en-US" sz="1300" dirty="0" err="1">
                <a:solidFill>
                  <a:schemeClr val="accent1"/>
                </a:solidFill>
              </a:rPr>
              <a:t>cols_w_extreme_vlaues</a:t>
            </a:r>
            <a:r>
              <a:rPr lang="en-US" sz="1300" dirty="0">
                <a:solidFill>
                  <a:schemeClr val="accent1"/>
                </a:solidFill>
              </a:rPr>
              <a:t>’ &lt; </a:t>
            </a:r>
            <a:r>
              <a:rPr lang="en-US" sz="1300" dirty="0" err="1">
                <a:solidFill>
                  <a:schemeClr val="accent1"/>
                </a:solidFill>
              </a:rPr>
              <a:t>value_remove_outliers</a:t>
            </a:r>
            <a:r>
              <a:rPr lang="en-US" sz="1300" dirty="0">
                <a:solidFill>
                  <a:schemeClr val="accent1"/>
                </a:solidFill>
              </a:rPr>
              <a:t>]</a:t>
            </a:r>
          </a:p>
          <a:p>
            <a:pPr marL="0" indent="0">
              <a:lnSpc>
                <a:spcPct val="100000"/>
              </a:lnSpc>
              <a:spcBef>
                <a:spcPts val="0"/>
              </a:spcBef>
              <a:buFont typeface="Arial" panose="020B0604020202020204" pitchFamily="34" charset="0"/>
              <a:buNone/>
            </a:pPr>
            <a:r>
              <a:rPr lang="en-US" sz="1300" dirty="0" err="1">
                <a:solidFill>
                  <a:schemeClr val="accent1"/>
                </a:solidFill>
              </a:rPr>
              <a:t>sns.catplot</a:t>
            </a:r>
            <a:r>
              <a:rPr lang="en-US" sz="1300" dirty="0">
                <a:solidFill>
                  <a:schemeClr val="accent1"/>
                </a:solidFill>
              </a:rPr>
              <a:t> #all categorical variables</a:t>
            </a:r>
          </a:p>
          <a:p>
            <a:pPr marL="0" indent="0">
              <a:lnSpc>
                <a:spcPct val="100000"/>
              </a:lnSpc>
              <a:spcBef>
                <a:spcPts val="0"/>
              </a:spcBef>
              <a:buFont typeface="Arial" panose="020B0604020202020204" pitchFamily="34" charset="0"/>
              <a:buNone/>
            </a:pPr>
            <a:r>
              <a:rPr lang="en-US" sz="1300" dirty="0" err="1">
                <a:solidFill>
                  <a:schemeClr val="accent1"/>
                </a:solidFill>
              </a:rPr>
              <a:t>sns.boxplot</a:t>
            </a:r>
            <a:r>
              <a:rPr lang="en-US" sz="1300" dirty="0">
                <a:solidFill>
                  <a:schemeClr val="accent1"/>
                </a:solidFill>
              </a:rPr>
              <a:t> # all continuous variables against death event</a:t>
            </a: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12" name="Content Placeholder 7">
            <a:extLst>
              <a:ext uri="{FF2B5EF4-FFF2-40B4-BE49-F238E27FC236}">
                <a16:creationId xmlns:a16="http://schemas.microsoft.com/office/drawing/2014/main" id="{01D9FC00-1FAB-1EFE-56D8-6881139817A2}"/>
              </a:ext>
            </a:extLst>
          </p:cNvPr>
          <p:cNvSpPr txBox="1">
            <a:spLocks/>
          </p:cNvSpPr>
          <p:nvPr/>
        </p:nvSpPr>
        <p:spPr>
          <a:xfrm>
            <a:off x="4191001" y="1843088"/>
            <a:ext cx="3803822"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endParaRPr lang="en-US" sz="1200" dirty="0">
              <a:solidFill>
                <a:schemeClr val="accent5"/>
              </a:solidFill>
            </a:endParaRPr>
          </a:p>
          <a:p>
            <a:pPr marL="0" indent="0">
              <a:lnSpc>
                <a:spcPct val="100000"/>
              </a:lnSpc>
              <a:spcBef>
                <a:spcPts val="0"/>
              </a:spcBef>
              <a:buFont typeface="Arial" panose="020B0604020202020204" pitchFamily="34" charset="0"/>
              <a:buNone/>
            </a:pPr>
            <a:r>
              <a:rPr lang="en-US" sz="1200" dirty="0">
                <a:solidFill>
                  <a:schemeClr val="accent5"/>
                </a:solidFill>
              </a:rPr>
              <a:t>3. Analyze</a:t>
            </a:r>
          </a:p>
          <a:p>
            <a:pPr marL="0" indent="0">
              <a:lnSpc>
                <a:spcPct val="100000"/>
              </a:lnSpc>
              <a:spcBef>
                <a:spcPts val="0"/>
              </a:spcBef>
              <a:buFont typeface="Arial" panose="020B0604020202020204" pitchFamily="34" charset="0"/>
              <a:buNone/>
            </a:pPr>
            <a:r>
              <a:rPr lang="en-US" sz="1200" dirty="0">
                <a:solidFill>
                  <a:schemeClr val="accent5"/>
                </a:solidFill>
              </a:rPr>
              <a:t>#Split Data for training and testing</a:t>
            </a:r>
          </a:p>
          <a:p>
            <a:pPr marL="0" indent="0">
              <a:lnSpc>
                <a:spcPct val="100000"/>
              </a:lnSpc>
              <a:spcBef>
                <a:spcPts val="0"/>
              </a:spcBef>
              <a:buFont typeface="Arial" panose="020B0604020202020204" pitchFamily="34" charset="0"/>
              <a:buNone/>
            </a:pPr>
            <a:r>
              <a:rPr lang="en-US" sz="1200" dirty="0" err="1">
                <a:solidFill>
                  <a:schemeClr val="accent5"/>
                </a:solidFill>
              </a:rPr>
              <a:t>X_train</a:t>
            </a:r>
            <a:r>
              <a:rPr lang="en-US" sz="1200" dirty="0">
                <a:solidFill>
                  <a:schemeClr val="accent5"/>
                </a:solidFill>
              </a:rPr>
              <a:t>, </a:t>
            </a:r>
            <a:r>
              <a:rPr lang="en-US" sz="1200" dirty="0" err="1">
                <a:solidFill>
                  <a:schemeClr val="accent5"/>
                </a:solidFill>
              </a:rPr>
              <a:t>X_test</a:t>
            </a:r>
            <a:r>
              <a:rPr lang="en-US" sz="1200" dirty="0">
                <a:solidFill>
                  <a:schemeClr val="accent5"/>
                </a:solidFill>
              </a:rPr>
              <a:t>, </a:t>
            </a:r>
            <a:r>
              <a:rPr lang="en-US" sz="1200" dirty="0" err="1">
                <a:solidFill>
                  <a:schemeClr val="accent5"/>
                </a:solidFill>
              </a:rPr>
              <a:t>y_train</a:t>
            </a:r>
            <a:r>
              <a:rPr lang="en-US" sz="1200" dirty="0">
                <a:solidFill>
                  <a:schemeClr val="accent5"/>
                </a:solidFill>
              </a:rPr>
              <a:t>, </a:t>
            </a:r>
            <a:r>
              <a:rPr lang="en-US" sz="1200" dirty="0" err="1">
                <a:solidFill>
                  <a:schemeClr val="accent5"/>
                </a:solidFill>
              </a:rPr>
              <a:t>y_test</a:t>
            </a:r>
            <a:r>
              <a:rPr lang="en-US" sz="1200" dirty="0">
                <a:solidFill>
                  <a:schemeClr val="accent5"/>
                </a:solidFill>
              </a:rPr>
              <a:t> = </a:t>
            </a:r>
            <a:r>
              <a:rPr lang="en-US" sz="1200" dirty="0" err="1">
                <a:solidFill>
                  <a:schemeClr val="accent5"/>
                </a:solidFill>
              </a:rPr>
              <a:t>train_test_split</a:t>
            </a:r>
            <a:r>
              <a:rPr lang="en-US" sz="1200" dirty="0">
                <a:solidFill>
                  <a:schemeClr val="accent5"/>
                </a:solidFill>
              </a:rPr>
              <a:t>(X, y, test)</a:t>
            </a:r>
          </a:p>
          <a:p>
            <a:pPr marL="0" indent="0">
              <a:lnSpc>
                <a:spcPct val="100000"/>
              </a:lnSpc>
              <a:spcBef>
                <a:spcPts val="0"/>
              </a:spcBef>
              <a:buFont typeface="Arial" panose="020B0604020202020204" pitchFamily="34" charset="0"/>
              <a:buNone/>
            </a:pPr>
            <a:r>
              <a:rPr lang="en-US" sz="1200" dirty="0">
                <a:solidFill>
                  <a:schemeClr val="accent5"/>
                </a:solidFill>
              </a:rPr>
              <a:t>#Scale data</a:t>
            </a:r>
          </a:p>
          <a:p>
            <a:pPr marL="0" indent="0">
              <a:lnSpc>
                <a:spcPct val="100000"/>
              </a:lnSpc>
              <a:spcBef>
                <a:spcPts val="0"/>
              </a:spcBef>
              <a:buFont typeface="Arial" panose="020B0604020202020204" pitchFamily="34" charset="0"/>
              <a:buNone/>
            </a:pPr>
            <a:r>
              <a:rPr lang="en-US" sz="1200" dirty="0" err="1">
                <a:solidFill>
                  <a:schemeClr val="accent5"/>
                </a:solidFill>
              </a:rPr>
              <a:t>sc</a:t>
            </a:r>
            <a:r>
              <a:rPr lang="en-US" sz="1200" dirty="0">
                <a:solidFill>
                  <a:schemeClr val="accent5"/>
                </a:solidFill>
              </a:rPr>
              <a:t>=</a:t>
            </a:r>
            <a:r>
              <a:rPr lang="en-US" sz="1200" dirty="0" err="1">
                <a:solidFill>
                  <a:schemeClr val="accent5"/>
                </a:solidFill>
              </a:rPr>
              <a:t>MinMaxScaler</a:t>
            </a:r>
            <a:r>
              <a:rPr lang="en-US" sz="1200" dirty="0">
                <a:solidFill>
                  <a:schemeClr val="accent5"/>
                </a:solidFill>
              </a:rPr>
              <a:t>()</a:t>
            </a:r>
          </a:p>
          <a:p>
            <a:pPr marL="0" indent="0">
              <a:lnSpc>
                <a:spcPct val="100000"/>
              </a:lnSpc>
              <a:spcBef>
                <a:spcPts val="0"/>
              </a:spcBef>
              <a:buFont typeface="Arial" panose="020B0604020202020204" pitchFamily="34" charset="0"/>
              <a:buNone/>
            </a:pPr>
            <a:r>
              <a:rPr lang="en-US" sz="1200" dirty="0" err="1">
                <a:solidFill>
                  <a:schemeClr val="accent5"/>
                </a:solidFill>
              </a:rPr>
              <a:t>X_train_scaled</a:t>
            </a:r>
            <a:r>
              <a:rPr lang="en-US" sz="1200" dirty="0">
                <a:solidFill>
                  <a:schemeClr val="accent5"/>
                </a:solidFill>
              </a:rPr>
              <a:t> = </a:t>
            </a:r>
            <a:r>
              <a:rPr lang="en-US" sz="1200" dirty="0" err="1">
                <a:solidFill>
                  <a:schemeClr val="accent5"/>
                </a:solidFill>
              </a:rPr>
              <a:t>sc.fit_transform</a:t>
            </a:r>
            <a:r>
              <a:rPr lang="en-US" sz="1200" dirty="0">
                <a:solidFill>
                  <a:schemeClr val="accent5"/>
                </a:solidFill>
              </a:rPr>
              <a:t>(</a:t>
            </a:r>
            <a:r>
              <a:rPr lang="en-US" sz="1200" dirty="0" err="1">
                <a:solidFill>
                  <a:schemeClr val="accent5"/>
                </a:solidFill>
              </a:rPr>
              <a:t>X_train</a:t>
            </a:r>
            <a:r>
              <a:rPr lang="en-US" sz="1200" dirty="0">
                <a:solidFill>
                  <a:schemeClr val="accent5"/>
                </a:solidFill>
              </a:rPr>
              <a:t>)</a:t>
            </a:r>
          </a:p>
          <a:p>
            <a:pPr marL="0" indent="0">
              <a:lnSpc>
                <a:spcPct val="100000"/>
              </a:lnSpc>
              <a:spcBef>
                <a:spcPts val="0"/>
              </a:spcBef>
              <a:buFont typeface="Arial" panose="020B0604020202020204" pitchFamily="34" charset="0"/>
              <a:buNone/>
            </a:pPr>
            <a:r>
              <a:rPr lang="en-US" sz="1200" dirty="0" err="1">
                <a:solidFill>
                  <a:schemeClr val="accent5"/>
                </a:solidFill>
              </a:rPr>
              <a:t>X_test_scaled</a:t>
            </a:r>
            <a:r>
              <a:rPr lang="en-US" sz="1200" dirty="0">
                <a:solidFill>
                  <a:schemeClr val="accent5"/>
                </a:solidFill>
              </a:rPr>
              <a:t> = </a:t>
            </a:r>
            <a:r>
              <a:rPr lang="en-US" sz="1200" dirty="0" err="1">
                <a:solidFill>
                  <a:schemeClr val="accent5"/>
                </a:solidFill>
              </a:rPr>
              <a:t>sc.transform</a:t>
            </a:r>
            <a:r>
              <a:rPr lang="en-US" sz="1200" dirty="0">
                <a:solidFill>
                  <a:schemeClr val="accent5"/>
                </a:solidFill>
              </a:rPr>
              <a:t>(</a:t>
            </a:r>
            <a:r>
              <a:rPr lang="en-US" sz="1200" dirty="0" err="1">
                <a:solidFill>
                  <a:schemeClr val="accent5"/>
                </a:solidFill>
              </a:rPr>
              <a:t>X_test</a:t>
            </a:r>
            <a:r>
              <a:rPr lang="en-US" sz="1200" dirty="0">
                <a:solidFill>
                  <a:schemeClr val="accent5"/>
                </a:solidFill>
              </a:rPr>
              <a:t>)</a:t>
            </a:r>
          </a:p>
          <a:p>
            <a:pPr marL="0" indent="0">
              <a:lnSpc>
                <a:spcPct val="100000"/>
              </a:lnSpc>
              <a:spcBef>
                <a:spcPts val="0"/>
              </a:spcBef>
              <a:buFont typeface="Arial" panose="020B0604020202020204" pitchFamily="34" charset="0"/>
              <a:buNone/>
            </a:pPr>
            <a:r>
              <a:rPr lang="en-US" sz="1200" dirty="0">
                <a:solidFill>
                  <a:schemeClr val="accent5"/>
                </a:solidFill>
              </a:rPr>
              <a:t># Create 7 </a:t>
            </a:r>
            <a:r>
              <a:rPr lang="en-US" sz="1200" dirty="0" err="1">
                <a:solidFill>
                  <a:schemeClr val="accent5"/>
                </a:solidFill>
              </a:rPr>
              <a:t>clf</a:t>
            </a:r>
            <a:r>
              <a:rPr lang="en-US" sz="1200" dirty="0">
                <a:solidFill>
                  <a:schemeClr val="accent5"/>
                </a:solidFill>
              </a:rPr>
              <a:t> models and store results utilizing </a:t>
            </a:r>
            <a:r>
              <a:rPr lang="en-US" sz="1200" dirty="0" err="1">
                <a:solidFill>
                  <a:schemeClr val="accent5"/>
                </a:solidFill>
              </a:rPr>
              <a:t>grid_search</a:t>
            </a:r>
            <a:endParaRPr lang="en-US" sz="1200" dirty="0">
              <a:solidFill>
                <a:schemeClr val="accent5"/>
              </a:solidFill>
            </a:endParaRPr>
          </a:p>
          <a:p>
            <a:pPr marL="0" indent="0">
              <a:lnSpc>
                <a:spcPct val="100000"/>
              </a:lnSpc>
              <a:spcBef>
                <a:spcPts val="0"/>
              </a:spcBef>
              <a:buFont typeface="Arial" panose="020B0604020202020204" pitchFamily="34" charset="0"/>
              <a:buNone/>
            </a:pPr>
            <a:r>
              <a:rPr lang="en-US" sz="1200" dirty="0">
                <a:solidFill>
                  <a:schemeClr val="accent5"/>
                </a:solidFill>
              </a:rPr>
              <a:t>for model in models:</a:t>
            </a:r>
          </a:p>
          <a:p>
            <a:pPr marL="0" indent="0">
              <a:lnSpc>
                <a:spcPct val="100000"/>
              </a:lnSpc>
              <a:spcBef>
                <a:spcPts val="0"/>
              </a:spcBef>
              <a:buFont typeface="Arial" panose="020B0604020202020204" pitchFamily="34" charset="0"/>
              <a:buNone/>
            </a:pPr>
            <a:r>
              <a:rPr lang="en-US" sz="1200" dirty="0">
                <a:solidFill>
                  <a:schemeClr val="accent5"/>
                </a:solidFill>
              </a:rPr>
              <a:t>  print(model["</a:t>
            </a:r>
            <a:r>
              <a:rPr lang="en-US" sz="1200" dirty="0" err="1">
                <a:solidFill>
                  <a:schemeClr val="accent5"/>
                </a:solidFill>
              </a:rPr>
              <a:t>estimater</a:t>
            </a:r>
            <a:r>
              <a:rPr lang="en-US" sz="1200" dirty="0">
                <a:solidFill>
                  <a:schemeClr val="accent5"/>
                </a:solidFill>
              </a:rPr>
              <a:t>"])</a:t>
            </a:r>
          </a:p>
          <a:p>
            <a:pPr marL="0" indent="0">
              <a:lnSpc>
                <a:spcPct val="100000"/>
              </a:lnSpc>
              <a:spcBef>
                <a:spcPts val="0"/>
              </a:spcBef>
              <a:buFont typeface="Arial" panose="020B0604020202020204" pitchFamily="34" charset="0"/>
              <a:buNone/>
            </a:pPr>
            <a:endParaRPr lang="en-US" sz="1200" dirty="0">
              <a:solidFill>
                <a:schemeClr val="accent5"/>
              </a:solidFill>
            </a:endParaRPr>
          </a:p>
          <a:p>
            <a:pPr marL="0" indent="0">
              <a:lnSpc>
                <a:spcPct val="100000"/>
              </a:lnSpc>
              <a:spcBef>
                <a:spcPts val="0"/>
              </a:spcBef>
              <a:buFont typeface="Arial" panose="020B0604020202020204" pitchFamily="34" charset="0"/>
              <a:buNone/>
            </a:pPr>
            <a:r>
              <a:rPr lang="en-US" sz="1200" dirty="0">
                <a:solidFill>
                  <a:schemeClr val="accent5"/>
                </a:solidFill>
              </a:rPr>
              <a:t>  # Create model</a:t>
            </a:r>
          </a:p>
          <a:p>
            <a:pPr marL="0" indent="0">
              <a:lnSpc>
                <a:spcPct val="100000"/>
              </a:lnSpc>
              <a:spcBef>
                <a:spcPts val="0"/>
              </a:spcBef>
              <a:buFont typeface="Arial" panose="020B0604020202020204" pitchFamily="34" charset="0"/>
              <a:buNone/>
            </a:pPr>
            <a:r>
              <a:rPr lang="en-US" sz="1200" dirty="0">
                <a:solidFill>
                  <a:schemeClr val="accent5"/>
                </a:solidFill>
              </a:rPr>
              <a:t>  </a:t>
            </a:r>
            <a:r>
              <a:rPr lang="en-US" sz="1200" dirty="0" err="1">
                <a:solidFill>
                  <a:schemeClr val="accent5"/>
                </a:solidFill>
              </a:rPr>
              <a:t>clf</a:t>
            </a:r>
            <a:r>
              <a:rPr lang="en-US" sz="1200" dirty="0">
                <a:solidFill>
                  <a:schemeClr val="accent5"/>
                </a:solidFill>
              </a:rPr>
              <a:t> = model["</a:t>
            </a:r>
            <a:r>
              <a:rPr lang="en-US" sz="1200" dirty="0" err="1">
                <a:solidFill>
                  <a:schemeClr val="accent5"/>
                </a:solidFill>
              </a:rPr>
              <a:t>estimater</a:t>
            </a:r>
            <a:r>
              <a:rPr lang="en-US" sz="1200" dirty="0">
                <a:solidFill>
                  <a:schemeClr val="accent5"/>
                </a:solidFill>
              </a:rPr>
              <a:t>"]</a:t>
            </a:r>
          </a:p>
          <a:p>
            <a:pPr marL="0" indent="0">
              <a:lnSpc>
                <a:spcPct val="100000"/>
              </a:lnSpc>
              <a:spcBef>
                <a:spcPts val="0"/>
              </a:spcBef>
              <a:buFont typeface="Arial" panose="020B0604020202020204" pitchFamily="34" charset="0"/>
              <a:buNone/>
            </a:pPr>
            <a:r>
              <a:rPr lang="en-US" sz="1200" dirty="0">
                <a:solidFill>
                  <a:schemeClr val="accent5"/>
                </a:solidFill>
              </a:rPr>
              <a:t>  # Instantiate the grid search model</a:t>
            </a:r>
          </a:p>
          <a:p>
            <a:pPr marL="0" indent="0">
              <a:lnSpc>
                <a:spcPct val="100000"/>
              </a:lnSpc>
              <a:spcBef>
                <a:spcPts val="0"/>
              </a:spcBef>
              <a:buFont typeface="Arial" panose="020B0604020202020204" pitchFamily="34" charset="0"/>
              <a:buNone/>
            </a:pPr>
            <a:r>
              <a:rPr lang="en-US" sz="1200" dirty="0">
                <a:solidFill>
                  <a:schemeClr val="accent5"/>
                </a:solidFill>
              </a:rPr>
              <a:t>  </a:t>
            </a:r>
            <a:r>
              <a:rPr lang="en-US" sz="1200" dirty="0" err="1">
                <a:solidFill>
                  <a:schemeClr val="accent5"/>
                </a:solidFill>
              </a:rPr>
              <a:t>grid_search</a:t>
            </a:r>
            <a:r>
              <a:rPr lang="en-US" sz="1200" dirty="0">
                <a:solidFill>
                  <a:schemeClr val="accent5"/>
                </a:solidFill>
              </a:rPr>
              <a:t> = </a:t>
            </a:r>
            <a:r>
              <a:rPr lang="en-US" sz="1200" dirty="0" err="1">
                <a:solidFill>
                  <a:schemeClr val="accent5"/>
                </a:solidFill>
              </a:rPr>
              <a:t>GridSearchCV</a:t>
            </a:r>
            <a:r>
              <a:rPr lang="en-US" sz="1200" dirty="0">
                <a:solidFill>
                  <a:schemeClr val="accent5"/>
                </a:solidFill>
              </a:rPr>
              <a:t>(estimator = </a:t>
            </a:r>
            <a:r>
              <a:rPr lang="en-US" sz="1200" dirty="0" err="1">
                <a:solidFill>
                  <a:schemeClr val="accent5"/>
                </a:solidFill>
              </a:rPr>
              <a:t>clf</a:t>
            </a:r>
            <a:r>
              <a:rPr lang="en-US" sz="1200" dirty="0">
                <a:solidFill>
                  <a:schemeClr val="accent5"/>
                </a:solidFill>
              </a:rPr>
              <a:t>, </a:t>
            </a:r>
            <a:r>
              <a:rPr lang="en-US" sz="1200" dirty="0" err="1">
                <a:solidFill>
                  <a:schemeClr val="accent5"/>
                </a:solidFill>
              </a:rPr>
              <a:t>param_grid</a:t>
            </a:r>
            <a:r>
              <a:rPr lang="en-US" sz="1200" dirty="0">
                <a:solidFill>
                  <a:schemeClr val="accent5"/>
                </a:solidFill>
              </a:rPr>
              <a:t> = model["params"], </a:t>
            </a:r>
          </a:p>
          <a:p>
            <a:pPr marL="0" indent="0">
              <a:lnSpc>
                <a:spcPct val="100000"/>
              </a:lnSpc>
              <a:spcBef>
                <a:spcPts val="0"/>
              </a:spcBef>
              <a:buFont typeface="Arial" panose="020B0604020202020204" pitchFamily="34" charset="0"/>
              <a:buNone/>
            </a:pPr>
            <a:r>
              <a:rPr lang="en-US" sz="1200" dirty="0">
                <a:solidFill>
                  <a:schemeClr val="accent5"/>
                </a:solidFill>
              </a:rPr>
              <a:t>                            cv = 10)</a:t>
            </a:r>
          </a:p>
          <a:p>
            <a:pPr marL="0" indent="0">
              <a:lnSpc>
                <a:spcPct val="100000"/>
              </a:lnSpc>
              <a:spcBef>
                <a:spcPts val="0"/>
              </a:spcBef>
              <a:buFont typeface="Arial" panose="020B0604020202020204" pitchFamily="34" charset="0"/>
              <a:buNone/>
            </a:pPr>
            <a:endParaRPr lang="en-US" sz="1200" dirty="0">
              <a:solidFill>
                <a:schemeClr val="accent5"/>
              </a:solidFill>
            </a:endParaRPr>
          </a:p>
        </p:txBody>
      </p:sp>
    </p:spTree>
    <p:extLst>
      <p:ext uri="{BB962C8B-B14F-4D97-AF65-F5344CB8AC3E}">
        <p14:creationId xmlns:p14="http://schemas.microsoft.com/office/powerpoint/2010/main" val="4110211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Acquire</a:t>
            </a:r>
          </a:p>
        </p:txBody>
      </p:sp>
      <p:sp>
        <p:nvSpPr>
          <p:cNvPr id="3" name="Content Placeholder 2">
            <a:extLst>
              <a:ext uri="{FF2B5EF4-FFF2-40B4-BE49-F238E27FC236}">
                <a16:creationId xmlns:a16="http://schemas.microsoft.com/office/drawing/2014/main" id="{7FEAE391-6366-4E20-A14E-0ECFAEA8029A}"/>
              </a:ext>
            </a:extLst>
          </p:cNvPr>
          <p:cNvSpPr>
            <a:spLocks noGrp="1"/>
          </p:cNvSpPr>
          <p:nvPr>
            <p:ph idx="1"/>
          </p:nvPr>
        </p:nvSpPr>
        <p:spPr/>
        <p:txBody>
          <a:bodyPr/>
          <a:lstStyle/>
          <a:p>
            <a:r>
              <a:rPr lang="en-US" dirty="0"/>
              <a:t>CVD dataset was acquired through </a:t>
            </a:r>
            <a:r>
              <a:rPr lang="en-US" dirty="0" err="1"/>
              <a:t>Kaggle.com</a:t>
            </a:r>
            <a:r>
              <a:rPr lang="en-US" dirty="0"/>
              <a:t>. Kaggle, a </a:t>
            </a:r>
            <a:r>
              <a:rPr lang="en-US" dirty="0" err="1"/>
              <a:t>sbusidary</a:t>
            </a:r>
            <a:r>
              <a:rPr lang="en-US" dirty="0"/>
              <a:t> of Google LLC is an online community of data scientists and machine learning practitioners. </a:t>
            </a:r>
          </a:p>
          <a:p>
            <a:endParaRPr lang="en-US" dirty="0"/>
          </a:p>
          <a:p>
            <a:r>
              <a:rPr lang="en-US" dirty="0"/>
              <a:t>Data source:</a:t>
            </a:r>
          </a:p>
          <a:p>
            <a:pPr marL="285750" indent="-285750">
              <a:buNone/>
            </a:pPr>
            <a:r>
              <a:rPr lang="en-US" dirty="0">
                <a:hlinkClick r:id="rId2"/>
              </a:rPr>
              <a:t> https://</a:t>
            </a:r>
            <a:r>
              <a:rPr lang="en-US" dirty="0" err="1">
                <a:hlinkClick r:id="rId2"/>
              </a:rPr>
              <a:t>www.kaggle.com</a:t>
            </a:r>
            <a:r>
              <a:rPr lang="en-US" dirty="0">
                <a:hlinkClick r:id="rId2"/>
              </a:rPr>
              <a:t>/datasets/</a:t>
            </a:r>
            <a:r>
              <a:rPr lang="en-US" dirty="0" err="1">
                <a:hlinkClick r:id="rId2"/>
              </a:rPr>
              <a:t>whenamancodes</a:t>
            </a:r>
            <a:r>
              <a:rPr lang="en-US" dirty="0">
                <a:hlinkClick r:id="rId2"/>
              </a:rPr>
              <a:t>/</a:t>
            </a:r>
            <a:r>
              <a:rPr lang="en-US" dirty="0" err="1">
                <a:hlinkClick r:id="rId2"/>
              </a:rPr>
              <a:t>heart-failure-clinical-records?resource</a:t>
            </a:r>
            <a:r>
              <a:rPr lang="en-US" dirty="0">
                <a:hlinkClick r:id="rId2"/>
              </a:rPr>
              <a:t>=download</a:t>
            </a:r>
            <a:endParaRPr lang="en-US" dirty="0"/>
          </a:p>
        </p:txBody>
      </p:sp>
      <p:sp>
        <p:nvSpPr>
          <p:cNvPr id="5" name="TextBox 4">
            <a:extLst>
              <a:ext uri="{FF2B5EF4-FFF2-40B4-BE49-F238E27FC236}">
                <a16:creationId xmlns:a16="http://schemas.microsoft.com/office/drawing/2014/main" id="{2CBA5EB9-C173-2807-6D03-C2084CE8D6CE}"/>
              </a:ext>
            </a:extLst>
          </p:cNvPr>
          <p:cNvSpPr txBox="1"/>
          <p:nvPr/>
        </p:nvSpPr>
        <p:spPr>
          <a:xfrm>
            <a:off x="9035144" y="217714"/>
            <a:ext cx="2743200" cy="338554"/>
          </a:xfrm>
          <a:prstGeom prst="rect">
            <a:avLst/>
          </a:prstGeom>
          <a:noFill/>
        </p:spPr>
        <p:txBody>
          <a:bodyPr wrap="square" rtlCol="0">
            <a:spAutoFit/>
          </a:bodyPr>
          <a:lstStyle/>
          <a:p>
            <a:r>
              <a:rPr lang="en-US" sz="1600" dirty="0">
                <a:solidFill>
                  <a:schemeClr val="bg1">
                    <a:lumMod val="50000"/>
                  </a:schemeClr>
                </a:solidFill>
              </a:rPr>
              <a:t>The Data Science Process (1/5)</a:t>
            </a:r>
          </a:p>
        </p:txBody>
      </p:sp>
    </p:spTree>
    <p:extLst>
      <p:ext uri="{BB962C8B-B14F-4D97-AF65-F5344CB8AC3E}">
        <p14:creationId xmlns:p14="http://schemas.microsoft.com/office/powerpoint/2010/main" val="427023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Prepare</a:t>
            </a:r>
          </a:p>
        </p:txBody>
      </p:sp>
      <p:sp>
        <p:nvSpPr>
          <p:cNvPr id="3" name="Content Placeholder 2">
            <a:extLst>
              <a:ext uri="{FF2B5EF4-FFF2-40B4-BE49-F238E27FC236}">
                <a16:creationId xmlns:a16="http://schemas.microsoft.com/office/drawing/2014/main" id="{7FEAE391-6366-4E20-A14E-0ECFAEA8029A}"/>
              </a:ext>
            </a:extLst>
          </p:cNvPr>
          <p:cNvSpPr>
            <a:spLocks noGrp="1"/>
          </p:cNvSpPr>
          <p:nvPr>
            <p:ph idx="1"/>
          </p:nvPr>
        </p:nvSpPr>
        <p:spPr/>
        <p:txBody>
          <a:bodyPr/>
          <a:lstStyle/>
          <a:p>
            <a:pPr marL="0" indent="0">
              <a:buNone/>
            </a:pPr>
            <a:endParaRPr lang="en-US" sz="1800" dirty="0">
              <a:solidFill>
                <a:srgbClr val="000000"/>
              </a:solidFill>
              <a:effectLst/>
              <a:latin typeface="Times New Roman" panose="02020603050405020304" pitchFamily="18" charset="0"/>
              <a:ea typeface="Times New Roman" panose="02020603050405020304" pitchFamily="18" charset="0"/>
            </a:endParaRPr>
          </a:p>
          <a:p>
            <a:endParaRPr lang="en-US" dirty="0"/>
          </a:p>
        </p:txBody>
      </p:sp>
      <p:sp>
        <p:nvSpPr>
          <p:cNvPr id="5" name="TextBox 4">
            <a:extLst>
              <a:ext uri="{FF2B5EF4-FFF2-40B4-BE49-F238E27FC236}">
                <a16:creationId xmlns:a16="http://schemas.microsoft.com/office/drawing/2014/main" id="{D288555E-1FC8-BD23-E0B7-492F0E75C777}"/>
              </a:ext>
            </a:extLst>
          </p:cNvPr>
          <p:cNvSpPr txBox="1"/>
          <p:nvPr/>
        </p:nvSpPr>
        <p:spPr>
          <a:xfrm>
            <a:off x="9035144" y="217714"/>
            <a:ext cx="2743200" cy="338554"/>
          </a:xfrm>
          <a:prstGeom prst="rect">
            <a:avLst/>
          </a:prstGeom>
          <a:noFill/>
        </p:spPr>
        <p:txBody>
          <a:bodyPr wrap="square" rtlCol="0">
            <a:spAutoFit/>
          </a:bodyPr>
          <a:lstStyle/>
          <a:p>
            <a:r>
              <a:rPr lang="en-US" sz="1600" dirty="0">
                <a:solidFill>
                  <a:schemeClr val="bg1">
                    <a:lumMod val="50000"/>
                  </a:schemeClr>
                </a:solidFill>
              </a:rPr>
              <a:t>The Data Science Process (2/5)</a:t>
            </a:r>
          </a:p>
        </p:txBody>
      </p:sp>
      <p:pic>
        <p:nvPicPr>
          <p:cNvPr id="8" name="Picture 7">
            <a:extLst>
              <a:ext uri="{FF2B5EF4-FFF2-40B4-BE49-F238E27FC236}">
                <a16:creationId xmlns:a16="http://schemas.microsoft.com/office/drawing/2014/main" id="{D01B27D0-9742-382B-CE32-FCFE64963C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1690687"/>
            <a:ext cx="10407449" cy="1525123"/>
          </a:xfrm>
          <a:prstGeom prst="rect">
            <a:avLst/>
          </a:prstGeom>
        </p:spPr>
      </p:pic>
      <p:pic>
        <p:nvPicPr>
          <p:cNvPr id="10" name="Picture 9">
            <a:extLst>
              <a:ext uri="{FF2B5EF4-FFF2-40B4-BE49-F238E27FC236}">
                <a16:creationId xmlns:a16="http://schemas.microsoft.com/office/drawing/2014/main" id="{84870BD6-DA0D-2AC7-3AC6-BEE2F45599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615" y="3980744"/>
            <a:ext cx="11766769" cy="2090789"/>
          </a:xfrm>
          <a:prstGeom prst="rect">
            <a:avLst/>
          </a:prstGeom>
        </p:spPr>
      </p:pic>
      <p:sp>
        <p:nvSpPr>
          <p:cNvPr id="11" name="TextBox 10">
            <a:extLst>
              <a:ext uri="{FF2B5EF4-FFF2-40B4-BE49-F238E27FC236}">
                <a16:creationId xmlns:a16="http://schemas.microsoft.com/office/drawing/2014/main" id="{A794EA35-094D-3C65-4EB5-C6F115A8E13F}"/>
              </a:ext>
            </a:extLst>
          </p:cNvPr>
          <p:cNvSpPr txBox="1"/>
          <p:nvPr/>
        </p:nvSpPr>
        <p:spPr>
          <a:xfrm>
            <a:off x="4602822" y="3554858"/>
            <a:ext cx="2188396" cy="646331"/>
          </a:xfrm>
          <a:prstGeom prst="rect">
            <a:avLst/>
          </a:prstGeom>
          <a:noFill/>
        </p:spPr>
        <p:txBody>
          <a:bodyPr wrap="square" rtlCol="0">
            <a:spAutoFit/>
          </a:bodyPr>
          <a:lstStyle/>
          <a:p>
            <a:r>
              <a:rPr lang="en-US" dirty="0"/>
              <a:t>Summary Statistics</a:t>
            </a:r>
          </a:p>
          <a:p>
            <a:endParaRPr lang="en-US" dirty="0"/>
          </a:p>
        </p:txBody>
      </p:sp>
      <p:sp>
        <p:nvSpPr>
          <p:cNvPr id="12" name="TextBox 11">
            <a:extLst>
              <a:ext uri="{FF2B5EF4-FFF2-40B4-BE49-F238E27FC236}">
                <a16:creationId xmlns:a16="http://schemas.microsoft.com/office/drawing/2014/main" id="{5951D2EE-3B3F-5858-1A19-7858C8600877}"/>
              </a:ext>
            </a:extLst>
          </p:cNvPr>
          <p:cNvSpPr txBox="1"/>
          <p:nvPr/>
        </p:nvSpPr>
        <p:spPr>
          <a:xfrm>
            <a:off x="4602822" y="1243350"/>
            <a:ext cx="2048381" cy="369332"/>
          </a:xfrm>
          <a:prstGeom prst="rect">
            <a:avLst/>
          </a:prstGeom>
          <a:noFill/>
        </p:spPr>
        <p:txBody>
          <a:bodyPr wrap="none" rtlCol="0">
            <a:spAutoFit/>
          </a:bodyPr>
          <a:lstStyle/>
          <a:p>
            <a:r>
              <a:rPr lang="en-US" dirty="0"/>
              <a:t>First Five Rows Data</a:t>
            </a:r>
          </a:p>
        </p:txBody>
      </p:sp>
    </p:spTree>
    <p:extLst>
      <p:ext uri="{BB962C8B-B14F-4D97-AF65-F5344CB8AC3E}">
        <p14:creationId xmlns:p14="http://schemas.microsoft.com/office/powerpoint/2010/main" val="2788217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Prepare, cont.</a:t>
            </a:r>
          </a:p>
        </p:txBody>
      </p:sp>
      <p:sp>
        <p:nvSpPr>
          <p:cNvPr id="5" name="TextBox 4">
            <a:extLst>
              <a:ext uri="{FF2B5EF4-FFF2-40B4-BE49-F238E27FC236}">
                <a16:creationId xmlns:a16="http://schemas.microsoft.com/office/drawing/2014/main" id="{D288555E-1FC8-BD23-E0B7-492F0E75C777}"/>
              </a:ext>
            </a:extLst>
          </p:cNvPr>
          <p:cNvSpPr txBox="1"/>
          <p:nvPr/>
        </p:nvSpPr>
        <p:spPr>
          <a:xfrm>
            <a:off x="9035144" y="217714"/>
            <a:ext cx="2743200" cy="338554"/>
          </a:xfrm>
          <a:prstGeom prst="rect">
            <a:avLst/>
          </a:prstGeom>
          <a:noFill/>
        </p:spPr>
        <p:txBody>
          <a:bodyPr wrap="square" rtlCol="0">
            <a:spAutoFit/>
          </a:bodyPr>
          <a:lstStyle/>
          <a:p>
            <a:r>
              <a:rPr lang="en-US" sz="1600" dirty="0">
                <a:solidFill>
                  <a:schemeClr val="bg1">
                    <a:lumMod val="50000"/>
                  </a:schemeClr>
                </a:solidFill>
              </a:rPr>
              <a:t>The Data Science Process (2/5)</a:t>
            </a:r>
          </a:p>
        </p:txBody>
      </p:sp>
      <p:sp>
        <p:nvSpPr>
          <p:cNvPr id="12" name="TextBox 11">
            <a:extLst>
              <a:ext uri="{FF2B5EF4-FFF2-40B4-BE49-F238E27FC236}">
                <a16:creationId xmlns:a16="http://schemas.microsoft.com/office/drawing/2014/main" id="{5951D2EE-3B3F-5858-1A19-7858C8600877}"/>
              </a:ext>
            </a:extLst>
          </p:cNvPr>
          <p:cNvSpPr txBox="1"/>
          <p:nvPr/>
        </p:nvSpPr>
        <p:spPr>
          <a:xfrm>
            <a:off x="528142" y="1468767"/>
            <a:ext cx="1237518" cy="923330"/>
          </a:xfrm>
          <a:prstGeom prst="rect">
            <a:avLst/>
          </a:prstGeom>
          <a:noFill/>
        </p:spPr>
        <p:txBody>
          <a:bodyPr wrap="none" rtlCol="0">
            <a:spAutoFit/>
          </a:bodyPr>
          <a:lstStyle/>
          <a:p>
            <a:r>
              <a:rPr lang="en-US" dirty="0"/>
              <a:t>Correlation</a:t>
            </a:r>
          </a:p>
          <a:p>
            <a:r>
              <a:rPr lang="en-US" dirty="0"/>
              <a:t>and</a:t>
            </a:r>
          </a:p>
          <a:p>
            <a:r>
              <a:rPr lang="en-US" dirty="0"/>
              <a:t>Histograms</a:t>
            </a:r>
          </a:p>
        </p:txBody>
      </p:sp>
      <p:pic>
        <p:nvPicPr>
          <p:cNvPr id="4" name="Picture 3">
            <a:extLst>
              <a:ext uri="{FF2B5EF4-FFF2-40B4-BE49-F238E27FC236}">
                <a16:creationId xmlns:a16="http://schemas.microsoft.com/office/drawing/2014/main" id="{AA35B7FF-A936-9AD6-FCDC-D79C9A2AC1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2600" y="507101"/>
            <a:ext cx="7504182" cy="6280141"/>
          </a:xfrm>
          <a:prstGeom prst="rect">
            <a:avLst/>
          </a:prstGeom>
        </p:spPr>
      </p:pic>
    </p:spTree>
    <p:extLst>
      <p:ext uri="{BB962C8B-B14F-4D97-AF65-F5344CB8AC3E}">
        <p14:creationId xmlns:p14="http://schemas.microsoft.com/office/powerpoint/2010/main" val="25300116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421</TotalTime>
  <Words>980</Words>
  <Application>Microsoft Macintosh PowerPoint</Application>
  <PresentationFormat>Widescreen</PresentationFormat>
  <Paragraphs>145</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Cambria Math</vt:lpstr>
      <vt:lpstr>Times New Roman</vt:lpstr>
      <vt:lpstr>Office Theme</vt:lpstr>
      <vt:lpstr>Predicting Heart Failure Mortality Micro-Project #3 https://github.com/kurtgrothe/ANA500</vt:lpstr>
      <vt:lpstr>Problem Statement</vt:lpstr>
      <vt:lpstr>Hypothesis Formulation</vt:lpstr>
      <vt:lpstr>Hierarchy Chart</vt:lpstr>
      <vt:lpstr>Flowchart</vt:lpstr>
      <vt:lpstr>Pseudocode</vt:lpstr>
      <vt:lpstr>Acquire</vt:lpstr>
      <vt:lpstr>Prepare</vt:lpstr>
      <vt:lpstr>Prepare, cont.</vt:lpstr>
      <vt:lpstr>Prepare, cont.</vt:lpstr>
      <vt:lpstr>Prepare, cont.</vt:lpstr>
      <vt:lpstr>Prepare, cont.</vt:lpstr>
      <vt:lpstr>Prepare, cont.</vt:lpstr>
      <vt:lpstr>Prepare, cont.</vt:lpstr>
      <vt:lpstr>Analyze data</vt:lpstr>
      <vt:lpstr>Analyze data</vt:lpstr>
      <vt:lpstr>Analyze data</vt:lpstr>
      <vt:lpstr>Analyze data</vt:lpstr>
      <vt:lpstr>Report</vt:lpstr>
      <vt:lpstr>Act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&lt;Project Title&gt; &lt;Micro-Project #&gt;</dc:title>
  <dc:creator>Emmanuel J Rodriguez</dc:creator>
  <cp:lastModifiedBy>kurt grothe</cp:lastModifiedBy>
  <cp:revision>6</cp:revision>
  <dcterms:created xsi:type="dcterms:W3CDTF">2022-03-01T22:05:03Z</dcterms:created>
  <dcterms:modified xsi:type="dcterms:W3CDTF">2022-10-24T04:06:54Z</dcterms:modified>
</cp:coreProperties>
</file>