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4"/>
  </p:sldMasterIdLst>
  <p:notesMasterIdLst>
    <p:notesMasterId r:id="rId35"/>
  </p:notesMasterIdLst>
  <p:handoutMasterIdLst>
    <p:handoutMasterId r:id="rId36"/>
  </p:handoutMasterIdLst>
  <p:sldIdLst>
    <p:sldId id="256" r:id="rId5"/>
    <p:sldId id="325" r:id="rId6"/>
    <p:sldId id="258" r:id="rId7"/>
    <p:sldId id="329" r:id="rId8"/>
    <p:sldId id="326" r:id="rId9"/>
    <p:sldId id="327" r:id="rId10"/>
    <p:sldId id="331" r:id="rId11"/>
    <p:sldId id="308" r:id="rId12"/>
    <p:sldId id="332" r:id="rId13"/>
    <p:sldId id="333" r:id="rId14"/>
    <p:sldId id="328" r:id="rId15"/>
    <p:sldId id="330" r:id="rId16"/>
    <p:sldId id="324" r:id="rId17"/>
    <p:sldId id="336" r:id="rId18"/>
    <p:sldId id="335" r:id="rId19"/>
    <p:sldId id="309" r:id="rId20"/>
    <p:sldId id="311" r:id="rId21"/>
    <p:sldId id="323" r:id="rId22"/>
    <p:sldId id="310" r:id="rId23"/>
    <p:sldId id="312" r:id="rId24"/>
    <p:sldId id="313" r:id="rId25"/>
    <p:sldId id="314" r:id="rId26"/>
    <p:sldId id="334" r:id="rId27"/>
    <p:sldId id="315" r:id="rId28"/>
    <p:sldId id="317" r:id="rId29"/>
    <p:sldId id="318" r:id="rId30"/>
    <p:sldId id="319" r:id="rId31"/>
    <p:sldId id="320" r:id="rId32"/>
    <p:sldId id="321" r:id="rId33"/>
    <p:sldId id="322" r:id="rId3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995"/>
    <a:srgbClr val="00A8CF"/>
    <a:srgbClr val="8FCB00"/>
    <a:srgbClr val="626A7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>
      <p:cViewPr>
        <p:scale>
          <a:sx n="150" d="100"/>
          <a:sy n="150" d="100"/>
        </p:scale>
        <p:origin x="83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461BD-BDAA-4D87-865A-3EE73EF03E92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8B66A-E81C-4562-B539-43BD0938B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71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8F00-721A-42ED-BD41-10A0A07E140D}" type="datetimeFigureOut">
              <a:rPr lang="da-DK" smtClean="0"/>
              <a:pPr/>
              <a:t>12-08-2015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5499-1243-43BE-AA0F-BEA95071C38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1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7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5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0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36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8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6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8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8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56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5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38550"/>
            <a:ext cx="6491288" cy="4937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KITTING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0" y="4862513"/>
            <a:ext cx="2570163" cy="44608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Kurt Hatlevik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4135438"/>
            <a:ext cx="6480175" cy="503237"/>
          </a:xfrm>
        </p:spPr>
        <p:txBody>
          <a:bodyPr/>
          <a:lstStyle/>
          <a:p>
            <a:r>
              <a:rPr lang="en-US" dirty="0" smtClean="0"/>
              <a:t>Functional walkthrough – level 400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507977"/>
            <a:ext cx="27527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5496" y="1628775"/>
            <a:ext cx="9108504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Setting up formletters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401836" y="2411678"/>
            <a:ext cx="737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if the kit-lines should be shown on </a:t>
            </a:r>
            <a:r>
              <a:rPr lang="en-US" dirty="0" smtClean="0"/>
              <a:t>confirmation/</a:t>
            </a:r>
            <a:r>
              <a:rPr lang="en-US" dirty="0" err="1" smtClean="0"/>
              <a:t>packingslip</a:t>
            </a:r>
            <a:r>
              <a:rPr lang="en-US" dirty="0" smtClean="0"/>
              <a:t>/invoice</a:t>
            </a:r>
            <a:r>
              <a:rPr lang="en-US" dirty="0" smtClean="0"/>
              <a:t>.</a:t>
            </a:r>
            <a:endParaRPr lang="nb-N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3" y="2850655"/>
            <a:ext cx="8477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smtClean="0"/>
              <a:t>Product </a:t>
            </a:r>
            <a:r>
              <a:rPr lang="nb-NO" dirty="0" err="1" smtClean="0"/>
              <a:t>lookup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598613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features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kitting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88675"/>
            <a:ext cx="5590009" cy="40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212012"/>
            <a:ext cx="8229600" cy="3844925"/>
          </a:xfrm>
        </p:spPr>
        <p:txBody>
          <a:bodyPr/>
          <a:lstStyle/>
          <a:p>
            <a:r>
              <a:rPr lang="en-US" dirty="0" smtClean="0"/>
              <a:t>Product inquiry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692696"/>
            <a:ext cx="9144000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Additional</a:t>
            </a:r>
            <a:r>
              <a:rPr lang="nb-NO" dirty="0" smtClean="0"/>
              <a:t> Kitting </a:t>
            </a:r>
            <a:r>
              <a:rPr lang="nb-NO" dirty="0" err="1" smtClean="0"/>
              <a:t>features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19493"/>
            <a:ext cx="7559005" cy="46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3638550"/>
            <a:ext cx="6491288" cy="4937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KITTING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0" y="4862513"/>
            <a:ext cx="2570163" cy="44608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Kurt Hatlevik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4135438"/>
            <a:ext cx="6480175" cy="503237"/>
          </a:xfrm>
        </p:spPr>
        <p:txBody>
          <a:bodyPr/>
          <a:lstStyle/>
          <a:p>
            <a:r>
              <a:rPr lang="en-US" dirty="0" smtClean="0"/>
              <a:t>Technical walkthrough – level 400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507977"/>
            <a:ext cx="2752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macro</a:t>
            </a:r>
            <a:r>
              <a:rPr lang="nb-NO" dirty="0" smtClean="0"/>
              <a:t> for Kitting</a:t>
            </a:r>
            <a:endParaRPr lang="nb-NO" dirty="0"/>
          </a:p>
        </p:txBody>
      </p:sp>
      <p:sp>
        <p:nvSpPr>
          <p:cNvPr id="2" name="TextBox 1"/>
          <p:cNvSpPr txBox="1"/>
          <p:nvPr/>
        </p:nvSpPr>
        <p:spPr>
          <a:xfrm>
            <a:off x="461060" y="2297440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All kitting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disabled</a:t>
            </a:r>
            <a:r>
              <a:rPr lang="nb-NO" dirty="0" smtClean="0"/>
              <a:t> 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macro</a:t>
            </a:r>
            <a:r>
              <a:rPr lang="nb-NO" dirty="0" smtClean="0"/>
              <a:t> to false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33" y="2840137"/>
            <a:ext cx="67532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Autofit/>
          </a:bodyPr>
          <a:lstStyle/>
          <a:p>
            <a:r>
              <a:rPr lang="nb-NO" sz="2800" dirty="0" err="1" smtClean="0"/>
              <a:t>Search</a:t>
            </a:r>
            <a:r>
              <a:rPr lang="nb-NO" sz="2800" dirty="0" smtClean="0"/>
              <a:t> </a:t>
            </a:r>
            <a:r>
              <a:rPr lang="nb-NO" sz="2800" dirty="0" err="1" smtClean="0"/>
              <a:t>on</a:t>
            </a:r>
            <a:r>
              <a:rPr lang="nb-NO" sz="2800" dirty="0" smtClean="0"/>
              <a:t> all </a:t>
            </a:r>
            <a:r>
              <a:rPr lang="nb-NO" sz="2800" dirty="0" err="1" smtClean="0"/>
              <a:t>places</a:t>
            </a:r>
            <a:r>
              <a:rPr lang="nb-NO" sz="2800" dirty="0" smtClean="0"/>
              <a:t> </a:t>
            </a:r>
            <a:r>
              <a:rPr lang="nb-NO" sz="2800" dirty="0" err="1" smtClean="0"/>
              <a:t>where</a:t>
            </a:r>
            <a:r>
              <a:rPr lang="nb-NO" sz="2800" dirty="0" smtClean="0"/>
              <a:t> KIT is </a:t>
            </a:r>
            <a:r>
              <a:rPr lang="nb-NO" sz="2800" dirty="0" err="1" smtClean="0"/>
              <a:t>affecting</a:t>
            </a:r>
            <a:r>
              <a:rPr lang="nb-NO" sz="2800" dirty="0" smtClean="0"/>
              <a:t> Dynamics AX</a:t>
            </a:r>
            <a:endParaRPr lang="nb-NO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1060" y="229744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Seach</a:t>
            </a:r>
            <a:r>
              <a:rPr lang="nb-NO" dirty="0" smtClean="0"/>
              <a:t> for «#KIT» to </a:t>
            </a:r>
            <a:r>
              <a:rPr lang="nb-NO" dirty="0" err="1" smtClean="0"/>
              <a:t>see</a:t>
            </a:r>
            <a:r>
              <a:rPr lang="nb-NO" dirty="0" smtClean="0"/>
              <a:t> all </a:t>
            </a:r>
            <a:r>
              <a:rPr lang="nb-NO" dirty="0" err="1" smtClean="0"/>
              <a:t>footprint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66772"/>
            <a:ext cx="7724180" cy="41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628775"/>
            <a:ext cx="9144000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Affected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r>
              <a:rPr lang="nb-NO" dirty="0" smtClean="0"/>
              <a:t> in AX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2520199" cy="3278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91778"/>
            <a:ext cx="2230536" cy="30245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32" y="2691778"/>
            <a:ext cx="2250432" cy="29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" y="2573655"/>
            <a:ext cx="3533775" cy="2457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4604" y="1628775"/>
            <a:ext cx="9089396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Kitting data </a:t>
            </a:r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7" name="Rectangle 6"/>
          <p:cNvSpPr/>
          <p:nvPr/>
        </p:nvSpPr>
        <p:spPr>
          <a:xfrm>
            <a:off x="624840" y="3573780"/>
            <a:ext cx="290322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7344816" cy="9527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11960" y="256490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Kit (</a:t>
            </a:r>
            <a:r>
              <a:rPr lang="nb-NO" sz="1400" dirty="0" err="1" smtClean="0"/>
              <a:t>salesline</a:t>
            </a:r>
            <a:r>
              <a:rPr lang="nb-NO" sz="1400" dirty="0" smtClean="0"/>
              <a:t>)</a:t>
            </a:r>
            <a:endParaRPr lang="nb-NO" sz="1400" dirty="0"/>
          </a:p>
        </p:txBody>
      </p:sp>
      <p:sp>
        <p:nvSpPr>
          <p:cNvPr id="10" name="Rectangle 9"/>
          <p:cNvSpPr/>
          <p:nvPr/>
        </p:nvSpPr>
        <p:spPr>
          <a:xfrm>
            <a:off x="4788024" y="39330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Kit-line (</a:t>
            </a:r>
            <a:r>
              <a:rPr lang="nb-NO" sz="1400" dirty="0" err="1" smtClean="0"/>
              <a:t>salesline</a:t>
            </a:r>
            <a:r>
              <a:rPr lang="nb-NO" sz="1400" dirty="0" smtClean="0"/>
              <a:t>)</a:t>
            </a:r>
            <a:endParaRPr lang="nb-NO" sz="1400" dirty="0"/>
          </a:p>
        </p:txBody>
      </p:sp>
      <p:sp>
        <p:nvSpPr>
          <p:cNvPr id="11" name="Rectangle 10"/>
          <p:cNvSpPr/>
          <p:nvPr/>
        </p:nvSpPr>
        <p:spPr>
          <a:xfrm>
            <a:off x="4788024" y="32903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Kit-line (</a:t>
            </a:r>
            <a:r>
              <a:rPr lang="nb-NO" sz="1400" dirty="0" err="1" smtClean="0"/>
              <a:t>salesline</a:t>
            </a:r>
            <a:r>
              <a:rPr lang="nb-NO" sz="1400" dirty="0" smtClean="0"/>
              <a:t>)</a:t>
            </a:r>
            <a:endParaRPr lang="nb-NO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9992" y="3003941"/>
            <a:ext cx="0" cy="1119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4499992" y="3506388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9992" y="4132639"/>
            <a:ext cx="288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553200" y="2564904"/>
            <a:ext cx="179040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/>
          <p:cNvSpPr txBox="1"/>
          <p:nvPr/>
        </p:nvSpPr>
        <p:spPr>
          <a:xfrm>
            <a:off x="6707852" y="262090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Level 0</a:t>
            </a:r>
            <a:endParaRPr lang="nb-NO" dirty="0"/>
          </a:p>
        </p:txBody>
      </p:sp>
      <p:sp>
        <p:nvSpPr>
          <p:cNvPr id="20" name="Right Brace 19"/>
          <p:cNvSpPr/>
          <p:nvPr/>
        </p:nvSpPr>
        <p:spPr>
          <a:xfrm>
            <a:off x="6553200" y="3246750"/>
            <a:ext cx="169480" cy="1256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6698292" y="33027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Level 1</a:t>
            </a:r>
            <a:endParaRPr lang="nb-NO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72640" y="2903220"/>
            <a:ext cx="2118360" cy="74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25040" y="3604260"/>
            <a:ext cx="2529840" cy="19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does</a:t>
            </a:r>
            <a:r>
              <a:rPr lang="nb-NO" dirty="0" smtClean="0"/>
              <a:t> kitting lines </a:t>
            </a:r>
            <a:r>
              <a:rPr lang="nb-NO" dirty="0" err="1" smtClean="0"/>
              <a:t>being</a:t>
            </a:r>
            <a:r>
              <a:rPr lang="nb-NO" dirty="0" smtClean="0"/>
              <a:t> </a:t>
            </a:r>
            <a:r>
              <a:rPr lang="nb-NO" dirty="0" err="1" smtClean="0"/>
              <a:t>shown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salesTable</a:t>
            </a:r>
            <a:r>
              <a:rPr lang="nb-NO" dirty="0" smtClean="0"/>
              <a:t> ?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628775"/>
            <a:ext cx="9144000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Changes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Sales </a:t>
            </a:r>
            <a:r>
              <a:rPr lang="nb-NO" dirty="0" err="1" smtClean="0"/>
              <a:t>Table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2" y="2833815"/>
            <a:ext cx="8833655" cy="37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728" y="1484784"/>
            <a:ext cx="8229600" cy="3844925"/>
          </a:xfrm>
        </p:spPr>
        <p:txBody>
          <a:bodyPr/>
          <a:lstStyle/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inserting</a:t>
            </a:r>
            <a:r>
              <a:rPr lang="nb-NO" dirty="0" smtClean="0"/>
              <a:t> a sales line, </a:t>
            </a:r>
            <a:r>
              <a:rPr lang="nb-NO" dirty="0" err="1" smtClean="0"/>
              <a:t>the</a:t>
            </a:r>
            <a:r>
              <a:rPr lang="nb-NO" dirty="0" smtClean="0"/>
              <a:t> kitting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triggered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9640" y="764704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does</a:t>
            </a:r>
            <a:r>
              <a:rPr lang="nb-NO" dirty="0" smtClean="0"/>
              <a:t> it </a:t>
            </a:r>
            <a:r>
              <a:rPr lang="nb-NO" dirty="0" err="1" smtClean="0"/>
              <a:t>work</a:t>
            </a:r>
            <a:r>
              <a:rPr lang="nb-NO" dirty="0" smtClean="0"/>
              <a:t> ?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" y="2325415"/>
            <a:ext cx="9089674" cy="38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>
            <a:normAutofit fontScale="70000" lnSpcReduction="20000"/>
          </a:bodyPr>
          <a:lstStyle/>
          <a:p>
            <a:pPr marL="180975" lvl="1" indent="0">
              <a:buNone/>
            </a:pPr>
            <a:r>
              <a:rPr lang="en-US" dirty="0" smtClean="0"/>
              <a:t>Business advantages with KIT’s ?</a:t>
            </a:r>
          </a:p>
          <a:p>
            <a:pPr marL="18097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Reduced </a:t>
            </a:r>
            <a:r>
              <a:rPr lang="en-US" dirty="0"/>
              <a:t>inventory levels</a:t>
            </a:r>
            <a:endParaRPr lang="en-US" dirty="0" smtClean="0"/>
          </a:p>
          <a:p>
            <a:pPr lvl="2"/>
            <a:r>
              <a:rPr lang="en-US" dirty="0" smtClean="0"/>
              <a:t>Instead of keeping a large set of finished goods on stock, just pick the components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Respond </a:t>
            </a:r>
            <a:r>
              <a:rPr lang="en-US" dirty="0"/>
              <a:t>quickly and economically to increased retailer demand for custom packs.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/>
              <a:t>effectiveness </a:t>
            </a:r>
            <a:endParaRPr lang="en-US" dirty="0" smtClean="0"/>
          </a:p>
          <a:p>
            <a:pPr lvl="2"/>
            <a:r>
              <a:rPr lang="en-US" dirty="0" smtClean="0"/>
              <a:t>Decreased </a:t>
            </a:r>
            <a:r>
              <a:rPr lang="en-US" dirty="0"/>
              <a:t>unpacking, walking, </a:t>
            </a:r>
            <a:r>
              <a:rPr lang="en-US" dirty="0" smtClean="0"/>
              <a:t>searching</a:t>
            </a:r>
          </a:p>
          <a:p>
            <a:pPr lvl="2"/>
            <a:r>
              <a:rPr lang="en-US" dirty="0" smtClean="0"/>
              <a:t>Reduced </a:t>
            </a:r>
            <a:r>
              <a:rPr lang="en-US" dirty="0"/>
              <a:t>overall deliveries to the </a:t>
            </a:r>
            <a:r>
              <a:rPr lang="en-US" dirty="0" smtClean="0"/>
              <a:t>line</a:t>
            </a:r>
          </a:p>
          <a:p>
            <a:pPr lvl="2"/>
            <a:r>
              <a:rPr lang="en-US" dirty="0"/>
              <a:t>Less space required on the line for material storage</a:t>
            </a:r>
          </a:p>
          <a:p>
            <a:pPr lvl="2"/>
            <a:r>
              <a:rPr lang="en-US" dirty="0"/>
              <a:t>Quality and part shortage issues caught farther upstream</a:t>
            </a:r>
          </a:p>
          <a:p>
            <a:pPr marL="3556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Price of a kit is defined from the components</a:t>
            </a:r>
            <a:r>
              <a:rPr lang="en-US" dirty="0"/>
              <a:t> </a:t>
            </a:r>
            <a:r>
              <a:rPr lang="en-US" dirty="0" smtClean="0"/>
              <a:t>or directly on the kit</a:t>
            </a:r>
          </a:p>
          <a:p>
            <a:pPr lvl="2"/>
            <a:r>
              <a:rPr lang="en-US" dirty="0" smtClean="0"/>
              <a:t>Discounts can be defined on the components or directly on the kit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800"/>
            <a:ext cx="482441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Kit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20</a:t>
            </a:fld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7504" y="1340768"/>
            <a:ext cx="8829675" cy="4581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764704"/>
            <a:ext cx="8762652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the</a:t>
            </a:r>
            <a:r>
              <a:rPr lang="nb-NO" dirty="0" smtClean="0"/>
              <a:t> Kit is </a:t>
            </a:r>
            <a:r>
              <a:rPr lang="nb-NO" dirty="0" err="1" smtClean="0"/>
              <a:t>exploded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1235264" y="3593604"/>
            <a:ext cx="6332220" cy="1013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7599824" y="372465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Getting</a:t>
            </a:r>
            <a:r>
              <a:rPr lang="nb-NO" dirty="0" smtClean="0"/>
              <a:t> BOM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59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21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5868" y="801687"/>
            <a:ext cx="9144000" cy="749301"/>
          </a:xfrm>
        </p:spPr>
        <p:txBody>
          <a:bodyPr>
            <a:normAutofit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the</a:t>
            </a:r>
            <a:r>
              <a:rPr lang="nb-NO" dirty="0" smtClean="0"/>
              <a:t> Kit is </a:t>
            </a:r>
            <a:r>
              <a:rPr lang="nb-NO" dirty="0" err="1" smtClean="0"/>
              <a:t>exploded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105986" cy="568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27176" y="3212976"/>
            <a:ext cx="3672408" cy="908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94901" y="3487483"/>
            <a:ext cx="1347639" cy="66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248" y="3335822"/>
            <a:ext cx="336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kit</a:t>
            </a:r>
            <a:r>
              <a:rPr lang="nb-NO" dirty="0" smtClean="0"/>
              <a:t> lines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12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4933"/>
            <a:ext cx="7239681" cy="3638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22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628775"/>
            <a:ext cx="9144000" cy="495300"/>
          </a:xfrm>
        </p:spPr>
        <p:txBody>
          <a:bodyPr>
            <a:normAutofit fontScale="90000"/>
          </a:bodyPr>
          <a:lstStyle/>
          <a:p>
            <a:r>
              <a:rPr lang="nb-NO" dirty="0"/>
              <a:t>How </a:t>
            </a:r>
            <a:r>
              <a:rPr lang="nb-NO" dirty="0" err="1"/>
              <a:t>the</a:t>
            </a:r>
            <a:r>
              <a:rPr lang="nb-NO" dirty="0"/>
              <a:t> Kit is </a:t>
            </a:r>
            <a:r>
              <a:rPr lang="nb-NO" dirty="0" err="1"/>
              <a:t>exploded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1475656" y="4999719"/>
            <a:ext cx="3538537" cy="109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14193" y="5054487"/>
            <a:ext cx="10930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4685155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Starts a </a:t>
            </a:r>
            <a:r>
              <a:rPr lang="nb-NO" sz="1400" dirty="0" err="1" smtClean="0"/>
              <a:t>recursive</a:t>
            </a:r>
            <a:endParaRPr lang="nb-NO" sz="1400" dirty="0" smtClean="0"/>
          </a:p>
          <a:p>
            <a:r>
              <a:rPr lang="nb-NO" sz="1400" dirty="0" err="1" smtClean="0"/>
              <a:t>Insert</a:t>
            </a:r>
            <a:r>
              <a:rPr lang="nb-NO" sz="1400" dirty="0" smtClean="0"/>
              <a:t> </a:t>
            </a:r>
            <a:r>
              <a:rPr lang="nb-NO" sz="1400" dirty="0" err="1" smtClean="0"/>
              <a:t>chain</a:t>
            </a:r>
            <a:r>
              <a:rPr lang="nb-NO" sz="1400" dirty="0" smtClean="0"/>
              <a:t> </a:t>
            </a:r>
            <a:r>
              <a:rPr lang="nb-NO" sz="1400" dirty="0" err="1" smtClean="0"/>
              <a:t>allowing</a:t>
            </a:r>
            <a:endParaRPr lang="nb-NO" sz="1400" dirty="0" smtClean="0"/>
          </a:p>
          <a:p>
            <a:r>
              <a:rPr lang="nb-NO" sz="1400" dirty="0" err="1" smtClean="0"/>
              <a:t>Multilevel</a:t>
            </a:r>
            <a:r>
              <a:rPr lang="nb-NO" sz="1400" dirty="0" smtClean="0"/>
              <a:t> Kits</a:t>
            </a:r>
            <a:endParaRPr lang="nb-NO" sz="1400" dirty="0"/>
          </a:p>
        </p:txBody>
      </p:sp>
      <p:sp>
        <p:nvSpPr>
          <p:cNvPr id="10" name="Rectangle 9"/>
          <p:cNvSpPr/>
          <p:nvPr/>
        </p:nvSpPr>
        <p:spPr>
          <a:xfrm>
            <a:off x="1619672" y="3573016"/>
            <a:ext cx="2880320" cy="61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99992" y="3933056"/>
            <a:ext cx="972122" cy="210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1701" y="3881765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Documenting</a:t>
            </a:r>
            <a:r>
              <a:rPr lang="nb-NO" sz="1400" dirty="0" smtClean="0"/>
              <a:t> </a:t>
            </a:r>
            <a:r>
              <a:rPr lang="nb-NO" sz="1400" dirty="0" err="1" smtClean="0"/>
              <a:t>parrent-child</a:t>
            </a:r>
            <a:endParaRPr lang="nb-NO" sz="1400" dirty="0" smtClean="0"/>
          </a:p>
          <a:p>
            <a:r>
              <a:rPr lang="nb-NO" sz="1400" dirty="0" err="1" smtClean="0"/>
              <a:t>relationship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244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" y="2276872"/>
            <a:ext cx="7686579" cy="37444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1520" y="1628775"/>
            <a:ext cx="8892480" cy="495300"/>
          </a:xfrm>
        </p:spPr>
        <p:txBody>
          <a:bodyPr>
            <a:normAutofit fontScale="90000"/>
          </a:bodyPr>
          <a:lstStyle/>
          <a:p>
            <a:r>
              <a:rPr lang="nb-NO" dirty="0"/>
              <a:t>How </a:t>
            </a:r>
            <a:r>
              <a:rPr lang="nb-NO" dirty="0" err="1"/>
              <a:t>the</a:t>
            </a:r>
            <a:r>
              <a:rPr lang="nb-NO" dirty="0"/>
              <a:t> Kit is </a:t>
            </a:r>
            <a:r>
              <a:rPr lang="nb-NO" dirty="0" err="1"/>
              <a:t>exploded</a:t>
            </a:r>
            <a:endParaRPr lang="nb-NO" dirty="0"/>
          </a:p>
        </p:txBody>
      </p:sp>
      <p:sp>
        <p:nvSpPr>
          <p:cNvPr id="10" name="Rectangle 9"/>
          <p:cNvSpPr/>
          <p:nvPr/>
        </p:nvSpPr>
        <p:spPr>
          <a:xfrm>
            <a:off x="1278652" y="4889197"/>
            <a:ext cx="2880320" cy="61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92980" y="3893820"/>
            <a:ext cx="1363980" cy="5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5101" y="378824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Cleaning</a:t>
            </a:r>
            <a:r>
              <a:rPr lang="nb-NO" sz="1400" dirty="0" smtClean="0"/>
              <a:t> </a:t>
            </a:r>
            <a:r>
              <a:rPr lang="nb-NO" sz="1400" dirty="0" err="1" smtClean="0"/>
              <a:t>prices</a:t>
            </a:r>
            <a:endParaRPr lang="nb-NO" sz="14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3722477"/>
            <a:ext cx="2880320" cy="617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8620" y="5181600"/>
            <a:ext cx="1363980" cy="5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88841" y="5030306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Recursive</a:t>
            </a:r>
            <a:r>
              <a:rPr lang="nb-NO" sz="1400" dirty="0" smtClean="0"/>
              <a:t> </a:t>
            </a:r>
            <a:r>
              <a:rPr lang="nb-NO" sz="1400" dirty="0" err="1" smtClean="0"/>
              <a:t>price</a:t>
            </a:r>
            <a:r>
              <a:rPr lang="nb-NO" sz="1400" dirty="0" smtClean="0"/>
              <a:t> and parameter </a:t>
            </a:r>
            <a:r>
              <a:rPr lang="nb-NO" sz="1400" dirty="0" err="1" smtClean="0"/>
              <a:t>calculations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7288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24</a:t>
            </a:fld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420938"/>
            <a:ext cx="5251450" cy="20494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3507" y="1628775"/>
            <a:ext cx="9110493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happends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updates</a:t>
            </a:r>
            <a:r>
              <a:rPr lang="nb-NO" dirty="0" smtClean="0"/>
              <a:t> ?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1093789" y="2943224"/>
            <a:ext cx="2757488" cy="69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0" y="2943224"/>
            <a:ext cx="3154370" cy="25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41750" y="3422650"/>
            <a:ext cx="1625600" cy="50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" y="4869160"/>
            <a:ext cx="5186565" cy="10699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8039" y="5229224"/>
            <a:ext cx="1973261" cy="174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27600" y="5353050"/>
            <a:ext cx="939800" cy="234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9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25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9512" y="1214860"/>
            <a:ext cx="8964488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happends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updates</a:t>
            </a:r>
            <a:r>
              <a:rPr lang="nb-NO" dirty="0" smtClean="0"/>
              <a:t> ?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9" y="2084356"/>
            <a:ext cx="5657652" cy="43744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1640" y="2780928"/>
            <a:ext cx="2740298" cy="243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1" y="5605463"/>
            <a:ext cx="1643062" cy="95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6810" y="5426727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/>
              <a:t>Here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magic</a:t>
            </a:r>
            <a:r>
              <a:rPr lang="nb-NO" sz="1400" dirty="0" smtClean="0"/>
              <a:t> is happening</a:t>
            </a:r>
            <a:endParaRPr lang="nb-NO" sz="1400" dirty="0"/>
          </a:p>
        </p:txBody>
      </p:sp>
      <p:sp>
        <p:nvSpPr>
          <p:cNvPr id="16" name="Right Brace 15"/>
          <p:cNvSpPr/>
          <p:nvPr/>
        </p:nvSpPr>
        <p:spPr>
          <a:xfrm>
            <a:off x="3343275" y="5524500"/>
            <a:ext cx="119063" cy="3333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7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520" y="9525"/>
            <a:ext cx="8115300" cy="6848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865" y="18678"/>
            <a:ext cx="1125810" cy="105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464864" y="6448053"/>
            <a:ext cx="3611835" cy="190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>
            <a:off x="464865" y="71252"/>
            <a:ext cx="135210" cy="636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5307" y="1974676"/>
            <a:ext cx="6365131" cy="87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7280913" y="2055235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Looping </a:t>
            </a:r>
            <a:r>
              <a:rPr lang="nb-NO" dirty="0" err="1" smtClean="0"/>
              <a:t>through</a:t>
            </a:r>
            <a:endParaRPr lang="nb-NO" dirty="0"/>
          </a:p>
          <a:p>
            <a:r>
              <a:rPr lang="nb-NO" dirty="0"/>
              <a:t>a</a:t>
            </a:r>
            <a:r>
              <a:rPr lang="nb-NO" dirty="0" smtClean="0"/>
              <a:t>ll </a:t>
            </a:r>
            <a:r>
              <a:rPr lang="nb-NO" dirty="0" err="1" smtClean="0"/>
              <a:t>child</a:t>
            </a:r>
            <a:r>
              <a:rPr lang="nb-NO" dirty="0" smtClean="0"/>
              <a:t> </a:t>
            </a:r>
            <a:r>
              <a:rPr lang="nb-NO" dirty="0" err="1" smtClean="0"/>
              <a:t>kit</a:t>
            </a:r>
            <a:r>
              <a:rPr lang="nb-NO" dirty="0" smtClean="0"/>
              <a:t> lines</a:t>
            </a:r>
            <a:endParaRPr lang="nb-NO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54432" y="4806462"/>
            <a:ext cx="840153" cy="605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6390" y="449754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Calculating</a:t>
            </a:r>
            <a:r>
              <a:rPr lang="nb-NO" dirty="0" smtClean="0"/>
              <a:t> </a:t>
            </a:r>
            <a:r>
              <a:rPr lang="nb-NO" dirty="0" err="1" smtClean="0"/>
              <a:t>discount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934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27</a:t>
            </a:fld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9552" y="3374866"/>
            <a:ext cx="7848600" cy="1152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Printing formletters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85293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Setup for formletters,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kitting </a:t>
            </a:r>
            <a:r>
              <a:rPr lang="nb-NO" dirty="0" err="1" smtClean="0"/>
              <a:t>solution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685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28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Printing formletters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" y="3089920"/>
            <a:ext cx="4813812" cy="22150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6906" y="4284452"/>
            <a:ext cx="1337462" cy="20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14" y="3068960"/>
            <a:ext cx="5832612" cy="42996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1917" y="4401970"/>
            <a:ext cx="1655384" cy="111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4542429" y="6306969"/>
            <a:ext cx="3708022" cy="44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251520" y="2372741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printing</a:t>
            </a:r>
            <a:r>
              <a:rPr lang="nb-NO" dirty="0" smtClean="0"/>
              <a:t> a formletter (</a:t>
            </a:r>
            <a:r>
              <a:rPr lang="nb-NO" dirty="0" err="1" smtClean="0"/>
              <a:t>Confirm</a:t>
            </a:r>
            <a:r>
              <a:rPr lang="nb-NO" dirty="0" smtClean="0"/>
              <a:t>, </a:t>
            </a:r>
            <a:r>
              <a:rPr lang="nb-NO" dirty="0" err="1" smtClean="0"/>
              <a:t>packingslip</a:t>
            </a:r>
            <a:r>
              <a:rPr lang="nb-NO" dirty="0" smtClean="0"/>
              <a:t> and </a:t>
            </a:r>
            <a:r>
              <a:rPr lang="nb-NO" dirty="0" err="1" smtClean="0"/>
              <a:t>invoice</a:t>
            </a:r>
            <a:r>
              <a:rPr lang="nb-NO" dirty="0" smtClean="0"/>
              <a:t>),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</a:p>
          <a:p>
            <a:r>
              <a:rPr lang="nb-NO" dirty="0" err="1" smtClean="0"/>
              <a:t>controll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</a:t>
            </a:r>
            <a:r>
              <a:rPr lang="nb-NO" dirty="0" err="1" smtClean="0"/>
              <a:t>printed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9373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29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creating</a:t>
            </a:r>
            <a:r>
              <a:rPr lang="nb-NO" dirty="0" smtClean="0"/>
              <a:t> sales </a:t>
            </a:r>
            <a:r>
              <a:rPr lang="nb-NO" dirty="0" err="1" smtClean="0"/>
              <a:t>invoice</a:t>
            </a:r>
            <a:r>
              <a:rPr lang="nb-NO" dirty="0" smtClean="0"/>
              <a:t> lines, all sales/</a:t>
            </a:r>
            <a:r>
              <a:rPr lang="nb-NO" dirty="0" err="1" smtClean="0"/>
              <a:t>kittinglines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have a zero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custInvoiceTrans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Invoicing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33" y="3320463"/>
            <a:ext cx="6223567" cy="3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9068" y="1674495"/>
            <a:ext cx="482441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kitting services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348880"/>
            <a:ext cx="4434587" cy="2044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2636912"/>
            <a:ext cx="4033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shelfs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Allows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added</a:t>
            </a:r>
            <a:r>
              <a:rPr lang="nb-NO" dirty="0" smtClean="0"/>
              <a:t> services (VAS)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Special </a:t>
            </a:r>
            <a:r>
              <a:rPr lang="nb-NO" dirty="0" err="1" smtClean="0"/>
              <a:t>packaging</a:t>
            </a:r>
            <a:endParaRPr lang="nb-N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Special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Other</a:t>
            </a:r>
            <a:r>
              <a:rPr lang="nb-NO" dirty="0" smtClean="0"/>
              <a:t>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Maintain</a:t>
            </a:r>
            <a:r>
              <a:rPr lang="nb-NO" dirty="0" smtClean="0"/>
              <a:t> pricelist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pricelist on kits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Secure</a:t>
            </a:r>
            <a:r>
              <a:rPr lang="nb-NO" dirty="0" smtClean="0"/>
              <a:t> margin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3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30</a:t>
            </a:fld>
            <a:endParaRPr lang="da-D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10025" y="3041650"/>
            <a:ext cx="5133975" cy="38449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Tax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97542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Taxes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calculated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basis </a:t>
            </a:r>
            <a:r>
              <a:rPr lang="nb-NO" dirty="0" err="1" smtClean="0"/>
              <a:t>on</a:t>
            </a:r>
            <a:r>
              <a:rPr lang="nb-NO" dirty="0" smtClean="0"/>
              <a:t> none </a:t>
            </a:r>
            <a:r>
              <a:rPr lang="nb-NO" dirty="0" err="1" smtClean="0"/>
              <a:t>exploded</a:t>
            </a:r>
            <a:r>
              <a:rPr lang="nb-NO" dirty="0" smtClean="0"/>
              <a:t> sales/kitting lines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62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9548" y="1316355"/>
            <a:ext cx="576929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a sales Kit</a:t>
            </a:r>
            <a:endParaRPr lang="nb-NO" dirty="0"/>
          </a:p>
        </p:txBody>
      </p:sp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1718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7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an item, and </a:t>
            </a:r>
            <a:br>
              <a:rPr lang="nb-NO" dirty="0" smtClean="0"/>
            </a:br>
            <a:r>
              <a:rPr lang="nb-NO" dirty="0" smtClean="0"/>
              <a:t>mark it as a </a:t>
            </a:r>
            <a:r>
              <a:rPr lang="nb-NO" dirty="0" err="1" smtClean="0"/>
              <a:t>phantom</a:t>
            </a:r>
            <a:r>
              <a:rPr lang="nb-NO" dirty="0" smtClean="0"/>
              <a:t>, and </a:t>
            </a:r>
            <a:r>
              <a:rPr lang="nb-NO" dirty="0" err="1" smtClean="0"/>
              <a:t>select</a:t>
            </a:r>
            <a:r>
              <a:rPr lang="nb-NO" dirty="0" smtClean="0"/>
              <a:t> Kitting </a:t>
            </a:r>
            <a:r>
              <a:rPr lang="nb-NO" dirty="0" err="1" smtClean="0"/>
              <a:t>price</a:t>
            </a:r>
            <a:r>
              <a:rPr lang="nb-NO" dirty="0" smtClean="0"/>
              <a:t> setting.</a:t>
            </a:r>
          </a:p>
          <a:p>
            <a:pPr lvl="1"/>
            <a:r>
              <a:rPr lang="en-US" dirty="0" smtClean="0"/>
              <a:t>Use kit prices means that prices are defined on the kit.</a:t>
            </a:r>
          </a:p>
          <a:p>
            <a:pPr lvl="1"/>
            <a:r>
              <a:rPr lang="en-US" dirty="0" smtClean="0"/>
              <a:t>Sum up prices means that prices are defined on the kit lines.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8052" y="1461135"/>
            <a:ext cx="7524328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Designing a KIT – </a:t>
            </a:r>
            <a:r>
              <a:rPr lang="nb-NO" dirty="0" err="1" smtClean="0"/>
              <a:t>Step</a:t>
            </a:r>
            <a:r>
              <a:rPr lang="nb-NO" dirty="0" smtClean="0"/>
              <a:t> 1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1" y="2217768"/>
            <a:ext cx="3312926" cy="44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BOM </a:t>
            </a:r>
            <a:r>
              <a:rPr lang="nb-NO" dirty="0" err="1" smtClean="0"/>
              <a:t>using</a:t>
            </a:r>
            <a:r>
              <a:rPr lang="nb-NO" dirty="0" smtClean="0"/>
              <a:t> BOM line or BOM designer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1585" y="1628775"/>
            <a:ext cx="9062415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Designing a KIT – </a:t>
            </a:r>
            <a:r>
              <a:rPr lang="nb-NO" dirty="0" err="1" smtClean="0"/>
              <a:t>Step</a:t>
            </a:r>
            <a:r>
              <a:rPr lang="nb-NO" dirty="0" smtClean="0"/>
              <a:t> 2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" y="2968807"/>
            <a:ext cx="5139189" cy="2044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01" y="2968807"/>
            <a:ext cx="3770046" cy="28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3715" y="4827633"/>
            <a:ext cx="531446" cy="10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9964" y="257176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“Sum Up Prices”-kit has been selected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5" y="2420889"/>
            <a:ext cx="8842781" cy="31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364" y="222886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“Use kit prices”-kit has been selected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4" y="2572792"/>
            <a:ext cx="8006680" cy="175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401836" y="2411678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combination of “Sum up prices” and “</a:t>
            </a:r>
            <a:r>
              <a:rPr lang="en-US" dirty="0"/>
              <a:t>u</a:t>
            </a:r>
            <a:r>
              <a:rPr lang="en-US" dirty="0" smtClean="0"/>
              <a:t>se kit prices”-kit has been selected</a:t>
            </a:r>
            <a:endParaRPr lang="nb-N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68613"/>
            <a:ext cx="8820472" cy="2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277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26042B38E76409D2E5876A6A745DE" ma:contentTypeVersion="3" ma:contentTypeDescription="Create a new document." ma:contentTypeScope="" ma:versionID="700f8425c9235d7a669016a9d17bfb5b">
  <xsd:schema xmlns:xsd="http://www.w3.org/2001/XMLSchema" xmlns:xs="http://www.w3.org/2001/XMLSchema" xmlns:p="http://schemas.microsoft.com/office/2006/metadata/properties" xmlns:ns2="56ce0843-6815-4af5-a0f7-aa0d8252d285" targetNamespace="http://schemas.microsoft.com/office/2006/metadata/properties" ma:root="true" ma:fieldsID="10f081d8732e3cda5ed622637b1eca58" ns2:_="">
    <xsd:import namespace="56ce0843-6815-4af5-a0f7-aa0d8252d285"/>
    <xsd:element name="properties">
      <xsd:complexType>
        <xsd:sequence>
          <xsd:element name="documentManagement">
            <xsd:complexType>
              <xsd:all>
                <xsd:element ref="ns2:Vertical"/>
                <xsd:element ref="ns2:Category"/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0843-6815-4af5-a0f7-aa0d8252d285" elementFormDefault="qualified">
    <xsd:import namespace="http://schemas.microsoft.com/office/2006/documentManagement/types"/>
    <xsd:import namespace="http://schemas.microsoft.com/office/infopath/2007/PartnerControls"/>
    <xsd:element name="Vertical" ma:index="8" ma:displayName="Vertical" ma:format="Dropdown" ma:indexed="true" ma:internalName="Vertical">
      <xsd:simpleType>
        <xsd:restriction base="dms:Choice">
          <xsd:enumeration value="Across Verticals"/>
          <xsd:enumeration value="Food"/>
          <xsd:enumeration value="Manufacturing"/>
          <xsd:enumeration value="Retail"/>
        </xsd:restriction>
      </xsd:simpleType>
    </xsd:element>
    <xsd:element name="Category" ma:index="9" ma:displayName="Category" ma:format="Dropdown" ma:internalName="Category">
      <xsd:simpleType>
        <xsd:restriction base="dms:Choice">
          <xsd:enumeration value="Sales Support"/>
          <xsd:enumeration value="Branding Ressources"/>
          <xsd:enumeration value="Best Practices and Guidelines"/>
          <xsd:enumeration value="Website"/>
        </xsd:restriction>
      </xsd:simpleType>
    </xsd:element>
    <xsd:element name="Document_x0020_type" ma:index="10" ma:displayName="Document type" ma:format="Dropdown" ma:internalName="Document_x0020_type">
      <xsd:simpleType>
        <xsd:restriction base="dms:Choice">
          <xsd:enumeration value="Articles"/>
          <xsd:enumeration value="Best practices"/>
          <xsd:enumeration value="Brochures"/>
          <xsd:enumeration value="Campaign materials"/>
          <xsd:enumeration value="Campaign plans"/>
          <xsd:enumeration value="Customer evidence"/>
          <xsd:enumeration value="Factsheets"/>
          <xsd:enumeration value="Fonts and Colours"/>
          <xsd:enumeration value="Guides"/>
          <xsd:enumeration value="Images"/>
          <xsd:enumeration value="Logos"/>
          <xsd:enumeration value="Messaging"/>
          <xsd:enumeration value="Other campaign resources"/>
          <xsd:enumeration value="Presentations"/>
          <xsd:enumeration value="Templates"/>
          <xsd:enumeration value="Tools"/>
          <xsd:enumeration value="Whitepap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56ce0843-6815-4af5-a0f7-aa0d8252d285">Branding Ressources</Category>
    <Document_x0020_type xmlns="56ce0843-6815-4af5-a0f7-aa0d8252d285">Presentations</Document_x0020_type>
    <Vertical xmlns="56ce0843-6815-4af5-a0f7-aa0d8252d285">Retail</Vertical>
  </documentManagement>
</p:properties>
</file>

<file path=customXml/itemProps1.xml><?xml version="1.0" encoding="utf-8"?>
<ds:datastoreItem xmlns:ds="http://schemas.openxmlformats.org/officeDocument/2006/customXml" ds:itemID="{A1573667-ED97-46C3-A68B-809F86DA7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e0843-6815-4af5-a0f7-aa0d8252d2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E44ABC-1C94-48B2-BE4F-460B093311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827FC-A71A-482F-89C9-82331F23068F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56ce0843-6815-4af5-a0f7-aa0d8252d285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CITP_Powerpoint_Template</Template>
  <TotalTime>25698</TotalTime>
  <Words>445</Words>
  <Application>Microsoft Office PowerPoint</Application>
  <PresentationFormat>On-screen Show (4:3)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Custom Design</vt:lpstr>
      <vt:lpstr>KITTING</vt:lpstr>
      <vt:lpstr>What is a Kit ?</vt:lpstr>
      <vt:lpstr>Typical kitting services</vt:lpstr>
      <vt:lpstr>How to create a sales Kit</vt:lpstr>
      <vt:lpstr>Designing a KIT – Step 1</vt:lpstr>
      <vt:lpstr>Designing a KIT – Step 2</vt:lpstr>
      <vt:lpstr>Create a sales order, and add the kit</vt:lpstr>
      <vt:lpstr>Create a sales order, and add the kit</vt:lpstr>
      <vt:lpstr>Create a sales order, and add the kit</vt:lpstr>
      <vt:lpstr>Setting up formletters</vt:lpstr>
      <vt:lpstr>Additional features with kitting</vt:lpstr>
      <vt:lpstr>Additional Kitting features</vt:lpstr>
      <vt:lpstr>KITTING</vt:lpstr>
      <vt:lpstr>Global macro for Kitting</vt:lpstr>
      <vt:lpstr>Search on all places where KIT is affecting Dynamics AX</vt:lpstr>
      <vt:lpstr>Affected objects in AX</vt:lpstr>
      <vt:lpstr>Kitting data structure</vt:lpstr>
      <vt:lpstr>Changes to the Sales Table</vt:lpstr>
      <vt:lpstr>How does it work ?</vt:lpstr>
      <vt:lpstr>How the Kit is exploded</vt:lpstr>
      <vt:lpstr>How the Kit is exploded</vt:lpstr>
      <vt:lpstr>How the Kit is exploded</vt:lpstr>
      <vt:lpstr>How the Kit is exploded</vt:lpstr>
      <vt:lpstr>What happends on updates ?</vt:lpstr>
      <vt:lpstr>What happends on updates ?</vt:lpstr>
      <vt:lpstr>PowerPoint Presentation</vt:lpstr>
      <vt:lpstr>Printing formletters</vt:lpstr>
      <vt:lpstr>Printing formletters</vt:lpstr>
      <vt:lpstr>Invoicing</vt:lpstr>
      <vt:lpstr>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Sana Pharma</dc:title>
  <dc:creator>Kurt Hatlevik (KHA.NO)</dc:creator>
  <cp:lastModifiedBy>Kurt Hatlevik</cp:lastModifiedBy>
  <cp:revision>113</cp:revision>
  <dcterms:created xsi:type="dcterms:W3CDTF">2011-11-02T09:27:09Z</dcterms:created>
  <dcterms:modified xsi:type="dcterms:W3CDTF">2015-08-17T10:37:36Z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0x0101000FC26042B38E76409D2E5876A6A745DE</vt:lpwstr>
  </property>
</Properties>
</file>