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0_22EE383E.xml" ContentType="application/vnd.ms-powerpoint.comments+xml"/>
  <Override PartName="/ppt/comments/modernComment_101_71EB3D79.xml" ContentType="application/vnd.ms-powerpoint.comments+xml"/>
  <Override PartName="/ppt/comments/modernComment_103_6C7ECCBA.xml" ContentType="application/vnd.ms-powerpoint.comments+xml"/>
  <Override PartName="/ppt/comments/modernComment_109_CD09D1C8.xml" ContentType="application/vnd.ms-powerpoint.comments+xml"/>
  <Override PartName="/ppt/comments/modernComment_104_7CEE6D83.xml" ContentType="application/vnd.ms-powerpoint.comments+xml"/>
  <Override PartName="/ppt/comments/modernComment_105_B8C65A16.xml" ContentType="application/vnd.ms-powerpoint.comments+xml"/>
  <Override PartName="/ppt/comments/modernComment_10B_B570655.xml" ContentType="application/vnd.ms-powerpoint.comments+xml"/>
  <Override PartName="/ppt/comments/modernComment_107_4F05F767.xml" ContentType="application/vnd.ms-powerpoint.comments+xml"/>
  <Override PartName="/ppt/comments/modernComment_106_202909BC.xml" ContentType="application/vnd.ms-powerpoint.comments+xml"/>
  <Override PartName="/ppt/comments/modernComment_108_103824E7.xml" ContentType="application/vnd.ms-powerpoint.comments+xml"/>
  <Override PartName="/ppt/comments/modernComment_10A_F729EAB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60" r:id="rId6"/>
    <p:sldId id="261" r:id="rId7"/>
    <p:sldId id="267" r:id="rId8"/>
    <p:sldId id="263" r:id="rId9"/>
    <p:sldId id="262"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CACD93-2227-7ECB-8A5A-E7DC499A76DB}" name="Joshua Kurth" initials="JK" userId="S::Kurth.Joshua@student.greenriver.edu::78961251-8d78-4a63-8bb8-d8f232b0094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59" d="100"/>
          <a:sy n="59"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0_22EE383E.xml><?xml version="1.0" encoding="utf-8"?>
<p188:cmLst xmlns:a="http://schemas.openxmlformats.org/drawingml/2006/main" xmlns:r="http://schemas.openxmlformats.org/officeDocument/2006/relationships" xmlns:p188="http://schemas.microsoft.com/office/powerpoint/2018/8/main">
  <p188:cm id="{C8E35B1B-1855-4FFD-A420-606484BAE93D}" authorId="{49CACD93-2227-7ECB-8A5A-E7DC499A76DB}" created="2024-03-11T22:01:33.508">
    <pc:sldMkLst xmlns:pc="http://schemas.microsoft.com/office/powerpoint/2013/main/command">
      <pc:docMk/>
      <pc:sldMk cId="586037310" sldId="256"/>
    </pc:sldMkLst>
    <p188:txBody>
      <a:bodyPr/>
      <a:lstStyle/>
      <a:p>
        <a:r>
          <a:rPr lang="en-US"/>
          <a:t>Good afternoon, my name is Joshua Kurth, and today we will be looking at some Video Game data.</a:t>
        </a:r>
      </a:p>
    </p188:txBody>
  </p188:cm>
</p188:cmLst>
</file>

<file path=ppt/comments/modernComment_101_71EB3D79.xml><?xml version="1.0" encoding="utf-8"?>
<p188:cmLst xmlns:a="http://schemas.openxmlformats.org/drawingml/2006/main" xmlns:r="http://schemas.openxmlformats.org/officeDocument/2006/relationships" xmlns:p188="http://schemas.microsoft.com/office/powerpoint/2018/8/main">
  <p188:cm id="{9860FE23-9F3E-4C62-87CB-412501878D1E}" authorId="{49CACD93-2227-7ECB-8A5A-E7DC499A76DB}" created="2024-03-11T22:04:21.327">
    <pc:sldMkLst xmlns:pc="http://schemas.microsoft.com/office/powerpoint/2013/main/command">
      <pc:docMk/>
      <pc:sldMk cId="1911242105" sldId="257"/>
    </pc:sldMkLst>
    <p188:txBody>
      <a:bodyPr/>
      <a:lstStyle/>
      <a:p>
        <a:r>
          <a:rPr lang="en-US"/>
          <a:t>A little background on the dataset:
I found this set through CORGIS. It was originally created by Joe Cox, from the University of Portsmouth for use in his study "What makes a blockbuster video game?"
The data includes over 1000 games released between 2004-08, with categories such as Title, sales in Millions, Review Scores, ESRB ratings, and various playtime categories.</a:t>
        </a:r>
      </a:p>
    </p188:txBody>
  </p188:cm>
</p188:cmLst>
</file>

<file path=ppt/comments/modernComment_103_6C7ECCBA.xml><?xml version="1.0" encoding="utf-8"?>
<p188:cmLst xmlns:a="http://schemas.openxmlformats.org/drawingml/2006/main" xmlns:r="http://schemas.openxmlformats.org/officeDocument/2006/relationships" xmlns:p188="http://schemas.microsoft.com/office/powerpoint/2018/8/main">
  <p188:cm id="{75E4FA0A-4F33-4CAA-AC0C-BB5239C980A0}" authorId="{49CACD93-2227-7ECB-8A5A-E7DC499A76DB}" created="2024-03-11T22:06:15.583">
    <pc:sldMkLst xmlns:pc="http://schemas.microsoft.com/office/powerpoint/2013/main/command">
      <pc:docMk/>
      <pc:sldMk cId="1820249274" sldId="259"/>
    </pc:sldMkLst>
    <p188:txBody>
      <a:bodyPr/>
      <a:lstStyle/>
      <a:p>
        <a:r>
          <a:rPr lang="en-US"/>
          <a:t>This dataset contained a significant amount of irrelevant and missing data. Such as multiple categories that were to contain either True or Flase. All games showed True in these instances so I chose to remove from the set. Playtime data was also irrelevant to my questions. </a:t>
        </a:r>
      </a:p>
    </p188:txBody>
  </p188:cm>
  <p188:cm id="{4D281EFA-8A8B-4D79-94D9-2B17441949EE}" authorId="{49CACD93-2227-7ECB-8A5A-E7DC499A76DB}" created="2024-03-11T22:07:38.165">
    <pc:sldMkLst xmlns:pc="http://schemas.microsoft.com/office/powerpoint/2013/main/command">
      <pc:docMk/>
      <pc:sldMk cId="1820249274" sldId="259"/>
    </pc:sldMkLst>
    <p188:txBody>
      <a:bodyPr/>
      <a:lstStyle/>
      <a:p>
        <a:r>
          <a:rPr lang="en-US"/>
          <a:t>After removing irrelevant and missing data, I converted sales from a decimal number to USD, as well as splitting columns that contained multiple datapoints, such as publishers and genres.</a:t>
        </a:r>
      </a:p>
    </p188:txBody>
  </p188:cm>
</p188:cmLst>
</file>

<file path=ppt/comments/modernComment_104_7CEE6D83.xml><?xml version="1.0" encoding="utf-8"?>
<p188:cmLst xmlns:a="http://schemas.openxmlformats.org/drawingml/2006/main" xmlns:r="http://schemas.openxmlformats.org/officeDocument/2006/relationships" xmlns:p188="http://schemas.microsoft.com/office/powerpoint/2018/8/main">
  <p188:cm id="{582AD030-230E-4DB0-8DCE-C8C45CE5DAC7}" authorId="{49CACD93-2227-7ECB-8A5A-E7DC499A76DB}" created="2024-03-11T22:10:17.780">
    <ac:txMkLst xmlns:ac="http://schemas.microsoft.com/office/drawing/2013/main/command">
      <pc:docMk xmlns:pc="http://schemas.microsoft.com/office/powerpoint/2013/main/command"/>
      <pc:sldMk xmlns:pc="http://schemas.microsoft.com/office/powerpoint/2013/main/command" cId="2096000387" sldId="260"/>
      <ac:spMk id="3" creationId="{005030B4-5545-5CFC-5AE9-24851722DB7D}"/>
      <ac:txMk cp="0" len="305">
        <ac:context len="306" hash="3820266480"/>
      </ac:txMk>
    </ac:txMkLst>
    <p188:pos x="9058502" y="308656"/>
    <p188:txBody>
      <a:bodyPr/>
      <a:lstStyle/>
      <a:p>
        <a:r>
          <a:rPr lang="en-US"/>
          <a:t>Here are the questions I wanted to answer when it came to Sales and Review Scores: 
What were the Top 10 games with over $1 Million in Sales?
What was the average review score for the top 10 best selling games?
What were the total sales by Console each year from 2004-2008?
What are the average review scores by console from 2004-2008?
Is there a correlation between sales &amp; review scores?</a:t>
        </a:r>
      </a:p>
    </p188:txBody>
  </p188:cm>
</p188:cmLst>
</file>

<file path=ppt/comments/modernComment_105_B8C65A16.xml><?xml version="1.0" encoding="utf-8"?>
<p188:cmLst xmlns:a="http://schemas.openxmlformats.org/drawingml/2006/main" xmlns:r="http://schemas.openxmlformats.org/officeDocument/2006/relationships" xmlns:p188="http://schemas.microsoft.com/office/powerpoint/2018/8/main">
  <p188:cm id="{D3D6D79B-B1EA-474C-986F-489ADD9E7486}" authorId="{49CACD93-2227-7ECB-8A5A-E7DC499A76DB}" created="2024-03-11T22:14:04.205">
    <pc:sldMkLst xmlns:pc="http://schemas.microsoft.com/office/powerpoint/2013/main/command">
      <pc:docMk/>
      <pc:sldMk cId="3100006934" sldId="261"/>
    </pc:sldMkLst>
    <p188:txBody>
      <a:bodyPr/>
      <a:lstStyle/>
      <a:p>
        <a:r>
          <a:rPr lang="en-US"/>
          <a:t>First I wanted to see what the Top 10 selling games were from 2004-2008. I utilized BigQuery and SQL to collect the Top 10 games. Here we can see that Wii Play and 2 Mario games dominated sales over this time. 
Digging deeper, I uncovered that 8/10 games in the Top 10 were published by Nintendo, whereas only 1 game is exclusive to XBOX, and the other being available on both Playstation &amp; XBOX.</a:t>
        </a:r>
      </a:p>
    </p188:txBody>
  </p188:cm>
</p188:cmLst>
</file>

<file path=ppt/comments/modernComment_106_202909BC.xml><?xml version="1.0" encoding="utf-8"?>
<p188:cmLst xmlns:a="http://schemas.openxmlformats.org/drawingml/2006/main" xmlns:r="http://schemas.openxmlformats.org/officeDocument/2006/relationships" xmlns:p188="http://schemas.microsoft.com/office/powerpoint/2018/8/main">
  <p188:cm id="{196A2350-01FF-4D5B-9B9D-C3237856702A}" authorId="{49CACD93-2227-7ECB-8A5A-E7DC499A76DB}" created="2024-03-11T22:40:59.470">
    <pc:sldMkLst xmlns:pc="http://schemas.microsoft.com/office/powerpoint/2013/main/command">
      <pc:docMk/>
      <pc:sldMk cId="539560380" sldId="262"/>
    </pc:sldMkLst>
    <p188:txBody>
      <a:bodyPr/>
      <a:lstStyle/>
      <a:p>
        <a:r>
          <a:rPr lang="en-US"/>
          <a:t>I wanted to look at review scores by console . We can see that the sales by console and reviews by console charts are somewhat similar in shape, interestingly though 3/5 consoles peaked with their highest average reviews in their first year of existence. This may be attributed to fewer games in production during that first year.</a:t>
        </a:r>
      </a:p>
    </p188:txBody>
  </p188:cm>
</p188:cmLst>
</file>

<file path=ppt/comments/modernComment_107_4F05F767.xml><?xml version="1.0" encoding="utf-8"?>
<p188:cmLst xmlns:a="http://schemas.openxmlformats.org/drawingml/2006/main" xmlns:r="http://schemas.openxmlformats.org/officeDocument/2006/relationships" xmlns:p188="http://schemas.microsoft.com/office/powerpoint/2018/8/main">
  <p188:cm id="{A2D2B8CA-E003-4EED-B974-C10258104A1A}" authorId="{49CACD93-2227-7ECB-8A5A-E7DC499A76DB}" created="2024-03-11T22:38:36.706">
    <pc:sldMkLst xmlns:pc="http://schemas.microsoft.com/office/powerpoint/2013/main/command">
      <pc:docMk/>
      <pc:sldMk cId="1325791079" sldId="263"/>
    </pc:sldMkLst>
    <p188:txBody>
      <a:bodyPr/>
      <a:lstStyle/>
      <a:p>
        <a:r>
          <a:rPr lang="en-US"/>
          <a:t>Next I wanted to look into Sales by console for each year, since it was clear that 8/10 of the best selling games were from Nintendo, I wanted to see how the sales were distributed. We can see some gaps, as the consoles had not been introduced to the market yet. It appears that once a console had been around for a year, sales would significantly increase in the second year, typically followed by a steady decline.</a:t>
        </a:r>
      </a:p>
    </p188:txBody>
  </p188:cm>
</p188:cmLst>
</file>

<file path=ppt/comments/modernComment_108_103824E7.xml><?xml version="1.0" encoding="utf-8"?>
<p188:cmLst xmlns:a="http://schemas.openxmlformats.org/drawingml/2006/main" xmlns:r="http://schemas.openxmlformats.org/officeDocument/2006/relationships" xmlns:p188="http://schemas.microsoft.com/office/powerpoint/2018/8/main">
  <p188:cm id="{A698BB89-DCD4-4E20-A1B0-2762626918AC}" authorId="{49CACD93-2227-7ECB-8A5A-E7DC499A76DB}" created="2024-03-07T00:31:15.428">
    <pc:sldMkLst xmlns:pc="http://schemas.microsoft.com/office/powerpoint/2013/main/command">
      <pc:docMk/>
      <pc:sldMk cId="272114919" sldId="264"/>
    </pc:sldMkLst>
    <p188:txBody>
      <a:bodyPr/>
      <a:lstStyle/>
      <a:p>
        <a:r>
          <a:rPr lang="en-US"/>
          <a:t>The outlier is Wii Play. Highly purchased game, with very low game quality.</a:t>
        </a:r>
      </a:p>
    </p188:txBody>
  </p188:cm>
  <p188:cm id="{1CFAD22D-CB1D-434B-AB51-182DC2C34F6C}" authorId="{49CACD93-2227-7ECB-8A5A-E7DC499A76DB}" created="2024-03-11T21:59:40.032">
    <pc:sldMkLst xmlns:pc="http://schemas.microsoft.com/office/powerpoint/2013/main/command">
      <pc:docMk/>
      <pc:sldMk cId="272114919" sldId="264"/>
    </pc:sldMkLst>
    <p188:txBody>
      <a:bodyPr/>
      <a:lstStyle/>
      <a:p>
        <a:r>
          <a:rPr lang="en-US"/>
          <a:t>With the P-Value being less than 0.0001, we can regard this as being statistically highly significant. Meaning that this outcome is attributed to chance once out of 10,000 times.</a:t>
        </a:r>
      </a:p>
    </p188:txBody>
  </p188:cm>
  <p188:cm id="{AFD9B44D-70FB-42B3-8C62-9A61B752265C}" authorId="{49CACD93-2227-7ECB-8A5A-E7DC499A76DB}" created="2024-03-11T22:00:24.807">
    <pc:sldMkLst xmlns:pc="http://schemas.microsoft.com/office/powerpoint/2013/main/command">
      <pc:docMk/>
      <pc:sldMk cId="272114919" sldId="264"/>
    </pc:sldMkLst>
    <p188:txBody>
      <a:bodyPr/>
      <a:lstStyle/>
      <a:p>
        <a:r>
          <a:rPr lang="en-US"/>
          <a:t>Because of this, we can determine that based on the games viewed in this dataset, that Sales and review scores have a positive correlation. As sales increase, review scores increase.</a:t>
        </a:r>
      </a:p>
    </p188:txBody>
  </p188:cm>
</p188:cmLst>
</file>

<file path=ppt/comments/modernComment_109_CD09D1C8.xml><?xml version="1.0" encoding="utf-8"?>
<p188:cmLst xmlns:a="http://schemas.openxmlformats.org/drawingml/2006/main" xmlns:r="http://schemas.openxmlformats.org/officeDocument/2006/relationships" xmlns:p188="http://schemas.microsoft.com/office/powerpoint/2018/8/main">
  <p188:cm id="{5D61E9B5-030F-4A6A-959A-5D34E326E751}" authorId="{49CACD93-2227-7ECB-8A5A-E7DC499A76DB}" created="2024-03-11T22:09:26.440">
    <pc:sldMkLst xmlns:pc="http://schemas.microsoft.com/office/powerpoint/2013/main/command">
      <pc:docMk/>
      <pc:sldMk cId="3439972808" sldId="265"/>
    </pc:sldMkLst>
    <p188:txBody>
      <a:bodyPr/>
      <a:lstStyle/>
      <a:p>
        <a:r>
          <a:rPr lang="en-US"/>
          <a:t>Once I had the file cleaned and trimmed, it was time to pick a focal point for the data. I chose to focus on Sales and Review Scores, as in my mind, these tow go hand in hand. </a:t>
        </a:r>
      </a:p>
    </p188:txBody>
  </p188:cm>
</p188:cmLst>
</file>

<file path=ppt/comments/modernComment_10A_F729EABA.xml><?xml version="1.0" encoding="utf-8"?>
<p188:cmLst xmlns:a="http://schemas.openxmlformats.org/drawingml/2006/main" xmlns:r="http://schemas.openxmlformats.org/officeDocument/2006/relationships" xmlns:p188="http://schemas.microsoft.com/office/powerpoint/2018/8/main">
  <p188:cm id="{74DD37D7-B5A9-48A3-BEF0-721CCA015965}" authorId="{49CACD93-2227-7ECB-8A5A-E7DC499A76DB}" created="2024-03-11T23:19:54.777">
    <pc:sldMkLst xmlns:pc="http://schemas.microsoft.com/office/powerpoint/2013/main/command">
      <pc:docMk/>
      <pc:sldMk cId="4146719418" sldId="266"/>
    </pc:sldMkLst>
    <p188:txBody>
      <a:bodyPr/>
      <a:lstStyle/>
      <a:p>
        <a:r>
          <a:rPr lang="en-US"/>
          <a:t>In conclusion, video games with higher sales have higher reviews and vice versa. </a:t>
        </a:r>
      </a:p>
    </p188:txBody>
  </p188:cm>
  <p188:cm id="{258A65AB-4885-4578-BB95-101F28A5575D}" authorId="{49CACD93-2227-7ECB-8A5A-E7DC499A76DB}" created="2024-03-11T23:21:06.855">
    <pc:sldMkLst xmlns:pc="http://schemas.microsoft.com/office/powerpoint/2013/main/command">
      <pc:docMk/>
      <pc:sldMk cId="4146719418" sldId="266"/>
    </pc:sldMkLst>
    <p188:txBody>
      <a:bodyPr/>
      <a:lstStyle/>
      <a:p>
        <a:r>
          <a:rPr lang="en-US"/>
          <a:t>Challenges:
Data Cleaning - the file was fairly large. Conditional formatting really helped, it just took a long time.
SQL join queries - this was the hardest for me to understand the concept.</a:t>
        </a:r>
      </a:p>
    </p188:txBody>
  </p188:cm>
  <p188:cm id="{16E8ED1B-41D9-48CD-A984-3623B213B597}" authorId="{49CACD93-2227-7ECB-8A5A-E7DC499A76DB}" created="2024-03-11T23:22:03.045">
    <pc:sldMkLst xmlns:pc="http://schemas.microsoft.com/office/powerpoint/2013/main/command">
      <pc:docMk/>
      <pc:sldMk cId="4146719418" sldId="266"/>
    </pc:sldMkLst>
    <p188:txBody>
      <a:bodyPr/>
      <a:lstStyle/>
      <a:p>
        <a:r>
          <a:rPr lang="en-US"/>
          <a:t>Additional Questions:
How do video game sales from 2009-now look?
Do sales and review scores still show a positive correlation as gaming has evolved?</a:t>
        </a:r>
      </a:p>
    </p188:txBody>
  </p188:cm>
</p188:cmLst>
</file>

<file path=ppt/comments/modernComment_10B_B570655.xml><?xml version="1.0" encoding="utf-8"?>
<p188:cmLst xmlns:a="http://schemas.openxmlformats.org/drawingml/2006/main" xmlns:r="http://schemas.openxmlformats.org/officeDocument/2006/relationships" xmlns:p188="http://schemas.microsoft.com/office/powerpoint/2018/8/main">
  <p188:cm id="{32A87CE1-86EA-45C1-908C-D46BCD31D3E3}" authorId="{49CACD93-2227-7ECB-8A5A-E7DC499A76DB}" created="2024-03-11T22:18:22.712">
    <pc:sldMkLst xmlns:pc="http://schemas.microsoft.com/office/powerpoint/2013/main/command">
      <pc:docMk/>
      <pc:sldMk cId="190252629" sldId="267"/>
    </pc:sldMkLst>
    <p188:txBody>
      <a:bodyPr/>
      <a:lstStyle/>
      <a:p>
        <a:r>
          <a:rPr lang="en-US"/>
          <a:t>For question 2, I wanted to dig even further into Q1 by looking at the review scores for the Top 10 selling games. With Avg reviews of 84.1, we can see that our top selling game, Wii Play, may be an outlier in regards to its review score.
In reality, Wii Play, was a very low quality game, but was a game that was purchased by a majority of Wii owners. Overall, while not being a great game, it was still good enough to gross $14 million. Removing this point raised the avg to 87.
Games with Higher sales tend to have higher review scores.</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0_22EE383E.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8_103824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microsoft.com/office/2018/10/relationships/comments" Target="../comments/modernComment_10A_F729EABA.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71EB3D7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3_6C7ECCBA.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9_CD09D1C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7CEE6D8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5_B8C65A1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B_B57065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7_4F05F7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06_202909BC.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DF2BC1F-78D2-4777-B4E7-9EFAF3C75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36F56DB6-D4C6-4FEC-859E-606E58ED0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07540D9-B894-4044-977F-985CE8AAED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A group of toys on the ground&#10;&#10;Description automatically generated">
            <a:extLst>
              <a:ext uri="{FF2B5EF4-FFF2-40B4-BE49-F238E27FC236}">
                <a16:creationId xmlns:a16="http://schemas.microsoft.com/office/drawing/2014/main" id="{89F929D0-8A8E-CA0A-F27A-CB09CBC2C233}"/>
              </a:ext>
            </a:extLst>
          </p:cNvPr>
          <p:cNvPicPr>
            <a:picLocks noChangeAspect="1"/>
          </p:cNvPicPr>
          <p:nvPr/>
        </p:nvPicPr>
        <p:blipFill rotWithShape="1">
          <a:blip r:embed="rId5">
            <a:duotone>
              <a:prstClr val="black"/>
              <a:schemeClr val="accent5">
                <a:tint val="45000"/>
                <a:satMod val="400000"/>
              </a:schemeClr>
            </a:duotone>
            <a:alphaModFix/>
          </a:blip>
          <a:srcRect l="5753" r="7606" b="-1"/>
          <a:stretch/>
        </p:blipFill>
        <p:spPr>
          <a:xfrm>
            <a:off x="20" y="10"/>
            <a:ext cx="12188369" cy="6857990"/>
          </a:xfrm>
          <a:prstGeom prst="rect">
            <a:avLst/>
          </a:prstGeom>
        </p:spPr>
      </p:pic>
      <p:grpSp>
        <p:nvGrpSpPr>
          <p:cNvPr id="14" name="Group 13">
            <a:extLst>
              <a:ext uri="{FF2B5EF4-FFF2-40B4-BE49-F238E27FC236}">
                <a16:creationId xmlns:a16="http://schemas.microsoft.com/office/drawing/2014/main" id="{51F20467-AC06-4DDC-8307-869166099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8DC8D026-21C3-4C97-948D-2975D2164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953029F-BAEE-4C9E-87D0-F92AEBEF6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1ED05897-C3FB-4F32-A5D1-553835A75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3">
                <a:extLst>
                  <a:ext uri="{FF2B5EF4-FFF2-40B4-BE49-F238E27FC236}">
                    <a16:creationId xmlns:a16="http://schemas.microsoft.com/office/drawing/2014/main" id="{9D099414-76E2-4372-B368-D621F96571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4">
                <a:extLst>
                  <a:ext uri="{FF2B5EF4-FFF2-40B4-BE49-F238E27FC236}">
                    <a16:creationId xmlns:a16="http://schemas.microsoft.com/office/drawing/2014/main" id="{CF7AA4EE-CA56-47C9-BD91-FBDB520717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7">
                <a:extLst>
                  <a:ext uri="{FF2B5EF4-FFF2-40B4-BE49-F238E27FC236}">
                    <a16:creationId xmlns:a16="http://schemas.microsoft.com/office/drawing/2014/main" id="{8EF29193-BBE5-46AD-B3C6-18010CFB3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5">
                <a:extLst>
                  <a:ext uri="{FF2B5EF4-FFF2-40B4-BE49-F238E27FC236}">
                    <a16:creationId xmlns:a16="http://schemas.microsoft.com/office/drawing/2014/main" id="{583D18AB-4872-404F-88A8-61B70DC69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6">
                <a:extLst>
                  <a:ext uri="{FF2B5EF4-FFF2-40B4-BE49-F238E27FC236}">
                    <a16:creationId xmlns:a16="http://schemas.microsoft.com/office/drawing/2014/main" id="{E09553B1-03B9-4A64-8DFD-C4D6B4506E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8">
                <a:extLst>
                  <a:ext uri="{FF2B5EF4-FFF2-40B4-BE49-F238E27FC236}">
                    <a16:creationId xmlns:a16="http://schemas.microsoft.com/office/drawing/2014/main" id="{8BC67352-D438-4124-BA03-A3373DCC40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39">
                <a:extLst>
                  <a:ext uri="{FF2B5EF4-FFF2-40B4-BE49-F238E27FC236}">
                    <a16:creationId xmlns:a16="http://schemas.microsoft.com/office/drawing/2014/main" id="{7139AB6C-D51A-4F07-BBF8-3B999004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40">
                <a:extLst>
                  <a:ext uri="{FF2B5EF4-FFF2-40B4-BE49-F238E27FC236}">
                    <a16:creationId xmlns:a16="http://schemas.microsoft.com/office/drawing/2014/main" id="{032E733A-3EF4-4A0F-8A1E-BE2348ED4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Rectangle 41">
                <a:extLst>
                  <a:ext uri="{FF2B5EF4-FFF2-40B4-BE49-F238E27FC236}">
                    <a16:creationId xmlns:a16="http://schemas.microsoft.com/office/drawing/2014/main" id="{5376C820-9E08-46B7-AEC9-EE341A0E8D7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2">
                <a:extLst>
                  <a:ext uri="{FF2B5EF4-FFF2-40B4-BE49-F238E27FC236}">
                    <a16:creationId xmlns:a16="http://schemas.microsoft.com/office/drawing/2014/main" id="{1C546710-A8A8-4BB5-ABDB-E0D2F11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3">
                <a:extLst>
                  <a:ext uri="{FF2B5EF4-FFF2-40B4-BE49-F238E27FC236}">
                    <a16:creationId xmlns:a16="http://schemas.microsoft.com/office/drawing/2014/main" id="{3210BD8B-9CE0-423E-B952-F7D59FC4A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4">
                <a:extLst>
                  <a:ext uri="{FF2B5EF4-FFF2-40B4-BE49-F238E27FC236}">
                    <a16:creationId xmlns:a16="http://schemas.microsoft.com/office/drawing/2014/main" id="{AB8B3F17-1F22-404E-932B-B02A6D9F9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7">
                <a:extLst>
                  <a:ext uri="{FF2B5EF4-FFF2-40B4-BE49-F238E27FC236}">
                    <a16:creationId xmlns:a16="http://schemas.microsoft.com/office/drawing/2014/main" id="{4D93FBC8-AF3E-4029-A5DF-47A1943D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5">
                <a:extLst>
                  <a:ext uri="{FF2B5EF4-FFF2-40B4-BE49-F238E27FC236}">
                    <a16:creationId xmlns:a16="http://schemas.microsoft.com/office/drawing/2014/main" id="{D996E421-B2D2-47F1-A80E-2CFE2B694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6">
                <a:extLst>
                  <a:ext uri="{FF2B5EF4-FFF2-40B4-BE49-F238E27FC236}">
                    <a16:creationId xmlns:a16="http://schemas.microsoft.com/office/drawing/2014/main" id="{D95EA698-392D-425F-9C2B-B337ADE258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8">
                <a:extLst>
                  <a:ext uri="{FF2B5EF4-FFF2-40B4-BE49-F238E27FC236}">
                    <a16:creationId xmlns:a16="http://schemas.microsoft.com/office/drawing/2014/main" id="{54C60C80-2B68-4113-A0A9-A68AFCF135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39">
                <a:extLst>
                  <a:ext uri="{FF2B5EF4-FFF2-40B4-BE49-F238E27FC236}">
                    <a16:creationId xmlns:a16="http://schemas.microsoft.com/office/drawing/2014/main" id="{3E5B66BC-ADCD-409B-A48E-C5E01E536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40">
                <a:extLst>
                  <a:ext uri="{FF2B5EF4-FFF2-40B4-BE49-F238E27FC236}">
                    <a16:creationId xmlns:a16="http://schemas.microsoft.com/office/drawing/2014/main" id="{17B3EAAA-5AA0-4199-8C7B-529553EE64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Rectangle 41">
                <a:extLst>
                  <a:ext uri="{FF2B5EF4-FFF2-40B4-BE49-F238E27FC236}">
                    <a16:creationId xmlns:a16="http://schemas.microsoft.com/office/drawing/2014/main" id="{938D3E98-9C0D-4AA5-AE8D-3BD079F0CBA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E412420D-7DDA-5396-F5C2-E193E5664235}"/>
              </a:ext>
            </a:extLst>
          </p:cNvPr>
          <p:cNvSpPr>
            <a:spLocks noGrp="1"/>
          </p:cNvSpPr>
          <p:nvPr>
            <p:ph type="ctrTitle"/>
          </p:nvPr>
        </p:nvSpPr>
        <p:spPr>
          <a:xfrm>
            <a:off x="2667000" y="2328334"/>
            <a:ext cx="6858000" cy="1367896"/>
          </a:xfrm>
        </p:spPr>
        <p:txBody>
          <a:bodyPr>
            <a:normAutofit/>
          </a:bodyPr>
          <a:lstStyle/>
          <a:p>
            <a:pPr algn="ctr"/>
            <a:r>
              <a:rPr lang="en-US" dirty="0"/>
              <a:t>GRC Gamers</a:t>
            </a:r>
          </a:p>
        </p:txBody>
      </p:sp>
      <p:sp>
        <p:nvSpPr>
          <p:cNvPr id="3" name="Subtitle 2">
            <a:extLst>
              <a:ext uri="{FF2B5EF4-FFF2-40B4-BE49-F238E27FC236}">
                <a16:creationId xmlns:a16="http://schemas.microsoft.com/office/drawing/2014/main" id="{DB6C7BDB-2343-2D8F-792C-8BE6F01273D3}"/>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100" dirty="0"/>
              <a:t>Presented By: Joshua Kurth</a:t>
            </a:r>
          </a:p>
          <a:p>
            <a:pPr algn="ctr">
              <a:lnSpc>
                <a:spcPct val="110000"/>
              </a:lnSpc>
            </a:pPr>
            <a:r>
              <a:rPr lang="en-US" sz="1100" dirty="0"/>
              <a:t>SDEV101</a:t>
            </a:r>
          </a:p>
          <a:p>
            <a:pPr algn="ctr">
              <a:lnSpc>
                <a:spcPct val="110000"/>
              </a:lnSpc>
            </a:pPr>
            <a:r>
              <a:rPr lang="en-US" sz="1100" dirty="0"/>
              <a:t>Last Updated: </a:t>
            </a:r>
          </a:p>
        </p:txBody>
      </p:sp>
    </p:spTree>
    <p:extLst>
      <p:ext uri="{BB962C8B-B14F-4D97-AF65-F5344CB8AC3E}">
        <p14:creationId xmlns:p14="http://schemas.microsoft.com/office/powerpoint/2010/main" val="586037310"/>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38C0-AF77-6273-C6ED-0BBE687FE245}"/>
              </a:ext>
            </a:extLst>
          </p:cNvPr>
          <p:cNvSpPr>
            <a:spLocks noGrp="1"/>
          </p:cNvSpPr>
          <p:nvPr>
            <p:ph type="title"/>
          </p:nvPr>
        </p:nvSpPr>
        <p:spPr/>
        <p:txBody>
          <a:bodyPr>
            <a:normAutofit fontScale="90000"/>
          </a:bodyPr>
          <a:lstStyle/>
          <a:p>
            <a:r>
              <a:rPr lang="en-US" dirty="0"/>
              <a:t>Is there a correlation between sales &amp; review scores?</a:t>
            </a:r>
            <a:br>
              <a:rPr lang="en-US" dirty="0"/>
            </a:br>
            <a:endParaRPr lang="en-US" dirty="0"/>
          </a:p>
        </p:txBody>
      </p:sp>
      <p:pic>
        <p:nvPicPr>
          <p:cNvPr id="5" name="Content Placeholder 4" descr="A graph with blue squares&#10;&#10;Description automatically generated">
            <a:extLst>
              <a:ext uri="{FF2B5EF4-FFF2-40B4-BE49-F238E27FC236}">
                <a16:creationId xmlns:a16="http://schemas.microsoft.com/office/drawing/2014/main" id="{783D692B-3893-CE59-D65F-1AD06DBDC3A1}"/>
              </a:ext>
            </a:extLst>
          </p:cNvPr>
          <p:cNvPicPr>
            <a:picLocks noGrp="1" noChangeAspect="1"/>
          </p:cNvPicPr>
          <p:nvPr>
            <p:ph idx="1"/>
          </p:nvPr>
        </p:nvPicPr>
        <p:blipFill>
          <a:blip r:embed="rId3"/>
          <a:stretch>
            <a:fillRect/>
          </a:stretch>
        </p:blipFill>
        <p:spPr>
          <a:xfrm>
            <a:off x="1006956" y="1816026"/>
            <a:ext cx="9964255" cy="4423456"/>
          </a:xfrm>
        </p:spPr>
      </p:pic>
      <p:sp>
        <p:nvSpPr>
          <p:cNvPr id="6" name="Cloud 5">
            <a:extLst>
              <a:ext uri="{FF2B5EF4-FFF2-40B4-BE49-F238E27FC236}">
                <a16:creationId xmlns:a16="http://schemas.microsoft.com/office/drawing/2014/main" id="{0959F45A-F437-4337-AC7C-A75A384B32EE}"/>
              </a:ext>
            </a:extLst>
          </p:cNvPr>
          <p:cNvSpPr/>
          <p:nvPr/>
        </p:nvSpPr>
        <p:spPr>
          <a:xfrm>
            <a:off x="8915400" y="968828"/>
            <a:ext cx="3004457" cy="202474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68DABE2-2B58-5CB7-4B13-34DE2D35E5CB}"/>
              </a:ext>
            </a:extLst>
          </p:cNvPr>
          <p:cNvCxnSpPr>
            <a:cxnSpLocks/>
            <a:stCxn id="6" idx="2"/>
          </p:cNvCxnSpPr>
          <p:nvPr/>
        </p:nvCxnSpPr>
        <p:spPr>
          <a:xfrm flipH="1">
            <a:off x="6094412" y="1981200"/>
            <a:ext cx="2830307" cy="478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BC80FE-6420-F260-4F5D-EE60504D54CC}"/>
              </a:ext>
            </a:extLst>
          </p:cNvPr>
          <p:cNvSpPr txBox="1"/>
          <p:nvPr/>
        </p:nvSpPr>
        <p:spPr>
          <a:xfrm>
            <a:off x="9307286" y="1524000"/>
            <a:ext cx="2090057" cy="923330"/>
          </a:xfrm>
          <a:prstGeom prst="rect">
            <a:avLst/>
          </a:prstGeom>
          <a:noFill/>
        </p:spPr>
        <p:txBody>
          <a:bodyPr wrap="square" rtlCol="0">
            <a:spAutoFit/>
          </a:bodyPr>
          <a:lstStyle/>
          <a:p>
            <a:r>
              <a:rPr lang="en-US" dirty="0">
                <a:solidFill>
                  <a:schemeClr val="bg2">
                    <a:lumMod val="75000"/>
                  </a:schemeClr>
                </a:solidFill>
              </a:rPr>
              <a:t>Outlier: Wii Play</a:t>
            </a:r>
          </a:p>
          <a:p>
            <a:r>
              <a:rPr lang="en-US" dirty="0">
                <a:solidFill>
                  <a:schemeClr val="bg2">
                    <a:lumMod val="75000"/>
                  </a:schemeClr>
                </a:solidFill>
              </a:rPr>
              <a:t>Sales: $14,660,000</a:t>
            </a:r>
          </a:p>
          <a:p>
            <a:r>
              <a:rPr lang="en-US" dirty="0">
                <a:solidFill>
                  <a:schemeClr val="bg2">
                    <a:lumMod val="75000"/>
                  </a:schemeClr>
                </a:solidFill>
              </a:rPr>
              <a:t>Review: 58</a:t>
            </a:r>
          </a:p>
        </p:txBody>
      </p:sp>
      <p:pic>
        <p:nvPicPr>
          <p:cNvPr id="4" name="Picture 3" descr="A screenshot of a computer&#10;&#10;Description automatically generated">
            <a:extLst>
              <a:ext uri="{FF2B5EF4-FFF2-40B4-BE49-F238E27FC236}">
                <a16:creationId xmlns:a16="http://schemas.microsoft.com/office/drawing/2014/main" id="{927B129F-3073-0DD8-069B-6331651E0E55}"/>
              </a:ext>
            </a:extLst>
          </p:cNvPr>
          <p:cNvPicPr>
            <a:picLocks noChangeAspect="1"/>
          </p:cNvPicPr>
          <p:nvPr/>
        </p:nvPicPr>
        <p:blipFill>
          <a:blip r:embed="rId4"/>
          <a:stretch>
            <a:fillRect/>
          </a:stretch>
        </p:blipFill>
        <p:spPr>
          <a:xfrm>
            <a:off x="7122995" y="5833076"/>
            <a:ext cx="4934639" cy="1143160"/>
          </a:xfrm>
          <a:prstGeom prst="rect">
            <a:avLst/>
          </a:prstGeom>
        </p:spPr>
      </p:pic>
    </p:spTree>
    <p:extLst>
      <p:ext uri="{BB962C8B-B14F-4D97-AF65-F5344CB8AC3E}">
        <p14:creationId xmlns:p14="http://schemas.microsoft.com/office/powerpoint/2010/main" val="27211491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E91538-75BB-4978-ED10-C9A79F5E6465}"/>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99F881B8-C795-3F84-81E2-B26CD0A80B81}"/>
              </a:ext>
            </a:extLst>
          </p:cNvPr>
          <p:cNvSpPr>
            <a:spLocks noGrp="1"/>
          </p:cNvSpPr>
          <p:nvPr>
            <p:ph idx="1"/>
          </p:nvPr>
        </p:nvSpPr>
        <p:spPr/>
        <p:txBody>
          <a:bodyPr>
            <a:normAutofit fontScale="92500" lnSpcReduction="10000"/>
          </a:bodyPr>
          <a:lstStyle/>
          <a:p>
            <a:r>
              <a:rPr lang="en-US" dirty="0"/>
              <a:t>Video games with higher sales, have higher review scores. </a:t>
            </a:r>
          </a:p>
          <a:p>
            <a:pPr marL="0" indent="0">
              <a:buNone/>
            </a:pPr>
            <a:r>
              <a:rPr lang="en-US" dirty="0"/>
              <a:t>Challenges:</a:t>
            </a:r>
          </a:p>
          <a:p>
            <a:r>
              <a:rPr lang="en-US" dirty="0"/>
              <a:t>Data Cleaning </a:t>
            </a:r>
          </a:p>
          <a:p>
            <a:r>
              <a:rPr lang="en-US" dirty="0"/>
              <a:t>SQL Join Queries</a:t>
            </a:r>
          </a:p>
          <a:p>
            <a:pPr marL="0" indent="0">
              <a:buNone/>
            </a:pPr>
            <a:r>
              <a:rPr lang="en-US" dirty="0"/>
              <a:t>Additional Questions:</a:t>
            </a:r>
          </a:p>
          <a:p>
            <a:r>
              <a:rPr lang="en-US" dirty="0"/>
              <a:t>How do video game sales from 2009-Now look?</a:t>
            </a:r>
          </a:p>
          <a:p>
            <a:r>
              <a:rPr lang="en-US" dirty="0"/>
              <a:t>Do sales and review scores of games between 2009-Now still show a correlation?</a:t>
            </a:r>
          </a:p>
          <a:p>
            <a:endParaRPr lang="en-US" dirty="0"/>
          </a:p>
          <a:p>
            <a:endParaRPr lang="en-US" dirty="0"/>
          </a:p>
        </p:txBody>
      </p:sp>
    </p:spTree>
    <p:extLst>
      <p:ext uri="{BB962C8B-B14F-4D97-AF65-F5344CB8AC3E}">
        <p14:creationId xmlns:p14="http://schemas.microsoft.com/office/powerpoint/2010/main" val="414671941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2C1B-1E17-7AB9-EFDC-15FBD4639DFD}"/>
              </a:ext>
            </a:extLst>
          </p:cNvPr>
          <p:cNvSpPr>
            <a:spLocks noGrp="1"/>
          </p:cNvSpPr>
          <p:nvPr>
            <p:ph type="title"/>
          </p:nvPr>
        </p:nvSpPr>
        <p:spPr/>
        <p:txBody>
          <a:bodyPr/>
          <a:lstStyle/>
          <a:p>
            <a:r>
              <a:rPr lang="en-US" dirty="0"/>
              <a:t>Dataset: Video Games</a:t>
            </a:r>
          </a:p>
        </p:txBody>
      </p:sp>
      <p:sp>
        <p:nvSpPr>
          <p:cNvPr id="3" name="Content Placeholder 2">
            <a:extLst>
              <a:ext uri="{FF2B5EF4-FFF2-40B4-BE49-F238E27FC236}">
                <a16:creationId xmlns:a16="http://schemas.microsoft.com/office/drawing/2014/main" id="{8341CC5E-2D15-3C9B-9740-3C276EA9BAD9}"/>
              </a:ext>
            </a:extLst>
          </p:cNvPr>
          <p:cNvSpPr>
            <a:spLocks noGrp="1"/>
          </p:cNvSpPr>
          <p:nvPr>
            <p:ph idx="1"/>
          </p:nvPr>
        </p:nvSpPr>
        <p:spPr/>
        <p:txBody>
          <a:bodyPr>
            <a:normAutofit fontScale="92500" lnSpcReduction="10000"/>
          </a:bodyPr>
          <a:lstStyle/>
          <a:p>
            <a:pPr marL="0" indent="0">
              <a:buNone/>
            </a:pPr>
            <a:r>
              <a:rPr lang="en-US" dirty="0"/>
              <a:t>Source (original file): </a:t>
            </a:r>
          </a:p>
          <a:p>
            <a:pPr marL="0" indent="0">
              <a:buNone/>
            </a:pPr>
            <a:r>
              <a:rPr lang="en-US" dirty="0"/>
              <a:t>https://corgis-edu.github.io/corgis/csv/video_games/ </a:t>
            </a:r>
          </a:p>
          <a:p>
            <a:pPr marL="0" indent="0">
              <a:buNone/>
            </a:pPr>
            <a:r>
              <a:rPr lang="en-US" dirty="0"/>
              <a:t>Background:</a:t>
            </a:r>
          </a:p>
          <a:p>
            <a:r>
              <a:rPr lang="en-US" dirty="0"/>
              <a:t>Joe Cox, University of Portsmouth, May 21, 2015</a:t>
            </a:r>
          </a:p>
          <a:p>
            <a:r>
              <a:rPr lang="en-US" dirty="0"/>
              <a:t>Data used in study “What makes a blockbuster video game?”</a:t>
            </a:r>
          </a:p>
          <a:p>
            <a:r>
              <a:rPr lang="en-US" dirty="0"/>
              <a:t>Data includes 1,000+ games from 2004-2008 including Title, Sales in Millions, Review Score, ESRB Rating, &amp; playtime length data.</a:t>
            </a:r>
          </a:p>
          <a:p>
            <a:endParaRPr lang="en-US" dirty="0"/>
          </a:p>
        </p:txBody>
      </p:sp>
    </p:spTree>
    <p:extLst>
      <p:ext uri="{BB962C8B-B14F-4D97-AF65-F5344CB8AC3E}">
        <p14:creationId xmlns:p14="http://schemas.microsoft.com/office/powerpoint/2010/main" val="191124210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8B91-8D56-A652-4440-DCBE0755F83E}"/>
              </a:ext>
            </a:extLst>
          </p:cNvPr>
          <p:cNvSpPr>
            <a:spLocks noGrp="1"/>
          </p:cNvSpPr>
          <p:nvPr>
            <p:ph type="title"/>
          </p:nvPr>
        </p:nvSpPr>
        <p:spPr>
          <a:xfrm>
            <a:off x="1141412" y="0"/>
            <a:ext cx="9905998" cy="1905000"/>
          </a:xfrm>
        </p:spPr>
        <p:txBody>
          <a:bodyPr/>
          <a:lstStyle/>
          <a:p>
            <a:r>
              <a:rPr lang="en-US" dirty="0"/>
              <a:t>Data cleaning</a:t>
            </a:r>
          </a:p>
        </p:txBody>
      </p:sp>
      <p:sp>
        <p:nvSpPr>
          <p:cNvPr id="8" name="Text Placeholder 7">
            <a:extLst>
              <a:ext uri="{FF2B5EF4-FFF2-40B4-BE49-F238E27FC236}">
                <a16:creationId xmlns:a16="http://schemas.microsoft.com/office/drawing/2014/main" id="{4F5B6F65-A8D7-8107-8280-A2FBEA18AAC1}"/>
              </a:ext>
            </a:extLst>
          </p:cNvPr>
          <p:cNvSpPr>
            <a:spLocks noGrp="1"/>
          </p:cNvSpPr>
          <p:nvPr>
            <p:ph type="body" idx="1"/>
          </p:nvPr>
        </p:nvSpPr>
        <p:spPr>
          <a:xfrm>
            <a:off x="1036635" y="1905000"/>
            <a:ext cx="3196899" cy="685800"/>
          </a:xfrm>
        </p:spPr>
        <p:txBody>
          <a:bodyPr/>
          <a:lstStyle/>
          <a:p>
            <a:r>
              <a:rPr lang="en-US" b="0" i="0" u="none" strike="noStrike" dirty="0">
                <a:solidFill>
                  <a:srgbClr val="FFFFFF"/>
                </a:solidFill>
                <a:effectLst/>
                <a:latin typeface="Orbitron"/>
              </a:rPr>
              <a:t>Missing/Irrelevant Data</a:t>
            </a:r>
            <a:endParaRPr lang="en-US" dirty="0"/>
          </a:p>
        </p:txBody>
      </p:sp>
      <p:sp>
        <p:nvSpPr>
          <p:cNvPr id="11" name="Text Placeholder 10">
            <a:extLst>
              <a:ext uri="{FF2B5EF4-FFF2-40B4-BE49-F238E27FC236}">
                <a16:creationId xmlns:a16="http://schemas.microsoft.com/office/drawing/2014/main" id="{7DBCDC6A-BB8F-093E-8B16-9CE757AD4C51}"/>
              </a:ext>
            </a:extLst>
          </p:cNvPr>
          <p:cNvSpPr>
            <a:spLocks noGrp="1"/>
          </p:cNvSpPr>
          <p:nvPr>
            <p:ph type="body" sz="half" idx="15"/>
          </p:nvPr>
        </p:nvSpPr>
        <p:spPr>
          <a:xfrm>
            <a:off x="1024799" y="2617313"/>
            <a:ext cx="3208735" cy="2430936"/>
          </a:xfrm>
        </p:spPr>
        <p:txBody>
          <a:bodyPr/>
          <a:lstStyle/>
          <a:p>
            <a:pPr marL="285750" indent="-285750">
              <a:buFont typeface="Arial" panose="020B0604020202020204" pitchFamily="34" charset="0"/>
              <a:buChar char="•"/>
            </a:pPr>
            <a:r>
              <a:rPr lang="en-US" sz="1800" dirty="0">
                <a:solidFill>
                  <a:srgbClr val="FFFFFF"/>
                </a:solidFill>
                <a:effectLst/>
                <a:latin typeface="Kanit"/>
              </a:rPr>
              <a:t>R</a:t>
            </a:r>
            <a:r>
              <a:rPr lang="en-US" sz="1800" b="0" i="0" u="none" strike="noStrike" dirty="0">
                <a:solidFill>
                  <a:srgbClr val="FFFFFF"/>
                </a:solidFill>
                <a:effectLst/>
                <a:latin typeface="Kanit"/>
              </a:rPr>
              <a:t>emoved categories that contained “True” or “False” as all games showed “True” in each column.</a:t>
            </a:r>
          </a:p>
          <a:p>
            <a:pPr marL="285750" indent="-285750">
              <a:buFont typeface="Arial" panose="020B0604020202020204" pitchFamily="34" charset="0"/>
              <a:buChar char="•"/>
            </a:pPr>
            <a:r>
              <a:rPr lang="en-US" sz="1800" dirty="0">
                <a:solidFill>
                  <a:srgbClr val="FFFFFF"/>
                </a:solidFill>
                <a:effectLst/>
                <a:latin typeface="Kanit"/>
              </a:rPr>
              <a:t>Removed Playtime Data</a:t>
            </a:r>
            <a:endParaRPr lang="en-US" dirty="0"/>
          </a:p>
        </p:txBody>
      </p:sp>
      <p:sp>
        <p:nvSpPr>
          <p:cNvPr id="10" name="Text Placeholder 9">
            <a:extLst>
              <a:ext uri="{FF2B5EF4-FFF2-40B4-BE49-F238E27FC236}">
                <a16:creationId xmlns:a16="http://schemas.microsoft.com/office/drawing/2014/main" id="{4D7576F2-6019-4077-7026-D5A2D9368BC5}"/>
              </a:ext>
            </a:extLst>
          </p:cNvPr>
          <p:cNvSpPr>
            <a:spLocks noGrp="1"/>
          </p:cNvSpPr>
          <p:nvPr>
            <p:ph type="body" sz="quarter" idx="13"/>
          </p:nvPr>
        </p:nvSpPr>
        <p:spPr>
          <a:xfrm>
            <a:off x="7304255" y="1575356"/>
            <a:ext cx="3194968" cy="685800"/>
          </a:xfrm>
        </p:spPr>
        <p:txBody>
          <a:bodyPr/>
          <a:lstStyle/>
          <a:p>
            <a:r>
              <a:rPr lang="en-US" dirty="0"/>
              <a:t>Data Conversions</a:t>
            </a:r>
          </a:p>
        </p:txBody>
      </p:sp>
      <p:sp>
        <p:nvSpPr>
          <p:cNvPr id="13" name="Text Placeholder 12">
            <a:extLst>
              <a:ext uri="{FF2B5EF4-FFF2-40B4-BE49-F238E27FC236}">
                <a16:creationId xmlns:a16="http://schemas.microsoft.com/office/drawing/2014/main" id="{81A0D5E4-3FDA-1814-A8F1-314C4FB01D49}"/>
              </a:ext>
            </a:extLst>
          </p:cNvPr>
          <p:cNvSpPr>
            <a:spLocks noGrp="1"/>
          </p:cNvSpPr>
          <p:nvPr>
            <p:ph type="body" sz="half" idx="17"/>
          </p:nvPr>
        </p:nvSpPr>
        <p:spPr>
          <a:xfrm>
            <a:off x="7304255" y="2327732"/>
            <a:ext cx="3194968" cy="2430936"/>
          </a:xfrm>
        </p:spPr>
        <p:txBody>
          <a:bodyPr>
            <a:normAutofit/>
          </a:bodyPr>
          <a:lstStyle/>
          <a:p>
            <a:pPr marL="285750" indent="-285750">
              <a:buFont typeface="Arial" panose="020B0604020202020204" pitchFamily="34" charset="0"/>
              <a:buChar char="•"/>
            </a:pPr>
            <a:r>
              <a:rPr lang="en-US" sz="1800" dirty="0"/>
              <a:t>Converted Sales data into USD</a:t>
            </a:r>
          </a:p>
          <a:p>
            <a:pPr marL="285750" indent="-285750">
              <a:buFont typeface="Arial" panose="020B0604020202020204" pitchFamily="34" charset="0"/>
              <a:buChar char="•"/>
            </a:pPr>
            <a:r>
              <a:rPr lang="en-US" sz="1800" dirty="0"/>
              <a:t>Split text in columns containing multiple data points (i.e. publishers &amp; genres)</a:t>
            </a:r>
          </a:p>
        </p:txBody>
      </p:sp>
      <p:pic>
        <p:nvPicPr>
          <p:cNvPr id="15" name="Picture 14" descr="A screenshot of a computer&#10;&#10;Description automatically generated">
            <a:extLst>
              <a:ext uri="{FF2B5EF4-FFF2-40B4-BE49-F238E27FC236}">
                <a16:creationId xmlns:a16="http://schemas.microsoft.com/office/drawing/2014/main" id="{C5ED29E8-1D61-B9A0-7150-6289892DD054}"/>
              </a:ext>
            </a:extLst>
          </p:cNvPr>
          <p:cNvPicPr>
            <a:picLocks noChangeAspect="1"/>
          </p:cNvPicPr>
          <p:nvPr/>
        </p:nvPicPr>
        <p:blipFill>
          <a:blip r:embed="rId3"/>
          <a:stretch>
            <a:fillRect/>
          </a:stretch>
        </p:blipFill>
        <p:spPr>
          <a:xfrm>
            <a:off x="1222757" y="5074762"/>
            <a:ext cx="1454299" cy="1356477"/>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06224C6C-247D-DF53-1471-96D9B9755B21}"/>
              </a:ext>
            </a:extLst>
          </p:cNvPr>
          <p:cNvPicPr>
            <a:picLocks noChangeAspect="1"/>
          </p:cNvPicPr>
          <p:nvPr/>
        </p:nvPicPr>
        <p:blipFill>
          <a:blip r:embed="rId4"/>
          <a:stretch>
            <a:fillRect/>
          </a:stretch>
        </p:blipFill>
        <p:spPr>
          <a:xfrm>
            <a:off x="6955254" y="4696748"/>
            <a:ext cx="1209844" cy="1933845"/>
          </a:xfrm>
          <a:prstGeom prst="rect">
            <a:avLst/>
          </a:prstGeom>
        </p:spPr>
      </p:pic>
      <p:pic>
        <p:nvPicPr>
          <p:cNvPr id="19" name="Picture 18" descr="A screenshot of a table&#10;&#10;Description automatically generated">
            <a:extLst>
              <a:ext uri="{FF2B5EF4-FFF2-40B4-BE49-F238E27FC236}">
                <a16:creationId xmlns:a16="http://schemas.microsoft.com/office/drawing/2014/main" id="{46CEAB4E-583B-6E33-C35E-3E4320F55ACD}"/>
              </a:ext>
            </a:extLst>
          </p:cNvPr>
          <p:cNvPicPr>
            <a:picLocks noChangeAspect="1"/>
          </p:cNvPicPr>
          <p:nvPr/>
        </p:nvPicPr>
        <p:blipFill>
          <a:blip r:embed="rId5"/>
          <a:stretch>
            <a:fillRect/>
          </a:stretch>
        </p:blipFill>
        <p:spPr>
          <a:xfrm>
            <a:off x="9234380" y="4696748"/>
            <a:ext cx="1533739" cy="1962424"/>
          </a:xfrm>
          <a:prstGeom prst="rect">
            <a:avLst/>
          </a:prstGeom>
        </p:spPr>
      </p:pic>
      <p:sp>
        <p:nvSpPr>
          <p:cNvPr id="20" name="Equals 19">
            <a:extLst>
              <a:ext uri="{FF2B5EF4-FFF2-40B4-BE49-F238E27FC236}">
                <a16:creationId xmlns:a16="http://schemas.microsoft.com/office/drawing/2014/main" id="{4E7E9357-618E-E947-22F3-C8EDAC245FA1}"/>
              </a:ext>
            </a:extLst>
          </p:cNvPr>
          <p:cNvSpPr/>
          <p:nvPr/>
        </p:nvSpPr>
        <p:spPr>
          <a:xfrm>
            <a:off x="8294926" y="5432693"/>
            <a:ext cx="809625" cy="52387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Equals 20">
            <a:extLst>
              <a:ext uri="{FF2B5EF4-FFF2-40B4-BE49-F238E27FC236}">
                <a16:creationId xmlns:a16="http://schemas.microsoft.com/office/drawing/2014/main" id="{3CABB401-7D7D-5F90-3CB3-2362F91F51C1}"/>
              </a:ext>
            </a:extLst>
          </p:cNvPr>
          <p:cNvSpPr/>
          <p:nvPr/>
        </p:nvSpPr>
        <p:spPr>
          <a:xfrm>
            <a:off x="2819400" y="5553075"/>
            <a:ext cx="781050" cy="54292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Multiplication Sign 21">
            <a:extLst>
              <a:ext uri="{FF2B5EF4-FFF2-40B4-BE49-F238E27FC236}">
                <a16:creationId xmlns:a16="http://schemas.microsoft.com/office/drawing/2014/main" id="{02883DF8-2B38-5B49-26AE-EB3928EA212B}"/>
              </a:ext>
            </a:extLst>
          </p:cNvPr>
          <p:cNvSpPr/>
          <p:nvPr/>
        </p:nvSpPr>
        <p:spPr>
          <a:xfrm>
            <a:off x="3521757" y="5139132"/>
            <a:ext cx="1423554" cy="1370809"/>
          </a:xfrm>
          <a:prstGeom prst="mathMultiply">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24927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98F4-5575-3E7D-CC9F-14C34ADB93C7}"/>
              </a:ext>
            </a:extLst>
          </p:cNvPr>
          <p:cNvSpPr>
            <a:spLocks noGrp="1"/>
          </p:cNvSpPr>
          <p:nvPr>
            <p:ph type="title"/>
          </p:nvPr>
        </p:nvSpPr>
        <p:spPr>
          <a:xfrm>
            <a:off x="1141413" y="618518"/>
            <a:ext cx="5030787" cy="1478570"/>
          </a:xfrm>
        </p:spPr>
        <p:txBody>
          <a:bodyPr/>
          <a:lstStyle/>
          <a:p>
            <a:r>
              <a:rPr lang="en-US" dirty="0"/>
              <a:t>Focus data</a:t>
            </a:r>
          </a:p>
        </p:txBody>
      </p:sp>
      <p:sp>
        <p:nvSpPr>
          <p:cNvPr id="3" name="Content Placeholder 2">
            <a:extLst>
              <a:ext uri="{FF2B5EF4-FFF2-40B4-BE49-F238E27FC236}">
                <a16:creationId xmlns:a16="http://schemas.microsoft.com/office/drawing/2014/main" id="{B0F9F053-BD2C-AE04-DC5C-00B8D490627D}"/>
              </a:ext>
            </a:extLst>
          </p:cNvPr>
          <p:cNvSpPr>
            <a:spLocks noGrp="1"/>
          </p:cNvSpPr>
          <p:nvPr>
            <p:ph sz="half" idx="1"/>
          </p:nvPr>
        </p:nvSpPr>
        <p:spPr>
          <a:xfrm>
            <a:off x="1141410" y="2249486"/>
            <a:ext cx="9927122" cy="3541714"/>
          </a:xfrm>
        </p:spPr>
        <p:txBody>
          <a:bodyPr>
            <a:normAutofit/>
          </a:bodyPr>
          <a:lstStyle/>
          <a:p>
            <a:r>
              <a:rPr lang="en-US" b="0" i="0" u="none" strike="noStrike" dirty="0">
                <a:solidFill>
                  <a:srgbClr val="FFFFFF"/>
                </a:solidFill>
                <a:effectLst/>
                <a:latin typeface="Kanit"/>
              </a:rPr>
              <a:t>Title, Genre, Publisher, Review Score, Sales (USD), ESRB Rating, Console, &amp; Release Year</a:t>
            </a:r>
          </a:p>
          <a:p>
            <a:r>
              <a:rPr lang="en-US" dirty="0">
                <a:solidFill>
                  <a:srgbClr val="FFFFFF"/>
                </a:solidFill>
                <a:effectLst/>
                <a:latin typeface="Kanit"/>
              </a:rPr>
              <a:t>Main Focus: Sales &amp; Review Scores</a:t>
            </a:r>
            <a:endParaRPr lang="en-US" dirty="0"/>
          </a:p>
        </p:txBody>
      </p:sp>
      <p:pic>
        <p:nvPicPr>
          <p:cNvPr id="7" name="Picture 6">
            <a:extLst>
              <a:ext uri="{FF2B5EF4-FFF2-40B4-BE49-F238E27FC236}">
                <a16:creationId xmlns:a16="http://schemas.microsoft.com/office/drawing/2014/main" id="{3D885F81-3839-8D15-A6E0-7EAA0B9221CA}"/>
              </a:ext>
            </a:extLst>
          </p:cNvPr>
          <p:cNvPicPr>
            <a:picLocks noChangeAspect="1"/>
          </p:cNvPicPr>
          <p:nvPr/>
        </p:nvPicPr>
        <p:blipFill>
          <a:blip r:embed="rId3"/>
          <a:stretch>
            <a:fillRect/>
          </a:stretch>
        </p:blipFill>
        <p:spPr>
          <a:xfrm>
            <a:off x="1141410" y="4020343"/>
            <a:ext cx="9927122" cy="1007984"/>
          </a:xfrm>
          <a:prstGeom prst="rect">
            <a:avLst/>
          </a:prstGeom>
        </p:spPr>
      </p:pic>
    </p:spTree>
    <p:extLst>
      <p:ext uri="{BB962C8B-B14F-4D97-AF65-F5344CB8AC3E}">
        <p14:creationId xmlns:p14="http://schemas.microsoft.com/office/powerpoint/2010/main" val="343997280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0472-8F90-9E7C-E2D9-B6967544BCA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05030B4-5545-5CFC-5AE9-24851722DB7D}"/>
              </a:ext>
            </a:extLst>
          </p:cNvPr>
          <p:cNvSpPr>
            <a:spLocks noGrp="1"/>
          </p:cNvSpPr>
          <p:nvPr>
            <p:ph idx="1"/>
          </p:nvPr>
        </p:nvSpPr>
        <p:spPr/>
        <p:txBody>
          <a:bodyPr>
            <a:normAutofit/>
          </a:bodyPr>
          <a:lstStyle/>
          <a:p>
            <a:r>
              <a:rPr lang="en-US" dirty="0"/>
              <a:t>What were the Top 10 games with over $1 Million in Sales?</a:t>
            </a:r>
          </a:p>
          <a:p>
            <a:r>
              <a:rPr lang="en-US" dirty="0"/>
              <a:t>What was the average review score for the top 10 best selling games?</a:t>
            </a:r>
          </a:p>
          <a:p>
            <a:r>
              <a:rPr lang="en-US" dirty="0"/>
              <a:t>What were the total sales by Console each year from 2004-2008?</a:t>
            </a:r>
          </a:p>
          <a:p>
            <a:r>
              <a:rPr lang="en-US" dirty="0"/>
              <a:t>What are the average review scores by console from 2004-2008?</a:t>
            </a:r>
          </a:p>
          <a:p>
            <a:r>
              <a:rPr lang="en-US" dirty="0"/>
              <a:t>Is there a correlation between sales &amp; review scores?</a:t>
            </a:r>
          </a:p>
        </p:txBody>
      </p:sp>
    </p:spTree>
    <p:extLst>
      <p:ext uri="{BB962C8B-B14F-4D97-AF65-F5344CB8AC3E}">
        <p14:creationId xmlns:p14="http://schemas.microsoft.com/office/powerpoint/2010/main" val="209600038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DB65-A9DB-D743-5A5C-93C792E2672A}"/>
              </a:ext>
            </a:extLst>
          </p:cNvPr>
          <p:cNvSpPr>
            <a:spLocks noGrp="1"/>
          </p:cNvSpPr>
          <p:nvPr>
            <p:ph type="title"/>
          </p:nvPr>
        </p:nvSpPr>
        <p:spPr/>
        <p:txBody>
          <a:bodyPr>
            <a:normAutofit fontScale="90000"/>
          </a:bodyPr>
          <a:lstStyle/>
          <a:p>
            <a:r>
              <a:rPr lang="en-US" dirty="0"/>
              <a:t>What were the Top 10 games with over $1 Million in Sales?</a:t>
            </a:r>
            <a:br>
              <a:rPr lang="en-US" dirty="0"/>
            </a:br>
            <a:endParaRPr lang="en-US" dirty="0"/>
          </a:p>
        </p:txBody>
      </p:sp>
      <p:sp>
        <p:nvSpPr>
          <p:cNvPr id="5" name="Text Placeholder 4">
            <a:extLst>
              <a:ext uri="{FF2B5EF4-FFF2-40B4-BE49-F238E27FC236}">
                <a16:creationId xmlns:a16="http://schemas.microsoft.com/office/drawing/2014/main" id="{59CA6430-6478-BEE2-152B-27722379DF6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err="1"/>
              <a:t>BigQuery</a:t>
            </a:r>
            <a:endParaRPr lang="en-US" sz="2800" dirty="0"/>
          </a:p>
          <a:p>
            <a:pPr marL="285750" indent="-285750">
              <a:buFont typeface="Arial" panose="020B0604020202020204" pitchFamily="34" charset="0"/>
              <a:buChar char="•"/>
            </a:pPr>
            <a:r>
              <a:rPr lang="en-US" sz="2800" dirty="0"/>
              <a:t>8/10 published by Nintendo</a:t>
            </a:r>
          </a:p>
          <a:p>
            <a:pPr marL="285750" indent="-285750">
              <a:buFont typeface="Arial" panose="020B0604020202020204" pitchFamily="34" charset="0"/>
              <a:buChar char="•"/>
            </a:pPr>
            <a:r>
              <a:rPr lang="en-US" sz="2800" dirty="0"/>
              <a:t>Halo 3 is the only XBOX exclusive</a:t>
            </a:r>
          </a:p>
        </p:txBody>
      </p:sp>
      <p:pic>
        <p:nvPicPr>
          <p:cNvPr id="4" name="Picture 3" descr="A screenshot of a computer&#10;&#10;Description automatically generated">
            <a:extLst>
              <a:ext uri="{FF2B5EF4-FFF2-40B4-BE49-F238E27FC236}">
                <a16:creationId xmlns:a16="http://schemas.microsoft.com/office/drawing/2014/main" id="{4FC5531D-16E9-93E7-4B09-A0356A70FF90}"/>
              </a:ext>
            </a:extLst>
          </p:cNvPr>
          <p:cNvPicPr>
            <a:picLocks noChangeAspect="1"/>
          </p:cNvPicPr>
          <p:nvPr/>
        </p:nvPicPr>
        <p:blipFill>
          <a:blip r:embed="rId3"/>
          <a:stretch>
            <a:fillRect/>
          </a:stretch>
        </p:blipFill>
        <p:spPr>
          <a:xfrm>
            <a:off x="5154082" y="131974"/>
            <a:ext cx="5944430" cy="2838846"/>
          </a:xfrm>
          <a:prstGeom prst="rect">
            <a:avLst/>
          </a:prstGeom>
        </p:spPr>
      </p:pic>
      <p:pic>
        <p:nvPicPr>
          <p:cNvPr id="9" name="Content Placeholder 8" descr="A screenshot of a game list&#10;&#10;Description automatically generated">
            <a:extLst>
              <a:ext uri="{FF2B5EF4-FFF2-40B4-BE49-F238E27FC236}">
                <a16:creationId xmlns:a16="http://schemas.microsoft.com/office/drawing/2014/main" id="{51F1EE25-83EA-1FC3-6708-E0CBF5277233}"/>
              </a:ext>
            </a:extLst>
          </p:cNvPr>
          <p:cNvPicPr>
            <a:picLocks noGrp="1" noChangeAspect="1"/>
          </p:cNvPicPr>
          <p:nvPr>
            <p:ph idx="1"/>
          </p:nvPr>
        </p:nvPicPr>
        <p:blipFill>
          <a:blip r:embed="rId4"/>
          <a:stretch>
            <a:fillRect/>
          </a:stretch>
        </p:blipFill>
        <p:spPr>
          <a:xfrm>
            <a:off x="5154082" y="2970820"/>
            <a:ext cx="5944430" cy="3934374"/>
          </a:xfrm>
        </p:spPr>
      </p:pic>
    </p:spTree>
    <p:extLst>
      <p:ext uri="{BB962C8B-B14F-4D97-AF65-F5344CB8AC3E}">
        <p14:creationId xmlns:p14="http://schemas.microsoft.com/office/powerpoint/2010/main" val="310000693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522C-33C3-4E5B-A3FA-124CF33FE9B8}"/>
              </a:ext>
            </a:extLst>
          </p:cNvPr>
          <p:cNvSpPr>
            <a:spLocks noGrp="1"/>
          </p:cNvSpPr>
          <p:nvPr>
            <p:ph type="title"/>
          </p:nvPr>
        </p:nvSpPr>
        <p:spPr/>
        <p:txBody>
          <a:bodyPr>
            <a:normAutofit fontScale="90000"/>
          </a:bodyPr>
          <a:lstStyle/>
          <a:p>
            <a:r>
              <a:rPr lang="en-US" dirty="0"/>
              <a:t>What was the average review score for the top 10 best selling games?</a:t>
            </a:r>
            <a:br>
              <a:rPr lang="en-US" dirty="0"/>
            </a:br>
            <a:endParaRPr lang="en-US" dirty="0"/>
          </a:p>
        </p:txBody>
      </p:sp>
      <p:sp>
        <p:nvSpPr>
          <p:cNvPr id="4" name="Text Placeholder 3">
            <a:extLst>
              <a:ext uri="{FF2B5EF4-FFF2-40B4-BE49-F238E27FC236}">
                <a16:creationId xmlns:a16="http://schemas.microsoft.com/office/drawing/2014/main" id="{1B0E7C9A-0ED5-B507-FD10-3534D1B2A34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err="1"/>
              <a:t>BigQuery</a:t>
            </a:r>
            <a:endParaRPr lang="en-US" sz="2800" dirty="0"/>
          </a:p>
          <a:p>
            <a:pPr marL="285750" indent="-285750">
              <a:buFont typeface="Arial" panose="020B0604020202020204" pitchFamily="34" charset="0"/>
              <a:buChar char="•"/>
            </a:pPr>
            <a:r>
              <a:rPr lang="en-US" sz="2800" dirty="0"/>
              <a:t>Removing Wii Play, raised AVG to 87</a:t>
            </a:r>
          </a:p>
          <a:p>
            <a:pPr marL="285750" indent="-285750">
              <a:buFont typeface="Arial" panose="020B0604020202020204" pitchFamily="34" charset="0"/>
              <a:buChar char="•"/>
            </a:pPr>
            <a:r>
              <a:rPr lang="en-US" sz="2800" dirty="0"/>
              <a:t>Games with higher sales tend to have better reviews</a:t>
            </a:r>
          </a:p>
          <a:p>
            <a:pPr marL="285750" indent="-285750">
              <a:buFont typeface="Arial" panose="020B0604020202020204" pitchFamily="34" charset="0"/>
              <a:buChar char="•"/>
            </a:pPr>
            <a:endParaRPr lang="en-US" sz="2800" dirty="0"/>
          </a:p>
        </p:txBody>
      </p:sp>
      <p:pic>
        <p:nvPicPr>
          <p:cNvPr id="5" name="Picture 4" descr="A screenshot of a computer&#10;&#10;Description automatically generated">
            <a:extLst>
              <a:ext uri="{FF2B5EF4-FFF2-40B4-BE49-F238E27FC236}">
                <a16:creationId xmlns:a16="http://schemas.microsoft.com/office/drawing/2014/main" id="{04B756C2-3D79-FDC6-7BC9-300EE59708C0}"/>
              </a:ext>
            </a:extLst>
          </p:cNvPr>
          <p:cNvPicPr>
            <a:picLocks noChangeAspect="1"/>
          </p:cNvPicPr>
          <p:nvPr/>
        </p:nvPicPr>
        <p:blipFill>
          <a:blip r:embed="rId3"/>
          <a:stretch>
            <a:fillRect/>
          </a:stretch>
        </p:blipFill>
        <p:spPr>
          <a:xfrm>
            <a:off x="5154082" y="369870"/>
            <a:ext cx="5944430" cy="3181794"/>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03CECD28-5543-4963-0723-85CBD46B34CD}"/>
              </a:ext>
            </a:extLst>
          </p:cNvPr>
          <p:cNvPicPr>
            <a:picLocks noGrp="1" noChangeAspect="1"/>
          </p:cNvPicPr>
          <p:nvPr>
            <p:ph idx="1"/>
          </p:nvPr>
        </p:nvPicPr>
        <p:blipFill>
          <a:blip r:embed="rId4"/>
          <a:stretch>
            <a:fillRect/>
          </a:stretch>
        </p:blipFill>
        <p:spPr>
          <a:xfrm>
            <a:off x="5154082" y="3773575"/>
            <a:ext cx="5944430" cy="1162212"/>
          </a:xfrm>
        </p:spPr>
      </p:pic>
      <p:pic>
        <p:nvPicPr>
          <p:cNvPr id="13" name="Picture 12" descr="A screenshot of a computer&#10;&#10;Description automatically generated">
            <a:extLst>
              <a:ext uri="{FF2B5EF4-FFF2-40B4-BE49-F238E27FC236}">
                <a16:creationId xmlns:a16="http://schemas.microsoft.com/office/drawing/2014/main" id="{4B18F453-FE2C-A0B5-DAA1-26E4688E19FC}"/>
              </a:ext>
            </a:extLst>
          </p:cNvPr>
          <p:cNvPicPr>
            <a:picLocks noChangeAspect="1"/>
          </p:cNvPicPr>
          <p:nvPr/>
        </p:nvPicPr>
        <p:blipFill>
          <a:blip r:embed="rId5"/>
          <a:stretch>
            <a:fillRect/>
          </a:stretch>
        </p:blipFill>
        <p:spPr>
          <a:xfrm>
            <a:off x="5154082" y="5157699"/>
            <a:ext cx="4596094" cy="1267002"/>
          </a:xfrm>
          <a:prstGeom prst="rect">
            <a:avLst/>
          </a:prstGeom>
        </p:spPr>
      </p:pic>
    </p:spTree>
    <p:extLst>
      <p:ext uri="{BB962C8B-B14F-4D97-AF65-F5344CB8AC3E}">
        <p14:creationId xmlns:p14="http://schemas.microsoft.com/office/powerpoint/2010/main" val="19025262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E594-7107-24A2-E28D-5188D40CAC21}"/>
              </a:ext>
            </a:extLst>
          </p:cNvPr>
          <p:cNvSpPr>
            <a:spLocks noGrp="1"/>
          </p:cNvSpPr>
          <p:nvPr>
            <p:ph type="title"/>
          </p:nvPr>
        </p:nvSpPr>
        <p:spPr/>
        <p:txBody>
          <a:bodyPr>
            <a:normAutofit fontScale="90000"/>
          </a:bodyPr>
          <a:lstStyle/>
          <a:p>
            <a:r>
              <a:rPr lang="en-US" dirty="0"/>
              <a:t>What were the sales by Console each year from 2004-2008?</a:t>
            </a:r>
            <a:br>
              <a:rPr lang="en-US" dirty="0"/>
            </a:br>
            <a:endParaRPr lang="en-US" dirty="0"/>
          </a:p>
        </p:txBody>
      </p:sp>
      <p:pic>
        <p:nvPicPr>
          <p:cNvPr id="9" name="Content Placeholder 8" descr="A graph of blue and white bars&#10;&#10;Description automatically generated with medium confidence">
            <a:extLst>
              <a:ext uri="{FF2B5EF4-FFF2-40B4-BE49-F238E27FC236}">
                <a16:creationId xmlns:a16="http://schemas.microsoft.com/office/drawing/2014/main" id="{0A65C4EF-2908-BD29-3968-EEFC7E8F41B2}"/>
              </a:ext>
            </a:extLst>
          </p:cNvPr>
          <p:cNvPicPr>
            <a:picLocks noGrp="1" noChangeAspect="1"/>
          </p:cNvPicPr>
          <p:nvPr>
            <p:ph idx="1"/>
          </p:nvPr>
        </p:nvPicPr>
        <p:blipFill>
          <a:blip r:embed="rId3"/>
          <a:stretch>
            <a:fillRect/>
          </a:stretch>
        </p:blipFill>
        <p:spPr>
          <a:xfrm>
            <a:off x="656625" y="1736333"/>
            <a:ext cx="10878749" cy="4705564"/>
          </a:xfrm>
        </p:spPr>
      </p:pic>
    </p:spTree>
    <p:extLst>
      <p:ext uri="{BB962C8B-B14F-4D97-AF65-F5344CB8AC3E}">
        <p14:creationId xmlns:p14="http://schemas.microsoft.com/office/powerpoint/2010/main" val="132579107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2FF8-AC31-87E3-1597-ABFC2CA48E5B}"/>
              </a:ext>
            </a:extLst>
          </p:cNvPr>
          <p:cNvSpPr>
            <a:spLocks noGrp="1"/>
          </p:cNvSpPr>
          <p:nvPr>
            <p:ph type="title"/>
          </p:nvPr>
        </p:nvSpPr>
        <p:spPr/>
        <p:txBody>
          <a:bodyPr>
            <a:normAutofit fontScale="90000"/>
          </a:bodyPr>
          <a:lstStyle/>
          <a:p>
            <a:r>
              <a:rPr lang="en-US" dirty="0"/>
              <a:t>What are the average review scores by console from 2004-2008?</a:t>
            </a:r>
            <a:br>
              <a:rPr lang="en-US" dirty="0"/>
            </a:br>
            <a:endParaRPr lang="en-US" dirty="0"/>
          </a:p>
        </p:txBody>
      </p:sp>
      <p:pic>
        <p:nvPicPr>
          <p:cNvPr id="22" name="Picture 21" descr="A graph of a bar chart&#10;&#10;Description automatically generated">
            <a:extLst>
              <a:ext uri="{FF2B5EF4-FFF2-40B4-BE49-F238E27FC236}">
                <a16:creationId xmlns:a16="http://schemas.microsoft.com/office/drawing/2014/main" id="{E3E6B619-930C-8F21-CCF8-CC0E5681FA39}"/>
              </a:ext>
            </a:extLst>
          </p:cNvPr>
          <p:cNvPicPr>
            <a:picLocks noChangeAspect="1"/>
          </p:cNvPicPr>
          <p:nvPr/>
        </p:nvPicPr>
        <p:blipFill>
          <a:blip r:embed="rId3"/>
          <a:stretch>
            <a:fillRect/>
          </a:stretch>
        </p:blipFill>
        <p:spPr>
          <a:xfrm>
            <a:off x="606175" y="1617547"/>
            <a:ext cx="6635038" cy="3985839"/>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D28C646C-4040-56DD-F37D-195B2770292F}"/>
              </a:ext>
            </a:extLst>
          </p:cNvPr>
          <p:cNvPicPr>
            <a:picLocks noChangeAspect="1"/>
          </p:cNvPicPr>
          <p:nvPr/>
        </p:nvPicPr>
        <p:blipFill>
          <a:blip r:embed="rId4"/>
          <a:stretch>
            <a:fillRect/>
          </a:stretch>
        </p:blipFill>
        <p:spPr>
          <a:xfrm>
            <a:off x="5404648" y="4760913"/>
            <a:ext cx="5944430" cy="1733792"/>
          </a:xfrm>
          <a:prstGeom prst="rect">
            <a:avLst/>
          </a:prstGeom>
        </p:spPr>
      </p:pic>
      <p:sp>
        <p:nvSpPr>
          <p:cNvPr id="3" name="TextBox 2">
            <a:extLst>
              <a:ext uri="{FF2B5EF4-FFF2-40B4-BE49-F238E27FC236}">
                <a16:creationId xmlns:a16="http://schemas.microsoft.com/office/drawing/2014/main" id="{7A43DF00-DC0D-E09C-BEA1-6AEC9798CFDD}"/>
              </a:ext>
            </a:extLst>
          </p:cNvPr>
          <p:cNvSpPr txBox="1"/>
          <p:nvPr/>
        </p:nvSpPr>
        <p:spPr>
          <a:xfrm>
            <a:off x="7572054" y="1705510"/>
            <a:ext cx="37770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Tableau &amp; Excel</a:t>
            </a:r>
          </a:p>
          <a:p>
            <a:pPr marL="285750" indent="-285750">
              <a:buFont typeface="Arial" panose="020B0604020202020204" pitchFamily="34" charset="0"/>
              <a:buChar char="•"/>
            </a:pPr>
            <a:r>
              <a:rPr lang="en-US" dirty="0"/>
              <a:t>2008 had the best review results for all 5 consoles.</a:t>
            </a:r>
          </a:p>
          <a:p>
            <a:pPr marL="285750" indent="-285750">
              <a:buFont typeface="Arial" panose="020B0604020202020204" pitchFamily="34" charset="0"/>
              <a:buChar char="•"/>
            </a:pPr>
            <a:r>
              <a:rPr lang="en-US" dirty="0"/>
              <a:t>Handheld devices (DS &amp; PSP) started high, but lost traction as consoles evolved.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9560380"/>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13384</TotalTime>
  <Words>415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Kanit</vt:lpstr>
      <vt:lpstr>Orbitron</vt:lpstr>
      <vt:lpstr>Tw Cen MT</vt:lpstr>
      <vt:lpstr>Circuit</vt:lpstr>
      <vt:lpstr>GRC Gamers</vt:lpstr>
      <vt:lpstr>Dataset: Video Games</vt:lpstr>
      <vt:lpstr>Data cleaning</vt:lpstr>
      <vt:lpstr>Focus data</vt:lpstr>
      <vt:lpstr>Questions</vt:lpstr>
      <vt:lpstr>What were the Top 10 games with over $1 Million in Sales? </vt:lpstr>
      <vt:lpstr>What was the average review score for the top 10 best selling games? </vt:lpstr>
      <vt:lpstr>What were the sales by Console each year from 2004-2008? </vt:lpstr>
      <vt:lpstr>What are the average review scores by console from 2004-2008? </vt:lpstr>
      <vt:lpstr>Is there a correlation between sales &amp; review scores?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GRC Gamers</dc:title>
  <dc:creator>Joshua Kurth</dc:creator>
  <cp:lastModifiedBy>Joshua Kurth</cp:lastModifiedBy>
  <cp:revision>19</cp:revision>
  <dcterms:created xsi:type="dcterms:W3CDTF">2024-03-01T21:35:36Z</dcterms:created>
  <dcterms:modified xsi:type="dcterms:W3CDTF">2024-03-11T23:35:42Z</dcterms:modified>
</cp:coreProperties>
</file>