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8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830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C7A7-17FC-433D-B90D-FA23C4D2B4A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C95E-5F68-4CB4-BD29-BE9447954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observations </a:t>
            </a:r>
          </a:p>
          <a:p>
            <a:r>
              <a:rPr lang="en-US" dirty="0"/>
              <a:t>And possible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see if income had any affect on social Conflict </a:t>
            </a:r>
          </a:p>
          <a:p>
            <a:endParaRPr lang="en-US" dirty="0"/>
          </a:p>
          <a:p>
            <a:r>
              <a:rPr lang="en-US" dirty="0"/>
              <a:t>More money appears to lead to less conflict, however it is much less significant than household danger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Income could be a factor in the health of the individual. Low income populations will likely struggle more with Core needs like food transportation or housing</a:t>
            </a:r>
          </a:p>
          <a:p>
            <a:endParaRPr lang="en-US" dirty="0"/>
          </a:p>
          <a:p>
            <a:r>
              <a:rPr lang="en-US" dirty="0"/>
              <a:t>If we could better identify low income populations, it might allow us to employ needed social services more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Packages</a:t>
            </a:r>
          </a:p>
          <a:p>
            <a:endParaRPr lang="en-US" dirty="0"/>
          </a:p>
          <a:p>
            <a:r>
              <a:rPr lang="en-US" dirty="0"/>
              <a:t>How each resource helped this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Wrote presentation in an </a:t>
            </a:r>
            <a:r>
              <a:rPr lang="en-US" dirty="0" err="1"/>
              <a:t>Rmarkdown</a:t>
            </a:r>
            <a:r>
              <a:rPr lang="en-US" dirty="0"/>
              <a:t> file. This allows for better reproducibility; however, it isn’t nearly as pretty.</a:t>
            </a:r>
          </a:p>
          <a:p>
            <a:endParaRPr lang="en-US" dirty="0"/>
          </a:p>
          <a:p>
            <a:r>
              <a:rPr lang="en-US" dirty="0"/>
              <a:t>You can view/download the markdown file, and all other files involved with this presentation in my get hub Repository at this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representation appears fairly accurate except for one standout, Native American/Alaskan people are overrepresented by over 3.5%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information can be used to help educate the public of the diversity in our county. It’s important to know the people that make up out community.</a:t>
            </a:r>
          </a:p>
          <a:p>
            <a:endParaRPr lang="en-US" dirty="0"/>
          </a:p>
          <a:p>
            <a:r>
              <a:rPr lang="en-US" dirty="0"/>
              <a:t>(mention college/diversity on campus) diversity compared to CMU</a:t>
            </a:r>
          </a:p>
          <a:p>
            <a:endParaRPr lang="en-US" dirty="0"/>
          </a:p>
          <a:p>
            <a:r>
              <a:rPr lang="en-US" dirty="0"/>
              <a:t>How do we compare to the rest of the 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observation we’ll be looking as is  the relationship between Loneliness and Social Conflict</a:t>
            </a:r>
          </a:p>
          <a:p>
            <a:endParaRPr lang="en-US" dirty="0"/>
          </a:p>
          <a:p>
            <a:r>
              <a:rPr lang="en-US" dirty="0"/>
              <a:t>Loneliness measured on a scale 1-4</a:t>
            </a:r>
          </a:p>
          <a:p>
            <a:endParaRPr lang="en-US" dirty="0"/>
          </a:p>
          <a:p>
            <a:r>
              <a:rPr lang="en-US" dirty="0"/>
              <a:t>Social Conflict is based on the sum of all 4 Core need Safety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Loneliness trends upward for all ages, when confronted with more social conflict. </a:t>
            </a:r>
          </a:p>
          <a:p>
            <a:endParaRPr lang="en-US" dirty="0"/>
          </a:p>
          <a:p>
            <a:r>
              <a:rPr lang="en-US" dirty="0"/>
              <a:t>Women report even higher than 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same chart for children we can see a similar trend</a:t>
            </a:r>
          </a:p>
          <a:p>
            <a:endParaRPr lang="en-US" dirty="0"/>
          </a:p>
          <a:p>
            <a:r>
              <a:rPr lang="en-US" dirty="0"/>
              <a:t>However, the data pool is much smaller for children reporting this statistic. So more data may be required to get an accurate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continued, I would be interested in finding the relationship between Loneliness and mental health within an individual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These </a:t>
            </a:r>
            <a:r>
              <a:rPr lang="en-US" dirty="0" err="1"/>
              <a:t>measuremnets</a:t>
            </a:r>
            <a:r>
              <a:rPr lang="en-US" dirty="0"/>
              <a:t> might be able to </a:t>
            </a:r>
            <a:r>
              <a:rPr lang="en-US" dirty="0" err="1"/>
              <a:t>hel;p</a:t>
            </a:r>
            <a:r>
              <a:rPr lang="en-US" dirty="0"/>
              <a:t> better recognize how social conflict affects mental health</a:t>
            </a:r>
          </a:p>
          <a:p>
            <a:endParaRPr lang="en-US" dirty="0"/>
          </a:p>
          <a:p>
            <a:r>
              <a:rPr lang="en-US" dirty="0"/>
              <a:t>Could a machine learning model be applied to predict loneliness in an individual? That be useful for examining the public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Income measures as low as $10K to more than 75K</a:t>
            </a:r>
          </a:p>
          <a:p>
            <a:endParaRPr lang="en-US" dirty="0"/>
          </a:p>
          <a:p>
            <a:r>
              <a:rPr lang="en-US" dirty="0"/>
              <a:t>Household danger measured by the sum of all Core Need Living Situations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tell from this chart, there is an obvious inverse relationship between these two variables</a:t>
            </a:r>
          </a:p>
          <a:p>
            <a:endParaRPr lang="en-US" dirty="0"/>
          </a:p>
          <a:p>
            <a:r>
              <a:rPr lang="en-US" dirty="0"/>
              <a:t>This may be intuitive because less money creates less support to provide for basic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6C95E-5F68-4CB4-BD29-BE9447954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8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81F4095-E83E-42B8-99FB-3787641B9855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9B9CA2-85F9-4BEE-9597-4E433C7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9BBA-4229-4E19-87FC-9FCD8BBAC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Analysis </a:t>
            </a:r>
            <a:br>
              <a:rPr lang="en-US" dirty="0"/>
            </a:br>
            <a:r>
              <a:rPr lang="en-US" dirty="0"/>
              <a:t>of Mesa County Public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D54BD-6CE5-4B7E-8D04-917507F6F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Kurtis Bulock</a:t>
            </a:r>
          </a:p>
        </p:txBody>
      </p:sp>
    </p:spTree>
    <p:extLst>
      <p:ext uri="{BB962C8B-B14F-4D97-AF65-F5344CB8AC3E}">
        <p14:creationId xmlns:p14="http://schemas.microsoft.com/office/powerpoint/2010/main" val="161253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Household Income and Household Dangers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70E38-1FAB-4C7E-A661-0FB8ADCA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Income = More Danger</a:t>
            </a:r>
          </a:p>
          <a:p>
            <a:r>
              <a:rPr lang="en-US" dirty="0">
                <a:solidFill>
                  <a:schemeClr val="bg1"/>
                </a:solidFill>
              </a:rPr>
              <a:t>Intuitive conclusion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00174AD-65A7-4300-AB5C-156A316F0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14022"/>
            <a:ext cx="65826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Household Income and Social Conflict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0848B78-7516-4521-8CB7-42C978C7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6" y="823711"/>
            <a:ext cx="6582694" cy="5229955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1ACC7F95-81BE-4362-B690-87210B64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9" y="3014978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significant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Plateaus after $20k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28D-146A-4BC7-81AB-55868ABC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Household Income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5CA-C82C-420D-9152-563294E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Income can </a:t>
            </a:r>
            <a:r>
              <a:rPr lang="en-US">
                <a:solidFill>
                  <a:srgbClr val="404040"/>
                </a:solidFill>
              </a:rPr>
              <a:t>be a </a:t>
            </a:r>
            <a:r>
              <a:rPr lang="en-US" dirty="0">
                <a:solidFill>
                  <a:srgbClr val="404040"/>
                </a:solidFill>
              </a:rPr>
              <a:t>factor in overall individual health. (Food/Transportation/Housing)</a:t>
            </a:r>
          </a:p>
          <a:p>
            <a:r>
              <a:rPr lang="en-US" dirty="0">
                <a:solidFill>
                  <a:srgbClr val="404040"/>
                </a:solidFill>
              </a:rPr>
              <a:t>Identify low income populations to better employ social services</a:t>
            </a:r>
          </a:p>
        </p:txBody>
      </p:sp>
    </p:spTree>
    <p:extLst>
      <p:ext uri="{BB962C8B-B14F-4D97-AF65-F5344CB8AC3E}">
        <p14:creationId xmlns:p14="http://schemas.microsoft.com/office/powerpoint/2010/main" val="373966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862E-ECA6-472C-9C56-068C531D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C11F-42E7-401A-BE29-0BE372AD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699" y="2638044"/>
            <a:ext cx="2682609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000" dirty="0"/>
              <a:t>R/</a:t>
            </a:r>
            <a:r>
              <a:rPr lang="en-US" sz="2000" dirty="0" err="1"/>
              <a:t>Rstudio</a:t>
            </a:r>
            <a:endParaRPr lang="en-US" sz="2000" dirty="0"/>
          </a:p>
          <a:p>
            <a:pPr lvl="2"/>
            <a:r>
              <a:rPr lang="en-US" sz="1700" dirty="0"/>
              <a:t>Ggplot2</a:t>
            </a:r>
          </a:p>
          <a:p>
            <a:pPr lvl="2"/>
            <a:r>
              <a:rPr lang="en-US" sz="1700" dirty="0" err="1"/>
              <a:t>Tidyverse</a:t>
            </a:r>
            <a:endParaRPr lang="en-US" sz="1700" dirty="0"/>
          </a:p>
          <a:p>
            <a:pPr lvl="2"/>
            <a:r>
              <a:rPr lang="en-US" sz="1700" dirty="0" err="1"/>
              <a:t>Dplyr</a:t>
            </a:r>
            <a:endParaRPr lang="en-US" sz="1700" dirty="0"/>
          </a:p>
          <a:p>
            <a:pPr lvl="2"/>
            <a:r>
              <a:rPr lang="en-US" sz="1700" dirty="0" err="1"/>
              <a:t>Knitr</a:t>
            </a:r>
            <a:endParaRPr lang="en-US" sz="1700" dirty="0"/>
          </a:p>
          <a:p>
            <a:pPr lvl="1"/>
            <a:r>
              <a:rPr lang="en-US" sz="2000" dirty="0"/>
              <a:t>Excel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D2075-E1CE-4B88-B948-223B1A0E179C}"/>
              </a:ext>
            </a:extLst>
          </p:cNvPr>
          <p:cNvSpPr txBox="1">
            <a:spLocks/>
          </p:cNvSpPr>
          <p:nvPr/>
        </p:nvSpPr>
        <p:spPr>
          <a:xfrm>
            <a:off x="6640694" y="2638044"/>
            <a:ext cx="282208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1"/>
            <a:r>
              <a:rPr lang="en-US" sz="1800" dirty="0"/>
              <a:t>Interview_data.csv (Raw Data)</a:t>
            </a:r>
          </a:p>
          <a:p>
            <a:pPr lvl="1"/>
            <a:r>
              <a:rPr lang="en-US" sz="1800" dirty="0"/>
              <a:t>Interview_data_dict.csv (Data Dictionary)</a:t>
            </a:r>
          </a:p>
          <a:p>
            <a:pPr lvl="1"/>
            <a:r>
              <a:rPr lang="en-US" sz="1800" dirty="0"/>
              <a:t>Accountable Health Communities Model Screening Tool.docx (Survey)</a:t>
            </a:r>
          </a:p>
          <a:p>
            <a:pPr lvl="1"/>
            <a:r>
              <a:rPr lang="en-US" sz="1800" dirty="0"/>
              <a:t>www.Census.gov (Mesa County Population estimates)</a:t>
            </a:r>
          </a:p>
        </p:txBody>
      </p:sp>
    </p:spTree>
    <p:extLst>
      <p:ext uri="{BB962C8B-B14F-4D97-AF65-F5344CB8AC3E}">
        <p14:creationId xmlns:p14="http://schemas.microsoft.com/office/powerpoint/2010/main" val="200487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E974-F479-46BE-9E7C-C8B31E2B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103-1737-4558-B0B5-6AC85576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presentation written </a:t>
            </a:r>
            <a:r>
              <a:rPr lang="en-US" dirty="0" err="1"/>
              <a:t>Rmarkdown</a:t>
            </a:r>
            <a:r>
              <a:rPr lang="en-US" dirty="0"/>
              <a:t> for reproducibility</a:t>
            </a:r>
          </a:p>
          <a:p>
            <a:r>
              <a:rPr lang="en-US" dirty="0"/>
              <a:t>Download or view all code at https://github.com/kurtisbu/Mesa-County-Data</a:t>
            </a:r>
          </a:p>
        </p:txBody>
      </p:sp>
    </p:spTree>
    <p:extLst>
      <p:ext uri="{BB962C8B-B14F-4D97-AF65-F5344CB8AC3E}">
        <p14:creationId xmlns:p14="http://schemas.microsoft.com/office/powerpoint/2010/main" val="9897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3DFCC-0350-4C8A-A097-5D24FD3B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2D9471-1C53-49C0-ACED-914948C360A4}"/>
              </a:ext>
            </a:extLst>
          </p:cNvPr>
          <p:cNvSpPr txBox="1">
            <a:spLocks/>
          </p:cNvSpPr>
          <p:nvPr/>
        </p:nvSpPr>
        <p:spPr bwMode="black"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2A337B17-11C6-46D3-B086-513E689B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1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9F2-77F7-451B-BDEF-7E49C22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CBBA-AAE0-4E3B-B73B-65BF49A0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03" y="2638043"/>
            <a:ext cx="4379389" cy="31019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Representation of Race Survey vs. County.</a:t>
            </a:r>
          </a:p>
          <a:p>
            <a:pPr marL="342900" indent="-342900">
              <a:buAutoNum type="arabicPeriod"/>
            </a:pPr>
            <a:r>
              <a:rPr lang="en-US" dirty="0"/>
              <a:t>Loneliness vs. Social Conflict:</a:t>
            </a:r>
          </a:p>
          <a:p>
            <a:pPr lvl="1"/>
            <a:r>
              <a:rPr lang="en-US" dirty="0"/>
              <a:t>All ages</a:t>
            </a:r>
          </a:p>
          <a:p>
            <a:pPr lvl="1"/>
            <a:r>
              <a:rPr lang="en-US" dirty="0"/>
              <a:t>Children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Household Income vs. Household Danger.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Household Income vs. Social Conflict.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CC174-E0E1-454C-8753-3C24432553E7}"/>
              </a:ext>
            </a:extLst>
          </p:cNvPr>
          <p:cNvSpPr txBox="1">
            <a:spLocks/>
          </p:cNvSpPr>
          <p:nvPr/>
        </p:nvSpPr>
        <p:spPr>
          <a:xfrm>
            <a:off x="6519308" y="2638044"/>
            <a:ext cx="437938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Possible continued observations. </a:t>
            </a:r>
          </a:p>
          <a:p>
            <a:pPr lvl="1"/>
            <a:r>
              <a:rPr lang="en-US" dirty="0"/>
              <a:t>How this information can be used for future action.</a:t>
            </a:r>
          </a:p>
        </p:txBody>
      </p:sp>
    </p:spTree>
    <p:extLst>
      <p:ext uri="{BB962C8B-B14F-4D97-AF65-F5344CB8AC3E}">
        <p14:creationId xmlns:p14="http://schemas.microsoft.com/office/powerpoint/2010/main" val="40644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A36B8-6B25-4B3F-A522-CFE35B9A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Racial Representation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(single race)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B4344F8-6E77-4E4E-9192-F01D0549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Native American/Alaska Natives overrepresented</a:t>
            </a:r>
          </a:p>
          <a:p>
            <a:r>
              <a:rPr lang="en-US" dirty="0">
                <a:solidFill>
                  <a:schemeClr val="bg1"/>
                </a:solidFill>
              </a:rPr>
              <a:t>Other races are nearly accurately represented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BDAF0-EDC5-4697-866C-9D713924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9007" y="6236208"/>
            <a:ext cx="4776478" cy="32004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County population data from https://www.census.gov/data/tables/time-series/demo/popest/2010s-counties-detail.html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56E74C0-8BA4-41DF-894A-787C7887A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134013"/>
              </p:ext>
            </p:extLst>
          </p:nvPr>
        </p:nvGraphicFramePr>
        <p:xfrm>
          <a:off x="5297763" y="966899"/>
          <a:ext cx="6250771" cy="4763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1533">
                  <a:extLst>
                    <a:ext uri="{9D8B030D-6E8A-4147-A177-3AD203B41FA5}">
                      <a16:colId xmlns:a16="http://schemas.microsoft.com/office/drawing/2014/main" val="4045169798"/>
                    </a:ext>
                  </a:extLst>
                </a:gridCol>
                <a:gridCol w="2034619">
                  <a:extLst>
                    <a:ext uri="{9D8B030D-6E8A-4147-A177-3AD203B41FA5}">
                      <a16:colId xmlns:a16="http://schemas.microsoft.com/office/drawing/2014/main" val="4236667177"/>
                    </a:ext>
                  </a:extLst>
                </a:gridCol>
                <a:gridCol w="2034619">
                  <a:extLst>
                    <a:ext uri="{9D8B030D-6E8A-4147-A177-3AD203B41FA5}">
                      <a16:colId xmlns:a16="http://schemas.microsoft.com/office/drawing/2014/main" val="302256374"/>
                    </a:ext>
                  </a:extLst>
                </a:gridCol>
              </a:tblGrid>
              <a:tr h="738451">
                <a:tc>
                  <a:txBody>
                    <a:bodyPr/>
                    <a:lstStyle/>
                    <a:p>
                      <a:r>
                        <a:rPr lang="en-US" sz="2000" b="1"/>
                        <a:t>Race</a:t>
                      </a:r>
                    </a:p>
                  </a:txBody>
                  <a:tcPr marL="99791" marR="99791" marT="49895" marB="4989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Survey Representation</a:t>
                      </a:r>
                    </a:p>
                  </a:txBody>
                  <a:tcPr marL="99791" marR="99791" marT="49895" marB="4989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County Representation</a:t>
                      </a:r>
                    </a:p>
                  </a:txBody>
                  <a:tcPr marL="99791" marR="99791" marT="49895" marB="49895"/>
                </a:tc>
                <a:extLst>
                  <a:ext uri="{0D108BD9-81ED-4DB2-BD59-A6C34878D82A}">
                    <a16:rowId xmlns:a16="http://schemas.microsoft.com/office/drawing/2014/main" val="215826502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Asian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0.742%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1.036%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2905378718"/>
                  </a:ext>
                </a:extLst>
              </a:tr>
              <a:tr h="8049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Black/African American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1.372%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0.948%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327155192"/>
                  </a:ext>
                </a:extLst>
              </a:tr>
              <a:tr h="110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Native American/Alaska Native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5.193%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1.534%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355194155"/>
                  </a:ext>
                </a:extLst>
              </a:tr>
              <a:tr h="110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Native Hawaiian/Other Pacific Islander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0.297%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0.137%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1103364257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White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92.40%</a:t>
                      </a:r>
                    </a:p>
                  </a:txBody>
                  <a:tcPr marL="83159" marR="83159" marT="83159" marB="8315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93.94%</a:t>
                      </a:r>
                    </a:p>
                  </a:txBody>
                  <a:tcPr marL="83159" marR="83159" marT="83159" marB="83159"/>
                </a:tc>
                <a:extLst>
                  <a:ext uri="{0D108BD9-81ED-4DB2-BD59-A6C34878D82A}">
                    <a16:rowId xmlns:a16="http://schemas.microsoft.com/office/drawing/2014/main" val="88748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E013-899D-4E07-ABBC-75C3E88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Racial Representation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B2EE-A353-420A-AD1B-8731B126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Educate the public on minorities in the community.</a:t>
            </a:r>
          </a:p>
          <a:p>
            <a:r>
              <a:rPr lang="en-US" dirty="0">
                <a:solidFill>
                  <a:srgbClr val="404040"/>
                </a:solidFill>
              </a:rPr>
              <a:t>How does the diversity of CMU compare to the rest of the County?</a:t>
            </a:r>
          </a:p>
          <a:p>
            <a:r>
              <a:rPr lang="en-US" dirty="0">
                <a:solidFill>
                  <a:srgbClr val="404040"/>
                </a:solidFill>
              </a:rPr>
              <a:t>How does diversity in Mesa County compare to other Colorado counties?</a:t>
            </a:r>
          </a:p>
        </p:txBody>
      </p:sp>
    </p:spTree>
    <p:extLst>
      <p:ext uri="{BB962C8B-B14F-4D97-AF65-F5344CB8AC3E}">
        <p14:creationId xmlns:p14="http://schemas.microsoft.com/office/powerpoint/2010/main" val="309967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EC15-616F-43E8-86B0-F7D72E50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Loneliness and Social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134C-72A1-45BB-B154-90E511B5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471164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Loneliness is reported by </a:t>
            </a:r>
            <a:r>
              <a:rPr lang="en-US" u="sng" dirty="0"/>
              <a:t>Supplemental Need Family &amp; Community Support Question.</a:t>
            </a:r>
          </a:p>
          <a:p>
            <a:r>
              <a:rPr lang="en-US" dirty="0"/>
              <a:t>Loneliness is measured on the following scale:</a:t>
            </a:r>
          </a:p>
          <a:p>
            <a:pPr lvl="1"/>
            <a:r>
              <a:rPr lang="en-US" i="1" dirty="0"/>
              <a:t>[0] NEVER</a:t>
            </a:r>
          </a:p>
          <a:p>
            <a:pPr lvl="1"/>
            <a:r>
              <a:rPr lang="en-US" i="1" dirty="0"/>
              <a:t>[1] RARELY</a:t>
            </a:r>
          </a:p>
          <a:p>
            <a:pPr lvl="1"/>
            <a:r>
              <a:rPr lang="en-US" i="1" dirty="0"/>
              <a:t>[2] SOMETIMES</a:t>
            </a:r>
          </a:p>
          <a:p>
            <a:pPr lvl="1"/>
            <a:r>
              <a:rPr lang="en-US" i="1" dirty="0"/>
              <a:t>[3] FAIRLY OFTEN</a:t>
            </a:r>
          </a:p>
          <a:p>
            <a:pPr lvl="1"/>
            <a:r>
              <a:rPr lang="en-US" i="1" dirty="0"/>
              <a:t>[4] ALWAYS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3DC6D1-A6E1-4782-AAC1-6F4F0ECDDC7A}"/>
              </a:ext>
            </a:extLst>
          </p:cNvPr>
          <p:cNvSpPr txBox="1">
            <a:spLocks/>
          </p:cNvSpPr>
          <p:nvPr/>
        </p:nvSpPr>
        <p:spPr>
          <a:xfrm>
            <a:off x="6489700" y="2638044"/>
            <a:ext cx="34711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Social Conflict is measured out of a total of 16 by adding all the </a:t>
            </a:r>
            <a:r>
              <a:rPr lang="en-US" u="sng" dirty="0"/>
              <a:t>Core Need Safety Questions: 1-4.</a:t>
            </a:r>
          </a:p>
          <a:p>
            <a:r>
              <a:rPr lang="en-US" dirty="0"/>
              <a:t>CN_SF_1-4 are measured by the following scale:</a:t>
            </a:r>
          </a:p>
          <a:p>
            <a:pPr lvl="1"/>
            <a:r>
              <a:rPr lang="en-US" i="1" dirty="0"/>
              <a:t>[0] NEVER</a:t>
            </a:r>
          </a:p>
          <a:p>
            <a:pPr lvl="1"/>
            <a:r>
              <a:rPr lang="en-US" i="1" dirty="0"/>
              <a:t>[1] RARELY</a:t>
            </a:r>
          </a:p>
          <a:p>
            <a:pPr lvl="1"/>
            <a:r>
              <a:rPr lang="en-US" i="1" dirty="0"/>
              <a:t>[2] SOMETIMES</a:t>
            </a:r>
          </a:p>
          <a:p>
            <a:pPr lvl="1"/>
            <a:r>
              <a:rPr lang="en-US" i="1" dirty="0"/>
              <a:t>[3] FAIRLY OFTEN</a:t>
            </a:r>
          </a:p>
          <a:p>
            <a:pPr lvl="1"/>
            <a:r>
              <a:rPr lang="en-US" i="1" dirty="0"/>
              <a:t>[4] FREQUENTLY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5592-4499-4C71-AD4A-074BFC1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Loneliness and Social Conflict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70E38-1FAB-4C7E-A661-0FB8ADCA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social conflict  correlates with a higher feeling of loneliness</a:t>
            </a:r>
          </a:p>
          <a:p>
            <a:r>
              <a:rPr lang="en-US" dirty="0">
                <a:solidFill>
                  <a:schemeClr val="bg1"/>
                </a:solidFill>
              </a:rPr>
              <a:t>Reporting higher loneliness in women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CE41D95-0831-4D0E-81F4-110E94F08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00" y="814022"/>
            <a:ext cx="658269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3D67E-F614-4B45-8261-836A46CE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Loneliness and Social Conflict in Children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5E1A2BD-01EB-405E-A55D-A70BE240F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865446"/>
            <a:ext cx="6250769" cy="496624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462E2A-A0C6-45CC-9DA9-7FD58BD4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Similar trend in children</a:t>
            </a:r>
          </a:p>
          <a:p>
            <a:r>
              <a:rPr lang="en-US" dirty="0">
                <a:solidFill>
                  <a:schemeClr val="bg1"/>
                </a:solidFill>
              </a:rPr>
              <a:t>Data pool much smaller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3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A928D-146A-4BC7-81AB-55868ABC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Loneliness and Social Conflict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5CA-C82C-420D-9152-563294E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Loneliness impact on mental health.</a:t>
            </a:r>
          </a:p>
          <a:p>
            <a:r>
              <a:rPr lang="en-US" dirty="0">
                <a:solidFill>
                  <a:srgbClr val="404040"/>
                </a:solidFill>
              </a:rPr>
              <a:t>Better recognize social conflict’s affect on mental health.</a:t>
            </a:r>
          </a:p>
          <a:p>
            <a:r>
              <a:rPr lang="en-US" dirty="0">
                <a:solidFill>
                  <a:srgbClr val="404040"/>
                </a:solidFill>
              </a:rPr>
              <a:t>Can machine learning techniques be applied to accurately predict loneliness in individuals?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CF00-1976-406B-8DE6-7CCF0DC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Income and household 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7A6B-1410-4634-828F-17953CAB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2" y="2675149"/>
            <a:ext cx="4666568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Household Danger measured by </a:t>
            </a:r>
            <a:r>
              <a:rPr lang="en-US" u="sng" dirty="0"/>
              <a:t>Core Need Living Situation: Question 2</a:t>
            </a:r>
          </a:p>
          <a:p>
            <a:r>
              <a:rPr lang="en-US" dirty="0"/>
              <a:t>Do you have problems with…? [0] No, [1] Yes, [7] Total</a:t>
            </a:r>
          </a:p>
          <a:p>
            <a:pPr lvl="1"/>
            <a:r>
              <a:rPr lang="en-US" i="1" dirty="0"/>
              <a:t>Bug Infestation</a:t>
            </a:r>
          </a:p>
          <a:p>
            <a:pPr lvl="1"/>
            <a:r>
              <a:rPr lang="en-US" i="1" dirty="0"/>
              <a:t>Mold</a:t>
            </a:r>
          </a:p>
          <a:p>
            <a:pPr lvl="1"/>
            <a:r>
              <a:rPr lang="en-US" i="1" dirty="0"/>
              <a:t>Lead Paint</a:t>
            </a:r>
          </a:p>
          <a:p>
            <a:pPr lvl="1"/>
            <a:r>
              <a:rPr lang="en-US" i="1" dirty="0"/>
              <a:t>Inadequate Heat</a:t>
            </a:r>
          </a:p>
          <a:p>
            <a:pPr lvl="1"/>
            <a:r>
              <a:rPr lang="en-US" i="1" dirty="0"/>
              <a:t>Oven (not Working)</a:t>
            </a:r>
          </a:p>
          <a:p>
            <a:pPr lvl="1"/>
            <a:r>
              <a:rPr lang="en-US" i="1" dirty="0"/>
              <a:t>Smoke Detector (not Working)</a:t>
            </a:r>
          </a:p>
          <a:p>
            <a:pPr lvl="1"/>
            <a:r>
              <a:rPr lang="en-US" i="1" dirty="0"/>
              <a:t>Water Leaks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64C53D-BF1A-4FD5-BAD3-015878B5E981}"/>
              </a:ext>
            </a:extLst>
          </p:cNvPr>
          <p:cNvSpPr txBox="1">
            <a:spLocks/>
          </p:cNvSpPr>
          <p:nvPr/>
        </p:nvSpPr>
        <p:spPr>
          <a:xfrm>
            <a:off x="1418338" y="2675149"/>
            <a:ext cx="4123482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Income reported by </a:t>
            </a:r>
            <a:r>
              <a:rPr lang="en-US" u="sng" dirty="0"/>
              <a:t>Tell Me About Yourself: Question 6</a:t>
            </a:r>
          </a:p>
          <a:p>
            <a:pPr lvl="1"/>
            <a:r>
              <a:rPr lang="en-US" i="1" dirty="0"/>
              <a:t>LESS_THN_10K;</a:t>
            </a:r>
          </a:p>
          <a:p>
            <a:pPr lvl="1"/>
            <a:r>
              <a:rPr lang="en-US" i="1" dirty="0"/>
              <a:t>MORE_THN_10_LESS_THEN_15K</a:t>
            </a:r>
          </a:p>
          <a:p>
            <a:pPr lvl="1"/>
            <a:r>
              <a:rPr lang="en-US" i="1" dirty="0"/>
              <a:t>MORE_THN_15_LESS_THEN_20K</a:t>
            </a:r>
          </a:p>
          <a:p>
            <a:pPr lvl="1"/>
            <a:r>
              <a:rPr lang="en-US" i="1" dirty="0"/>
              <a:t>MORE_THN_20_LESS_THEN_25K</a:t>
            </a:r>
          </a:p>
          <a:p>
            <a:pPr lvl="1"/>
            <a:r>
              <a:rPr lang="en-US" i="1" dirty="0"/>
              <a:t>MORE_THN_25_LESS_THEN_35K</a:t>
            </a:r>
          </a:p>
          <a:p>
            <a:pPr lvl="1"/>
            <a:r>
              <a:rPr lang="en-US" i="1" dirty="0"/>
              <a:t>MORE_THN_35_LESS_THEN_50K</a:t>
            </a:r>
          </a:p>
          <a:p>
            <a:pPr lvl="1"/>
            <a:r>
              <a:rPr lang="en-US" i="1" dirty="0"/>
              <a:t>MORE_THN_50_LESS_THEN_75K</a:t>
            </a:r>
          </a:p>
          <a:p>
            <a:pPr lvl="1"/>
            <a:r>
              <a:rPr lang="en-US" i="1" dirty="0"/>
              <a:t>MORE_THN_75K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1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1064</Words>
  <Application>Microsoft Office PowerPoint</Application>
  <PresentationFormat>Widescreen</PresentationFormat>
  <Paragraphs>164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Exploratory Analysis  of Mesa County Public Health</vt:lpstr>
      <vt:lpstr>Observations</vt:lpstr>
      <vt:lpstr>Racial Representation (single race)</vt:lpstr>
      <vt:lpstr>Racial Representation Future Work</vt:lpstr>
      <vt:lpstr>Loneliness and Social Conflict</vt:lpstr>
      <vt:lpstr>Loneliness and Social Conflict</vt:lpstr>
      <vt:lpstr>Loneliness and Social Conflict in Children</vt:lpstr>
      <vt:lpstr>Loneliness and Social Conflict Future Work</vt:lpstr>
      <vt:lpstr>Household Income and household dangers</vt:lpstr>
      <vt:lpstr>Household Income and Household Dangers</vt:lpstr>
      <vt:lpstr>Household Income and Social Conflict</vt:lpstr>
      <vt:lpstr>Household Income Future work</vt:lpstr>
      <vt:lpstr>Tools / Resources</vt:lpstr>
      <vt:lpstr>Rmarkdown /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 of Mesa County Public Health</dc:title>
  <dc:creator>Kurtis Bulock</dc:creator>
  <cp:lastModifiedBy>Kurtis Bulock</cp:lastModifiedBy>
  <cp:revision>18</cp:revision>
  <dcterms:created xsi:type="dcterms:W3CDTF">2020-10-07T03:52:14Z</dcterms:created>
  <dcterms:modified xsi:type="dcterms:W3CDTF">2020-10-08T03:26:34Z</dcterms:modified>
</cp:coreProperties>
</file>