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1.jpeg" ContentType="image/jpeg"/>
  <Override PartName="/ppt/media/image2.png" ContentType="image/png"/>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08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0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268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280" y="1604520"/>
            <a:ext cx="353268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8720" y="1604520"/>
            <a:ext cx="353268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268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280" y="3682080"/>
            <a:ext cx="353268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8720" y="3682080"/>
            <a:ext cx="35326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609480" y="1604520"/>
            <a:ext cx="10972080" cy="3976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609480" y="1604520"/>
            <a:ext cx="109720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692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1720" cy="5304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692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080" cy="3976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692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0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1097208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0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353268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280" y="1604520"/>
            <a:ext cx="353268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8720" y="1604520"/>
            <a:ext cx="353268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268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280" y="3682080"/>
            <a:ext cx="353268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8720" y="3682080"/>
            <a:ext cx="35326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subTitle"/>
          </p:nvPr>
        </p:nvSpPr>
        <p:spPr>
          <a:xfrm>
            <a:off x="609480" y="1604520"/>
            <a:ext cx="10972080" cy="3976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609480" y="1604520"/>
            <a:ext cx="109720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609480" y="1604520"/>
            <a:ext cx="5354280" cy="397692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231960" y="1604520"/>
            <a:ext cx="53542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0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1720" cy="5304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6231960" y="1604520"/>
            <a:ext cx="5354280" cy="397692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609480" y="1604520"/>
            <a:ext cx="5354280" cy="397692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609480" y="3682080"/>
            <a:ext cx="109720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609480" y="1604520"/>
            <a:ext cx="1097208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609480" y="3682080"/>
            <a:ext cx="109720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609480" y="1604520"/>
            <a:ext cx="353268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319280" y="1604520"/>
            <a:ext cx="353268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8028720" y="1604520"/>
            <a:ext cx="3532680" cy="18968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09480" y="3682080"/>
            <a:ext cx="3532680" cy="189684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4319280" y="3682080"/>
            <a:ext cx="3532680" cy="189684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8028720" y="3682080"/>
            <a:ext cx="35326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117" name="PlaceHolder 2"/>
          <p:cNvSpPr>
            <a:spLocks noGrp="1"/>
          </p:cNvSpPr>
          <p:nvPr>
            <p:ph type="subTitle"/>
          </p:nvPr>
        </p:nvSpPr>
        <p:spPr>
          <a:xfrm>
            <a:off x="609480" y="1604520"/>
            <a:ext cx="10972080" cy="3976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119" name="PlaceHolder 2"/>
          <p:cNvSpPr>
            <a:spLocks noGrp="1"/>
          </p:cNvSpPr>
          <p:nvPr>
            <p:ph type="body"/>
          </p:nvPr>
        </p:nvSpPr>
        <p:spPr>
          <a:xfrm>
            <a:off x="609480" y="1604520"/>
            <a:ext cx="109720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692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121" name="PlaceHolder 2"/>
          <p:cNvSpPr>
            <a:spLocks noGrp="1"/>
          </p:cNvSpPr>
          <p:nvPr>
            <p:ph type="body"/>
          </p:nvPr>
        </p:nvSpPr>
        <p:spPr>
          <a:xfrm>
            <a:off x="609480" y="1604520"/>
            <a:ext cx="5354280" cy="397692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6231960" y="1604520"/>
            <a:ext cx="53542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1720" cy="5304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6231960" y="1604520"/>
            <a:ext cx="5354280" cy="397692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130" name="PlaceHolder 2"/>
          <p:cNvSpPr>
            <a:spLocks noGrp="1"/>
          </p:cNvSpPr>
          <p:nvPr>
            <p:ph type="body"/>
          </p:nvPr>
        </p:nvSpPr>
        <p:spPr>
          <a:xfrm>
            <a:off x="609480" y="1604520"/>
            <a:ext cx="5354280" cy="397692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609480" y="3682080"/>
            <a:ext cx="109720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138" name="PlaceHolder 2"/>
          <p:cNvSpPr>
            <a:spLocks noGrp="1"/>
          </p:cNvSpPr>
          <p:nvPr>
            <p:ph type="body"/>
          </p:nvPr>
        </p:nvSpPr>
        <p:spPr>
          <a:xfrm>
            <a:off x="609480" y="1604520"/>
            <a:ext cx="10972080" cy="189684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609480" y="3682080"/>
            <a:ext cx="109720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146" name="PlaceHolder 2"/>
          <p:cNvSpPr>
            <a:spLocks noGrp="1"/>
          </p:cNvSpPr>
          <p:nvPr>
            <p:ph type="body"/>
          </p:nvPr>
        </p:nvSpPr>
        <p:spPr>
          <a:xfrm>
            <a:off x="609480" y="1604520"/>
            <a:ext cx="3532680" cy="189684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4319280" y="1604520"/>
            <a:ext cx="3532680" cy="189684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8028720" y="1604520"/>
            <a:ext cx="3532680" cy="189684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609480" y="3682080"/>
            <a:ext cx="3532680" cy="189684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4319280" y="3682080"/>
            <a:ext cx="3532680" cy="189684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8028720" y="3682080"/>
            <a:ext cx="35326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155" name="PlaceHolder 2"/>
          <p:cNvSpPr>
            <a:spLocks noGrp="1"/>
          </p:cNvSpPr>
          <p:nvPr>
            <p:ph type="subTitle"/>
          </p:nvPr>
        </p:nvSpPr>
        <p:spPr>
          <a:xfrm>
            <a:off x="609480" y="1604520"/>
            <a:ext cx="10972080" cy="3976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157" name="PlaceHolder 2"/>
          <p:cNvSpPr>
            <a:spLocks noGrp="1"/>
          </p:cNvSpPr>
          <p:nvPr>
            <p:ph type="body"/>
          </p:nvPr>
        </p:nvSpPr>
        <p:spPr>
          <a:xfrm>
            <a:off x="609480" y="1604520"/>
            <a:ext cx="109720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159" name="PlaceHolder 2"/>
          <p:cNvSpPr>
            <a:spLocks noGrp="1"/>
          </p:cNvSpPr>
          <p:nvPr>
            <p:ph type="body"/>
          </p:nvPr>
        </p:nvSpPr>
        <p:spPr>
          <a:xfrm>
            <a:off x="609480" y="1604520"/>
            <a:ext cx="5354280" cy="3976920"/>
          </a:xfrm>
          <a:prstGeom prst="rect">
            <a:avLst/>
          </a:prstGeom>
        </p:spPr>
        <p:txBody>
          <a:bodyPr lIns="0" rIns="0" tIns="0" bIns="0">
            <a:normAutofit/>
          </a:bodyPr>
          <a:p>
            <a:endParaRPr b="0" lang="en-US" sz="3200" spc="-1" strike="noStrike">
              <a:latin typeface="Arial"/>
            </a:endParaRPr>
          </a:p>
        </p:txBody>
      </p:sp>
      <p:sp>
        <p:nvSpPr>
          <p:cNvPr id="160" name="PlaceHolder 3"/>
          <p:cNvSpPr>
            <a:spLocks noGrp="1"/>
          </p:cNvSpPr>
          <p:nvPr>
            <p:ph type="body"/>
          </p:nvPr>
        </p:nvSpPr>
        <p:spPr>
          <a:xfrm>
            <a:off x="6231960" y="1604520"/>
            <a:ext cx="53542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609480" y="273600"/>
            <a:ext cx="10971720" cy="5304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1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6231960" y="1604520"/>
            <a:ext cx="5354280" cy="3976920"/>
          </a:xfrm>
          <a:prstGeom prst="rect">
            <a:avLst/>
          </a:prstGeom>
        </p:spPr>
        <p:txBody>
          <a:bodyPr lIns="0" rIns="0" tIns="0" bIns="0">
            <a:normAutofit/>
          </a:bodyPr>
          <a:p>
            <a:endParaRPr b="0" lang="en-US" sz="3200" spc="-1" strike="noStrike">
              <a:latin typeface="Arial"/>
            </a:endParaRPr>
          </a:p>
        </p:txBody>
      </p:sp>
      <p:sp>
        <p:nvSpPr>
          <p:cNvPr id="16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168" name="PlaceHolder 2"/>
          <p:cNvSpPr>
            <a:spLocks noGrp="1"/>
          </p:cNvSpPr>
          <p:nvPr>
            <p:ph type="body"/>
          </p:nvPr>
        </p:nvSpPr>
        <p:spPr>
          <a:xfrm>
            <a:off x="609480" y="1604520"/>
            <a:ext cx="5354280" cy="3976920"/>
          </a:xfrm>
          <a:prstGeom prst="rect">
            <a:avLst/>
          </a:prstGeom>
        </p:spPr>
        <p:txBody>
          <a:bodyPr lIns="0" rIns="0" tIns="0" bIns="0">
            <a:normAutofit/>
          </a:bodyPr>
          <a:p>
            <a:endParaRPr b="0" lang="en-US" sz="3200" spc="-1" strike="noStrike">
              <a:latin typeface="Arial"/>
            </a:endParaRPr>
          </a:p>
        </p:txBody>
      </p:sp>
      <p:sp>
        <p:nvSpPr>
          <p:cNvPr id="1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7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17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74" name="PlaceHolder 4"/>
          <p:cNvSpPr>
            <a:spLocks noGrp="1"/>
          </p:cNvSpPr>
          <p:nvPr>
            <p:ph type="body"/>
          </p:nvPr>
        </p:nvSpPr>
        <p:spPr>
          <a:xfrm>
            <a:off x="609480" y="3682080"/>
            <a:ext cx="109720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176" name="PlaceHolder 2"/>
          <p:cNvSpPr>
            <a:spLocks noGrp="1"/>
          </p:cNvSpPr>
          <p:nvPr>
            <p:ph type="body"/>
          </p:nvPr>
        </p:nvSpPr>
        <p:spPr>
          <a:xfrm>
            <a:off x="609480" y="1604520"/>
            <a:ext cx="10972080" cy="1896840"/>
          </a:xfrm>
          <a:prstGeom prst="rect">
            <a:avLst/>
          </a:prstGeom>
        </p:spPr>
        <p:txBody>
          <a:bodyPr lIns="0" rIns="0" tIns="0" bIns="0">
            <a:normAutofit/>
          </a:bodyPr>
          <a:p>
            <a:endParaRPr b="0" lang="en-US" sz="3200" spc="-1" strike="noStrike">
              <a:latin typeface="Arial"/>
            </a:endParaRPr>
          </a:p>
        </p:txBody>
      </p:sp>
      <p:sp>
        <p:nvSpPr>
          <p:cNvPr id="177" name="PlaceHolder 3"/>
          <p:cNvSpPr>
            <a:spLocks noGrp="1"/>
          </p:cNvSpPr>
          <p:nvPr>
            <p:ph type="body"/>
          </p:nvPr>
        </p:nvSpPr>
        <p:spPr>
          <a:xfrm>
            <a:off x="609480" y="3682080"/>
            <a:ext cx="109720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17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8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8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1720" cy="5304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184" name="PlaceHolder 2"/>
          <p:cNvSpPr>
            <a:spLocks noGrp="1"/>
          </p:cNvSpPr>
          <p:nvPr>
            <p:ph type="body"/>
          </p:nvPr>
        </p:nvSpPr>
        <p:spPr>
          <a:xfrm>
            <a:off x="609480" y="1604520"/>
            <a:ext cx="3532680" cy="189684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4319280" y="1604520"/>
            <a:ext cx="3532680" cy="1896840"/>
          </a:xfrm>
          <a:prstGeom prst="rect">
            <a:avLst/>
          </a:prstGeom>
        </p:spPr>
        <p:txBody>
          <a:bodyPr lIns="0" rIns="0" tIns="0" bIns="0">
            <a:normAutofit/>
          </a:bodyPr>
          <a:p>
            <a:endParaRPr b="0" lang="en-US" sz="3200" spc="-1" strike="noStrike">
              <a:latin typeface="Arial"/>
            </a:endParaRPr>
          </a:p>
        </p:txBody>
      </p:sp>
      <p:sp>
        <p:nvSpPr>
          <p:cNvPr id="186" name="PlaceHolder 4"/>
          <p:cNvSpPr>
            <a:spLocks noGrp="1"/>
          </p:cNvSpPr>
          <p:nvPr>
            <p:ph type="body"/>
          </p:nvPr>
        </p:nvSpPr>
        <p:spPr>
          <a:xfrm>
            <a:off x="8028720" y="1604520"/>
            <a:ext cx="3532680" cy="1896840"/>
          </a:xfrm>
          <a:prstGeom prst="rect">
            <a:avLst/>
          </a:prstGeom>
        </p:spPr>
        <p:txBody>
          <a:bodyPr lIns="0" rIns="0" tIns="0" bIns="0">
            <a:normAutofit/>
          </a:bodyPr>
          <a:p>
            <a:endParaRPr b="0" lang="en-US" sz="3200" spc="-1" strike="noStrike">
              <a:latin typeface="Arial"/>
            </a:endParaRPr>
          </a:p>
        </p:txBody>
      </p:sp>
      <p:sp>
        <p:nvSpPr>
          <p:cNvPr id="187" name="PlaceHolder 5"/>
          <p:cNvSpPr>
            <a:spLocks noGrp="1"/>
          </p:cNvSpPr>
          <p:nvPr>
            <p:ph type="body"/>
          </p:nvPr>
        </p:nvSpPr>
        <p:spPr>
          <a:xfrm>
            <a:off x="609480" y="3682080"/>
            <a:ext cx="3532680" cy="1896840"/>
          </a:xfrm>
          <a:prstGeom prst="rect">
            <a:avLst/>
          </a:prstGeom>
        </p:spPr>
        <p:txBody>
          <a:bodyPr lIns="0" rIns="0" tIns="0" bIns="0">
            <a:normAutofit/>
          </a:bodyPr>
          <a:p>
            <a:endParaRPr b="0" lang="en-US" sz="3200" spc="-1" strike="noStrike">
              <a:latin typeface="Arial"/>
            </a:endParaRPr>
          </a:p>
        </p:txBody>
      </p:sp>
      <p:sp>
        <p:nvSpPr>
          <p:cNvPr id="188" name="PlaceHolder 6"/>
          <p:cNvSpPr>
            <a:spLocks noGrp="1"/>
          </p:cNvSpPr>
          <p:nvPr>
            <p:ph type="body"/>
          </p:nvPr>
        </p:nvSpPr>
        <p:spPr>
          <a:xfrm>
            <a:off x="4319280" y="3682080"/>
            <a:ext cx="3532680" cy="1896840"/>
          </a:xfrm>
          <a:prstGeom prst="rect">
            <a:avLst/>
          </a:prstGeom>
        </p:spPr>
        <p:txBody>
          <a:bodyPr lIns="0" rIns="0" tIns="0" bIns="0">
            <a:normAutofit/>
          </a:bodyPr>
          <a:p>
            <a:endParaRPr b="0" lang="en-US" sz="3200" spc="-1" strike="noStrike">
              <a:latin typeface="Arial"/>
            </a:endParaRPr>
          </a:p>
        </p:txBody>
      </p:sp>
      <p:sp>
        <p:nvSpPr>
          <p:cNvPr id="189" name="PlaceHolder 7"/>
          <p:cNvSpPr>
            <a:spLocks noGrp="1"/>
          </p:cNvSpPr>
          <p:nvPr>
            <p:ph type="body"/>
          </p:nvPr>
        </p:nvSpPr>
        <p:spPr>
          <a:xfrm>
            <a:off x="8028720" y="3682080"/>
            <a:ext cx="35326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692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69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1720" cy="114408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08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1720" cy="11440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1720" cy="11440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77"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15"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1720" cy="11440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53"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hyperlink" Target="https://commons.wikimedia.org/wiki/File:Chappe_semaphore.jpg" TargetMode="External"/><Relationship Id="rId2" Type="http://schemas.openxmlformats.org/officeDocument/2006/relationships/hyperlink" Target="https://commons.wikimedia.org/wiki/File:Murray_Shutter_Telegraph_1795.png" TargetMode="External"/><Relationship Id="rId3"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838080" y="365040"/>
            <a:ext cx="10514160" cy="61430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Telegraph</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09" name="Table 1"/>
          <p:cNvGraphicFramePr/>
          <p:nvPr/>
        </p:nvGraphicFramePr>
        <p:xfrm>
          <a:off x="838080" y="1825560"/>
          <a:ext cx="10514880" cy="2595240"/>
        </p:xfrm>
        <a:graphic>
          <a:graphicData uri="http://schemas.openxmlformats.org/drawingml/2006/table">
            <a:tbl>
              <a:tblPr/>
              <a:tblGrid>
                <a:gridCol w="1752480"/>
                <a:gridCol w="1752480"/>
                <a:gridCol w="1752480"/>
                <a:gridCol w="1752480"/>
                <a:gridCol w="1752480"/>
                <a:gridCol w="1752840"/>
              </a:tblGrid>
              <a:tr h="370800">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1" lang="en-US" sz="1800" spc="-1" strike="noStrike">
                          <a:solidFill>
                            <a:srgbClr val="000000"/>
                          </a:solidFill>
                          <a:latin typeface="Calibri"/>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1" lang="en-US" sz="1800" spc="-1" strike="noStrike">
                          <a:solidFill>
                            <a:srgbClr val="000000"/>
                          </a:solidFill>
                          <a:latin typeface="Calibri"/>
                        </a:rPr>
                        <a:t>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1" lang="en-US" sz="1800" spc="-1" strike="noStrike">
                          <a:solidFill>
                            <a:srgbClr val="000000"/>
                          </a:solidFill>
                          <a:latin typeface="Calibri"/>
                        </a:rPr>
                        <a:t>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1" lang="en-US" sz="1800" spc="-1" strike="noStrike">
                          <a:solidFill>
                            <a:srgbClr val="000000"/>
                          </a:solidFill>
                          <a:latin typeface="Calibri"/>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1" lang="en-US" sz="1800" spc="-1" strike="noStrike">
                          <a:solidFill>
                            <a:srgbClr val="000000"/>
                          </a:solidFill>
                          <a:latin typeface="Calibri"/>
                        </a:rPr>
                        <a:t>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r>
              <a:tr h="370800">
                <a:tc>
                  <a:txBody>
                    <a:bodyPr>
                      <a:noAutofit/>
                    </a:bodyPr>
                    <a:p>
                      <a:pPr algn="ctr">
                        <a:lnSpc>
                          <a:spcPct val="100000"/>
                        </a:lnSpc>
                      </a:pPr>
                      <a:r>
                        <a:rPr b="1" lang="en-US" sz="1800" spc="-1" strike="noStrike">
                          <a:solidFill>
                            <a:srgbClr val="000000"/>
                          </a:solidFill>
                          <a:latin typeface="Calibri"/>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E</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O</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S</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L</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r>
              <a:tr h="370800">
                <a:tc>
                  <a:txBody>
                    <a:bodyPr>
                      <a:noAutofit/>
                    </a:bodyPr>
                    <a:p>
                      <a:pPr algn="ctr">
                        <a:lnSpc>
                          <a:spcPct val="100000"/>
                        </a:lnSpc>
                      </a:pPr>
                      <a:r>
                        <a:rPr b="1" lang="en-US" sz="1800" spc="-1" strike="noStrike">
                          <a:solidFill>
                            <a:srgbClr val="000000"/>
                          </a:solidFill>
                          <a:latin typeface="Calibri"/>
                        </a:rPr>
                        <a:t>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A</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I</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H</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U</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W</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r>
              <a:tr h="370800">
                <a:tc>
                  <a:txBody>
                    <a:bodyPr>
                      <a:noAutofit/>
                    </a:bodyPr>
                    <a:p>
                      <a:pPr algn="ctr">
                        <a:lnSpc>
                          <a:spcPct val="100000"/>
                        </a:lnSpc>
                      </a:pPr>
                      <a:r>
                        <a:rPr b="1" lang="en-US" sz="1800" spc="-1" strike="noStrike">
                          <a:solidFill>
                            <a:srgbClr val="000000"/>
                          </a:solidFill>
                          <a:latin typeface="Calibri"/>
                        </a:rPr>
                        <a:t>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N</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R</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C</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Y</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G</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r>
              <a:tr h="370800">
                <a:tc>
                  <a:txBody>
                    <a:bodyPr>
                      <a:noAutofit/>
                    </a:bodyPr>
                    <a:p>
                      <a:pPr algn="ctr">
                        <a:lnSpc>
                          <a:spcPct val="100000"/>
                        </a:lnSpc>
                      </a:pPr>
                      <a:r>
                        <a:rPr b="1" lang="en-US" sz="1800" spc="-1" strike="noStrike">
                          <a:solidFill>
                            <a:srgbClr val="000000"/>
                          </a:solidFill>
                          <a:latin typeface="Calibri"/>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D</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M</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P</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K</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J</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r>
              <a:tr h="370800">
                <a:tc>
                  <a:txBody>
                    <a:bodyPr>
                      <a:noAutofit/>
                    </a:bodyPr>
                    <a:p>
                      <a:pPr algn="ctr">
                        <a:lnSpc>
                          <a:spcPct val="100000"/>
                        </a:lnSpc>
                      </a:pPr>
                      <a:r>
                        <a:rPr b="1" lang="en-US" sz="1800" spc="-1" strike="noStrike">
                          <a:solidFill>
                            <a:srgbClr val="000000"/>
                          </a:solidFill>
                          <a:latin typeface="Calibri"/>
                        </a:rPr>
                        <a:t>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F</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V</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Q</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X</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Z</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r>
              <a:tr h="370800">
                <a:tc>
                  <a:txBody>
                    <a:bodyPr>
                      <a:noAutofit/>
                    </a:bodyPr>
                    <a:p>
                      <a:pPr algn="ctr">
                        <a:lnSpc>
                          <a:spcPct val="100000"/>
                        </a:lnSpc>
                      </a:pPr>
                      <a:r>
                        <a:rPr b="1" lang="en-US" sz="1800" spc="-1" strike="noStrike">
                          <a:solidFill>
                            <a:srgbClr val="000000"/>
                          </a:solidFill>
                          <a:latin typeface="Calibri"/>
                        </a:rPr>
                        <a:t>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B</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r>
            </a:tbl>
          </a:graphicData>
        </a:graphic>
      </p:graphicFrame>
      <p:sp>
        <p:nvSpPr>
          <p:cNvPr id="210" name="CustomShape 2"/>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Possible Improvements: Frequency Optimization</a:t>
            </a:r>
            <a:endParaRPr b="0" lang="en-US" sz="4400" spc="-1" strike="noStrike">
              <a:latin typeface="Arial"/>
            </a:endParaRPr>
          </a:p>
        </p:txBody>
      </p:sp>
      <p:sp>
        <p:nvSpPr>
          <p:cNvPr id="211" name="CustomShape 3"/>
          <p:cNvSpPr/>
          <p:nvPr/>
        </p:nvSpPr>
        <p:spPr>
          <a:xfrm>
            <a:off x="818640" y="4572000"/>
            <a:ext cx="10519200" cy="1736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If one of these systems were actually used commonly in commercial practice, then it would help a lot if the time to send each symbol was shortest for the letters that are most frequently used. This approach is only really useful if people will use the code so much that the effort needed to memorize a layout that doesn’t leverage existing knowledge (alphabetical order) will be offset by the time savings.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12" name="Table 1"/>
          <p:cNvGraphicFramePr/>
          <p:nvPr/>
        </p:nvGraphicFramePr>
        <p:xfrm>
          <a:off x="838080" y="1825560"/>
          <a:ext cx="10514880" cy="2224440"/>
        </p:xfrm>
        <a:graphic>
          <a:graphicData uri="http://schemas.openxmlformats.org/drawingml/2006/table">
            <a:tbl>
              <a:tblPr/>
              <a:tblGrid>
                <a:gridCol w="1752480"/>
                <a:gridCol w="1752480"/>
                <a:gridCol w="1752480"/>
                <a:gridCol w="1752480"/>
                <a:gridCol w="1752480"/>
                <a:gridCol w="1752840"/>
              </a:tblGrid>
              <a:tr h="370800">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1" lang="en-US" sz="1800" spc="-1" strike="noStrike">
                          <a:solidFill>
                            <a:srgbClr val="000000"/>
                          </a:solidFill>
                          <a:latin typeface="Calibri"/>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1" lang="en-US" sz="1800" spc="-1" strike="noStrike">
                          <a:solidFill>
                            <a:srgbClr val="000000"/>
                          </a:solidFill>
                          <a:latin typeface="Calibri"/>
                        </a:rPr>
                        <a:t>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1" lang="en-US" sz="1800" spc="-1" strike="noStrike">
                          <a:solidFill>
                            <a:srgbClr val="000000"/>
                          </a:solidFill>
                          <a:latin typeface="Calibri"/>
                        </a:rPr>
                        <a:t>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1" lang="en-US" sz="1800" spc="-1" strike="noStrike">
                          <a:solidFill>
                            <a:srgbClr val="000000"/>
                          </a:solidFill>
                          <a:latin typeface="Calibri"/>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1" lang="en-US" sz="1800" spc="-1" strike="noStrike">
                          <a:solidFill>
                            <a:srgbClr val="000000"/>
                          </a:solidFill>
                          <a:latin typeface="Calibri"/>
                        </a:rPr>
                        <a:t>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r>
              <a:tr h="370800">
                <a:tc>
                  <a:txBody>
                    <a:bodyPr>
                      <a:noAutofit/>
                    </a:bodyPr>
                    <a:p>
                      <a:pPr algn="ctr">
                        <a:lnSpc>
                          <a:spcPct val="100000"/>
                        </a:lnSpc>
                      </a:pPr>
                      <a:r>
                        <a:rPr b="1" lang="en-US" sz="1800" spc="-1" strike="noStrike">
                          <a:solidFill>
                            <a:srgbClr val="000000"/>
                          </a:solidFill>
                          <a:latin typeface="Calibri"/>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A</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B</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C/K</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D</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E</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r>
              <a:tr h="370800">
                <a:tc>
                  <a:txBody>
                    <a:bodyPr>
                      <a:noAutofit/>
                    </a:bodyPr>
                    <a:p>
                      <a:pPr algn="ctr">
                        <a:lnSpc>
                          <a:spcPct val="100000"/>
                        </a:lnSpc>
                      </a:pPr>
                      <a:r>
                        <a:rPr b="1" lang="en-US" sz="1800" spc="-1" strike="noStrike">
                          <a:solidFill>
                            <a:srgbClr val="000000"/>
                          </a:solidFill>
                          <a:latin typeface="Calibri"/>
                        </a:rPr>
                        <a:t>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F</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G</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H</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I</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J</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r>
              <a:tr h="370800">
                <a:tc>
                  <a:txBody>
                    <a:bodyPr>
                      <a:noAutofit/>
                    </a:bodyPr>
                    <a:p>
                      <a:pPr algn="ctr">
                        <a:lnSpc>
                          <a:spcPct val="100000"/>
                        </a:lnSpc>
                      </a:pPr>
                      <a:r>
                        <a:rPr b="1" lang="en-US" sz="1800" spc="-1" strike="noStrike">
                          <a:solidFill>
                            <a:srgbClr val="000000"/>
                          </a:solidFill>
                          <a:latin typeface="Calibri"/>
                        </a:rPr>
                        <a:t>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L</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M</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N</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O</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P</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r>
              <a:tr h="370800">
                <a:tc>
                  <a:txBody>
                    <a:bodyPr>
                      <a:noAutofit/>
                    </a:bodyPr>
                    <a:p>
                      <a:pPr algn="ctr">
                        <a:lnSpc>
                          <a:spcPct val="100000"/>
                        </a:lnSpc>
                      </a:pPr>
                      <a:r>
                        <a:rPr b="1" lang="en-US" sz="1800" spc="-1" strike="noStrike">
                          <a:solidFill>
                            <a:srgbClr val="000000"/>
                          </a:solidFill>
                          <a:latin typeface="Calibri"/>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Q</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R</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S</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U</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r>
              <a:tr h="370800">
                <a:tc>
                  <a:txBody>
                    <a:bodyPr>
                      <a:noAutofit/>
                    </a:bodyPr>
                    <a:p>
                      <a:pPr algn="ctr">
                        <a:lnSpc>
                          <a:spcPct val="100000"/>
                        </a:lnSpc>
                      </a:pPr>
                      <a:r>
                        <a:rPr b="1" lang="en-US" sz="1800" spc="-1" strike="noStrike">
                          <a:solidFill>
                            <a:srgbClr val="000000"/>
                          </a:solidFill>
                          <a:latin typeface="Calibri"/>
                        </a:rPr>
                        <a:t>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V</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W</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X</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Y</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Z</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r>
            </a:tbl>
          </a:graphicData>
        </a:graphic>
      </p:graphicFrame>
      <p:sp>
        <p:nvSpPr>
          <p:cNvPr id="213" name="CustomShape 2"/>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Possible Improvements: Prowords and Abbreviations</a:t>
            </a:r>
            <a:endParaRPr b="0" lang="en-US" sz="4400" spc="-1" strike="noStrike">
              <a:latin typeface="Arial"/>
            </a:endParaRPr>
          </a:p>
        </p:txBody>
      </p:sp>
      <p:sp>
        <p:nvSpPr>
          <p:cNvPr id="214" name="CustomShape 3"/>
          <p:cNvSpPr/>
          <p:nvPr/>
        </p:nvSpPr>
        <p:spPr>
          <a:xfrm>
            <a:off x="818640" y="4572000"/>
            <a:ext cx="10519200" cy="1736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Even using the original version, using abbreviations and pre-arranged codes can cut transmission time significantly:</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CAN U GET ME SUM”</a:t>
            </a:r>
            <a:endParaRPr b="0" lang="en-US" sz="1800" spc="-1" strike="noStrike">
              <a:latin typeface="Arial"/>
            </a:endParaRPr>
          </a:p>
          <a:p>
            <a:pP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WTHR BAD TDAY”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609480" y="273600"/>
            <a:ext cx="10971720" cy="11440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References</a:t>
            </a:r>
            <a:endParaRPr b="0" lang="en-US" sz="4400" spc="-1" strike="noStrike">
              <a:latin typeface="Arial"/>
            </a:endParaRPr>
          </a:p>
        </p:txBody>
      </p:sp>
      <p:sp>
        <p:nvSpPr>
          <p:cNvPr id="216" name="CustomShape 2"/>
          <p:cNvSpPr/>
          <p:nvPr/>
        </p:nvSpPr>
        <p:spPr>
          <a:xfrm>
            <a:off x="609480" y="1604520"/>
            <a:ext cx="10971720" cy="3976560"/>
          </a:xfrm>
          <a:prstGeom prst="rect">
            <a:avLst/>
          </a:prstGeom>
          <a:noFill/>
          <a:ln>
            <a:noFill/>
          </a:ln>
        </p:spPr>
        <p:style>
          <a:lnRef idx="0"/>
          <a:fillRef idx="0"/>
          <a:effectRef idx="0"/>
          <a:fontRef idx="minor"/>
        </p:style>
        <p:txBody>
          <a:bodyPr lIns="0" rIns="0" tIns="0" bIns="0" anchor="ctr">
            <a:noAutofit/>
          </a:bodyPr>
          <a:p>
            <a:pPr marL="216000" indent="-215280">
              <a:lnSpc>
                <a:spcPct val="100000"/>
              </a:lnSpc>
              <a:buClr>
                <a:srgbClr val="000000"/>
              </a:buClr>
              <a:buSzPct val="45000"/>
              <a:buFont typeface="Wingdings" charset="2"/>
              <a:buChar char=""/>
            </a:pPr>
            <a:r>
              <a:rPr b="0" i="1" lang="en-US" sz="3200" spc="-1" strike="noStrike">
                <a:solidFill>
                  <a:srgbClr val="000000"/>
                </a:solidFill>
                <a:latin typeface="Arial"/>
                <a:ea typeface="DejaVu Sans"/>
              </a:rPr>
              <a:t>Chappe’s semaphore</a:t>
            </a:r>
            <a:r>
              <a:rPr b="0" lang="en-US" sz="3200" spc="-1" strike="noStrike">
                <a:solidFill>
                  <a:srgbClr val="000000"/>
                </a:solidFill>
                <a:latin typeface="Arial"/>
                <a:ea typeface="DejaVu Sans"/>
              </a:rPr>
              <a:t> [Painting]. (19</a:t>
            </a:r>
            <a:r>
              <a:rPr b="0" lang="en-US" sz="3200" spc="-1" strike="noStrike" baseline="14000000">
                <a:solidFill>
                  <a:srgbClr val="000000"/>
                </a:solidFill>
                <a:latin typeface="Arial"/>
                <a:ea typeface="DejaVu Sans"/>
              </a:rPr>
              <a:t>th</a:t>
            </a:r>
            <a:r>
              <a:rPr b="0" lang="en-US" sz="3200" spc="-1" strike="noStrike">
                <a:solidFill>
                  <a:srgbClr val="000000"/>
                </a:solidFill>
                <a:latin typeface="Arial"/>
                <a:ea typeface="DejaVu Sans"/>
              </a:rPr>
              <a:t> century). Wikimedia Commons. </a:t>
            </a:r>
            <a:r>
              <a:rPr b="0" lang="en-US" sz="3200" spc="-1" strike="noStrike" u="sng">
                <a:solidFill>
                  <a:srgbClr val="0563c1"/>
                </a:solidFill>
                <a:uFillTx/>
                <a:latin typeface="Arial"/>
                <a:ea typeface="DejaVu Sans"/>
                <a:hlinkClick r:id="rId1"/>
              </a:rPr>
              <a:t>https://commons.wikimedia.org/wiki/File:Chappe_semaphore.jpg</a:t>
            </a:r>
            <a:endParaRPr b="0" lang="en-US" sz="3200" spc="-1" strike="noStrike">
              <a:latin typeface="Arial"/>
            </a:endParaRPr>
          </a:p>
          <a:p>
            <a:pPr marL="216000" indent="-215280">
              <a:lnSpc>
                <a:spcPct val="100000"/>
              </a:lnSpc>
              <a:buClr>
                <a:srgbClr val="000000"/>
              </a:buClr>
              <a:buSzPct val="45000"/>
              <a:buFont typeface="Wingdings" charset="2"/>
              <a:buChar char=""/>
            </a:pPr>
            <a:r>
              <a:rPr b="0" i="1" lang="en-US" sz="3200" spc="-1" strike="noStrike">
                <a:solidFill>
                  <a:srgbClr val="0563c1"/>
                </a:solidFill>
                <a:latin typeface="Arial"/>
                <a:ea typeface="DejaVu Sans"/>
              </a:rPr>
              <a:t>Murray shutter telegraph</a:t>
            </a:r>
            <a:r>
              <a:rPr b="0" lang="en-US" sz="3200" spc="-1" strike="noStrike">
                <a:solidFill>
                  <a:srgbClr val="0563c1"/>
                </a:solidFill>
                <a:latin typeface="Arial"/>
                <a:ea typeface="DejaVu Sans"/>
              </a:rPr>
              <a:t> [Diagram]. (1827, November 24) Wikimedia Commons. </a:t>
            </a:r>
            <a:r>
              <a:rPr b="0" lang="en-US" sz="3200" spc="-1" strike="noStrike" u="sng">
                <a:solidFill>
                  <a:srgbClr val="0563c1"/>
                </a:solidFill>
                <a:uFillTx/>
                <a:latin typeface="Arial"/>
                <a:ea typeface="DejaVu Sans"/>
                <a:hlinkClick r:id="rId2"/>
              </a:rPr>
              <a:t>https://commons.wikimedia.org/wiki/File:Murray_Shutter_Telegraph_1795.png</a:t>
            </a:r>
            <a:r>
              <a:rPr b="0" lang="en-US" sz="3200" spc="-1" strike="noStrike">
                <a:solidFill>
                  <a:srgbClr val="0563c1"/>
                </a:solidFill>
                <a:latin typeface="Arial"/>
                <a:ea typeface="DejaVu Sans"/>
              </a:rPr>
              <a:t>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609480" y="273600"/>
            <a:ext cx="10971720" cy="11440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Optical Telegraphs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609480" y="221040"/>
            <a:ext cx="10971720" cy="12495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The French optical telegraph system used jointed poles mounted on towers.</a:t>
            </a:r>
            <a:endParaRPr b="0" lang="en-US" sz="4400" spc="-1" strike="noStrike">
              <a:latin typeface="Arial"/>
            </a:endParaRPr>
          </a:p>
        </p:txBody>
      </p:sp>
      <p:pic>
        <p:nvPicPr>
          <p:cNvPr id="193" name="" descr=""/>
          <p:cNvPicPr/>
          <p:nvPr/>
        </p:nvPicPr>
        <p:blipFill>
          <a:blip r:embed="rId1"/>
          <a:stretch/>
        </p:blipFill>
        <p:spPr>
          <a:xfrm>
            <a:off x="822960" y="1646280"/>
            <a:ext cx="3633840" cy="4936680"/>
          </a:xfrm>
          <a:prstGeom prst="rect">
            <a:avLst/>
          </a:prstGeom>
          <a:ln>
            <a:noFill/>
          </a:ln>
        </p:spPr>
      </p:pic>
      <p:sp>
        <p:nvSpPr>
          <p:cNvPr id="194" name="CustomShape 2"/>
          <p:cNvSpPr/>
          <p:nvPr/>
        </p:nvSpPr>
        <p:spPr>
          <a:xfrm>
            <a:off x="8595360" y="6492240"/>
            <a:ext cx="3551040" cy="35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Chappe’s Telegraph, 19</a:t>
            </a:r>
            <a:r>
              <a:rPr b="0" lang="en-US" sz="1800" spc="-1" strike="noStrike" baseline="14000000">
                <a:solidFill>
                  <a:srgbClr val="000000"/>
                </a:solidFill>
                <a:latin typeface="Arial"/>
                <a:ea typeface="DejaVu Sans"/>
              </a:rPr>
              <a:t>th</a:t>
            </a:r>
            <a:r>
              <a:rPr b="0" lang="en-US" sz="1800" spc="-1" strike="noStrike">
                <a:solidFill>
                  <a:srgbClr val="000000"/>
                </a:solidFill>
                <a:latin typeface="Arial"/>
                <a:ea typeface="DejaVu Sans"/>
              </a:rPr>
              <a:t> Century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609480" y="221040"/>
            <a:ext cx="10971720" cy="12495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In many other areas, shutter-based systems were used (ex. UK and Sweden).</a:t>
            </a:r>
            <a:endParaRPr b="0" lang="en-US" sz="4400" spc="-1" strike="noStrike">
              <a:latin typeface="Arial"/>
            </a:endParaRPr>
          </a:p>
        </p:txBody>
      </p:sp>
      <p:pic>
        <p:nvPicPr>
          <p:cNvPr id="196" name="" descr=""/>
          <p:cNvPicPr/>
          <p:nvPr/>
        </p:nvPicPr>
        <p:blipFill>
          <a:blip r:embed="rId1"/>
          <a:stretch/>
        </p:blipFill>
        <p:spPr>
          <a:xfrm>
            <a:off x="548640" y="1496520"/>
            <a:ext cx="6373080" cy="5269320"/>
          </a:xfrm>
          <a:prstGeom prst="rect">
            <a:avLst/>
          </a:prstGeom>
          <a:ln>
            <a:noFill/>
          </a:ln>
        </p:spPr>
      </p:pic>
      <p:sp>
        <p:nvSpPr>
          <p:cNvPr id="197" name="CustomShape 2"/>
          <p:cNvSpPr/>
          <p:nvPr/>
        </p:nvSpPr>
        <p:spPr>
          <a:xfrm>
            <a:off x="8739720" y="6492240"/>
            <a:ext cx="338328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Murray Shutter Telegraph, 1827</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609480" y="273600"/>
            <a:ext cx="10971720" cy="11440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Electric Telegraph</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609480" y="273600"/>
            <a:ext cx="10971720" cy="11440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Polybius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00" name="Table 1"/>
          <p:cNvGraphicFramePr/>
          <p:nvPr/>
        </p:nvGraphicFramePr>
        <p:xfrm>
          <a:off x="838080" y="1825560"/>
          <a:ext cx="10514880" cy="2224440"/>
        </p:xfrm>
        <a:graphic>
          <a:graphicData uri="http://schemas.openxmlformats.org/drawingml/2006/table">
            <a:tbl>
              <a:tblPr/>
              <a:tblGrid>
                <a:gridCol w="1752480"/>
                <a:gridCol w="1752480"/>
                <a:gridCol w="1752480"/>
                <a:gridCol w="1752480"/>
                <a:gridCol w="1752480"/>
                <a:gridCol w="1752840"/>
              </a:tblGrid>
              <a:tr h="370800">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1" lang="en-US" sz="1800" spc="-1" strike="noStrike">
                          <a:solidFill>
                            <a:srgbClr val="000000"/>
                          </a:solidFill>
                          <a:latin typeface="Calibri"/>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1" lang="en-US" sz="1800" spc="-1" strike="noStrike">
                          <a:solidFill>
                            <a:srgbClr val="000000"/>
                          </a:solidFill>
                          <a:latin typeface="Calibri"/>
                        </a:rPr>
                        <a:t>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1" lang="en-US" sz="1800" spc="-1" strike="noStrike">
                          <a:solidFill>
                            <a:srgbClr val="000000"/>
                          </a:solidFill>
                          <a:latin typeface="Calibri"/>
                        </a:rPr>
                        <a:t>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1" lang="en-US" sz="1800" spc="-1" strike="noStrike">
                          <a:solidFill>
                            <a:srgbClr val="000000"/>
                          </a:solidFill>
                          <a:latin typeface="Calibri"/>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1" lang="en-US" sz="1800" spc="-1" strike="noStrike">
                          <a:solidFill>
                            <a:srgbClr val="000000"/>
                          </a:solidFill>
                          <a:latin typeface="Calibri"/>
                        </a:rPr>
                        <a:t>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r>
              <a:tr h="370800">
                <a:tc>
                  <a:txBody>
                    <a:bodyPr>
                      <a:noAutofit/>
                    </a:bodyPr>
                    <a:p>
                      <a:pPr algn="ctr">
                        <a:lnSpc>
                          <a:spcPct val="100000"/>
                        </a:lnSpc>
                      </a:pPr>
                      <a:r>
                        <a:rPr b="1" lang="en-US" sz="1800" spc="-1" strike="noStrike">
                          <a:solidFill>
                            <a:srgbClr val="000000"/>
                          </a:solidFill>
                          <a:latin typeface="Calibri"/>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A</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B</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C/K</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D</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E</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r>
              <a:tr h="370800">
                <a:tc>
                  <a:txBody>
                    <a:bodyPr>
                      <a:noAutofit/>
                    </a:bodyPr>
                    <a:p>
                      <a:pPr algn="ctr">
                        <a:lnSpc>
                          <a:spcPct val="100000"/>
                        </a:lnSpc>
                      </a:pPr>
                      <a:r>
                        <a:rPr b="1" lang="en-US" sz="1800" spc="-1" strike="noStrike">
                          <a:solidFill>
                            <a:srgbClr val="000000"/>
                          </a:solidFill>
                          <a:latin typeface="Calibri"/>
                        </a:rPr>
                        <a:t>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F</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G</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H</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I</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J</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r>
              <a:tr h="370800">
                <a:tc>
                  <a:txBody>
                    <a:bodyPr>
                      <a:noAutofit/>
                    </a:bodyPr>
                    <a:p>
                      <a:pPr algn="ctr">
                        <a:lnSpc>
                          <a:spcPct val="100000"/>
                        </a:lnSpc>
                      </a:pPr>
                      <a:r>
                        <a:rPr b="1" lang="en-US" sz="1800" spc="-1" strike="noStrike">
                          <a:solidFill>
                            <a:srgbClr val="000000"/>
                          </a:solidFill>
                          <a:latin typeface="Calibri"/>
                        </a:rPr>
                        <a:t>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L</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M</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N</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O</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P</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r>
              <a:tr h="370800">
                <a:tc>
                  <a:txBody>
                    <a:bodyPr>
                      <a:noAutofit/>
                    </a:bodyPr>
                    <a:p>
                      <a:pPr algn="ctr">
                        <a:lnSpc>
                          <a:spcPct val="100000"/>
                        </a:lnSpc>
                      </a:pPr>
                      <a:r>
                        <a:rPr b="1" lang="en-US" sz="1800" spc="-1" strike="noStrike">
                          <a:solidFill>
                            <a:srgbClr val="000000"/>
                          </a:solidFill>
                          <a:latin typeface="Calibri"/>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Q</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R</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S</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U</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r>
              <a:tr h="370800">
                <a:tc>
                  <a:txBody>
                    <a:bodyPr>
                      <a:noAutofit/>
                    </a:bodyPr>
                    <a:p>
                      <a:pPr algn="ctr">
                        <a:lnSpc>
                          <a:spcPct val="100000"/>
                        </a:lnSpc>
                      </a:pPr>
                      <a:r>
                        <a:rPr b="1" lang="en-US" sz="1800" spc="-1" strike="noStrike">
                          <a:solidFill>
                            <a:srgbClr val="000000"/>
                          </a:solidFill>
                          <a:latin typeface="Calibri"/>
                        </a:rPr>
                        <a:t>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V</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W</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X</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Y</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Z</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r>
            </a:tbl>
          </a:graphicData>
        </a:graphic>
      </p:graphicFrame>
      <p:sp>
        <p:nvSpPr>
          <p:cNvPr id="201" name="CustomShape 2"/>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Example Polybius Square</a:t>
            </a:r>
            <a:endParaRPr b="0" lang="en-US" sz="4400" spc="-1" strike="noStrike">
              <a:latin typeface="Arial"/>
            </a:endParaRPr>
          </a:p>
        </p:txBody>
      </p:sp>
      <p:sp>
        <p:nvSpPr>
          <p:cNvPr id="202" name="CustomShape 3"/>
          <p:cNvSpPr/>
          <p:nvPr/>
        </p:nvSpPr>
        <p:spPr>
          <a:xfrm>
            <a:off x="818280" y="4572000"/>
            <a:ext cx="10519200" cy="1736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This version, with the combined C/K, has been used extensively by prisoners and captured service members to allow them to communicate in secret.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03" name="Table 1"/>
          <p:cNvGraphicFramePr/>
          <p:nvPr/>
        </p:nvGraphicFramePr>
        <p:xfrm>
          <a:off x="838080" y="1825560"/>
          <a:ext cx="10514880" cy="2595240"/>
        </p:xfrm>
        <a:graphic>
          <a:graphicData uri="http://schemas.openxmlformats.org/drawingml/2006/table">
            <a:tbl>
              <a:tblPr/>
              <a:tblGrid>
                <a:gridCol w="1752480"/>
                <a:gridCol w="1752480"/>
                <a:gridCol w="1752480"/>
                <a:gridCol w="1752480"/>
                <a:gridCol w="1752480"/>
                <a:gridCol w="1752840"/>
              </a:tblGrid>
              <a:tr h="370800">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1" lang="en-US" sz="1800" spc="-1" strike="noStrike">
                          <a:solidFill>
                            <a:srgbClr val="000000"/>
                          </a:solidFill>
                          <a:latin typeface="Calibri"/>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1" lang="en-US" sz="1800" spc="-1" strike="noStrike">
                          <a:solidFill>
                            <a:srgbClr val="000000"/>
                          </a:solidFill>
                          <a:latin typeface="Calibri"/>
                        </a:rPr>
                        <a:t>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1" lang="en-US" sz="1800" spc="-1" strike="noStrike">
                          <a:solidFill>
                            <a:srgbClr val="000000"/>
                          </a:solidFill>
                          <a:latin typeface="Calibri"/>
                        </a:rPr>
                        <a:t>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1" lang="en-US" sz="1800" spc="-1" strike="noStrike">
                          <a:solidFill>
                            <a:srgbClr val="000000"/>
                          </a:solidFill>
                          <a:latin typeface="Calibri"/>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1" lang="en-US" sz="1800" spc="-1" strike="noStrike">
                          <a:solidFill>
                            <a:srgbClr val="000000"/>
                          </a:solidFill>
                          <a:latin typeface="Calibri"/>
                        </a:rPr>
                        <a:t>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r>
              <a:tr h="370800">
                <a:tc>
                  <a:txBody>
                    <a:bodyPr>
                      <a:noAutofit/>
                    </a:bodyPr>
                    <a:p>
                      <a:pPr algn="ctr">
                        <a:lnSpc>
                          <a:spcPct val="100000"/>
                        </a:lnSpc>
                      </a:pPr>
                      <a:r>
                        <a:rPr b="1" lang="en-US" sz="1800" spc="-1" strike="noStrike">
                          <a:solidFill>
                            <a:srgbClr val="000000"/>
                          </a:solidFill>
                          <a:latin typeface="Calibri"/>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A</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B</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C</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D</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E</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r>
              <a:tr h="370800">
                <a:tc>
                  <a:txBody>
                    <a:bodyPr>
                      <a:noAutofit/>
                    </a:bodyPr>
                    <a:p>
                      <a:pPr algn="ctr">
                        <a:lnSpc>
                          <a:spcPct val="100000"/>
                        </a:lnSpc>
                      </a:pPr>
                      <a:r>
                        <a:rPr b="1" lang="en-US" sz="1800" spc="-1" strike="noStrike">
                          <a:solidFill>
                            <a:srgbClr val="000000"/>
                          </a:solidFill>
                          <a:latin typeface="Calibri"/>
                        </a:rPr>
                        <a:t>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F</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G</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H</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I</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J</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r>
              <a:tr h="370800">
                <a:tc>
                  <a:txBody>
                    <a:bodyPr>
                      <a:noAutofit/>
                    </a:bodyPr>
                    <a:p>
                      <a:pPr algn="ctr">
                        <a:lnSpc>
                          <a:spcPct val="100000"/>
                        </a:lnSpc>
                      </a:pPr>
                      <a:r>
                        <a:rPr b="1" lang="en-US" sz="1800" spc="-1" strike="noStrike">
                          <a:solidFill>
                            <a:srgbClr val="000000"/>
                          </a:solidFill>
                          <a:latin typeface="Calibri"/>
                        </a:rPr>
                        <a:t>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K</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L</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M</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N</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O</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r>
              <a:tr h="370800">
                <a:tc>
                  <a:txBody>
                    <a:bodyPr>
                      <a:noAutofit/>
                    </a:bodyPr>
                    <a:p>
                      <a:pPr algn="ctr">
                        <a:lnSpc>
                          <a:spcPct val="100000"/>
                        </a:lnSpc>
                      </a:pPr>
                      <a:r>
                        <a:rPr b="1" lang="en-US" sz="1800" spc="-1" strike="noStrike">
                          <a:solidFill>
                            <a:srgbClr val="000000"/>
                          </a:solidFill>
                          <a:latin typeface="Calibri"/>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P</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Q</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R</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S</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r>
              <a:tr h="370800">
                <a:tc>
                  <a:txBody>
                    <a:bodyPr>
                      <a:noAutofit/>
                    </a:bodyPr>
                    <a:p>
                      <a:pPr algn="ctr">
                        <a:lnSpc>
                          <a:spcPct val="100000"/>
                        </a:lnSpc>
                      </a:pPr>
                      <a:r>
                        <a:rPr b="1" lang="en-US" sz="1800" spc="-1" strike="noStrike">
                          <a:solidFill>
                            <a:srgbClr val="000000"/>
                          </a:solidFill>
                          <a:latin typeface="Calibri"/>
                        </a:rPr>
                        <a:t>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U</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V</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W</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X</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Y</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r>
              <a:tr h="370800">
                <a:tc>
                  <a:txBody>
                    <a:bodyPr>
                      <a:noAutofit/>
                    </a:bodyPr>
                    <a:p>
                      <a:pPr algn="ctr">
                        <a:lnSpc>
                          <a:spcPct val="100000"/>
                        </a:lnSpc>
                      </a:pPr>
                      <a:r>
                        <a:rPr b="1" lang="en-US" sz="1800" spc="-1" strike="noStrike">
                          <a:solidFill>
                            <a:srgbClr val="000000"/>
                          </a:solidFill>
                          <a:latin typeface="Calibri"/>
                        </a:rPr>
                        <a:t>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Z</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r>
            </a:tbl>
          </a:graphicData>
        </a:graphic>
      </p:graphicFrame>
      <p:sp>
        <p:nvSpPr>
          <p:cNvPr id="204" name="CustomShape 2"/>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Possible Improvements: One-to-One</a:t>
            </a:r>
            <a:endParaRPr b="0" lang="en-US" sz="4400" spc="-1" strike="noStrike">
              <a:latin typeface="Arial"/>
            </a:endParaRPr>
          </a:p>
        </p:txBody>
      </p:sp>
      <p:sp>
        <p:nvSpPr>
          <p:cNvPr id="205" name="CustomShape 3"/>
          <p:cNvSpPr/>
          <p:nvPr/>
        </p:nvSpPr>
        <p:spPr>
          <a:xfrm>
            <a:off x="818640" y="4572000"/>
            <a:ext cx="10519200" cy="1736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One improvement to that system might be to add a row to allow for one symbol to one code, so that “C” and “K” don’t share a code point.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06" name="Table 1"/>
          <p:cNvGraphicFramePr/>
          <p:nvPr/>
        </p:nvGraphicFramePr>
        <p:xfrm>
          <a:off x="838080" y="1825560"/>
          <a:ext cx="10514880" cy="2595240"/>
        </p:xfrm>
        <a:graphic>
          <a:graphicData uri="http://schemas.openxmlformats.org/drawingml/2006/table">
            <a:tbl>
              <a:tblPr/>
              <a:tblGrid>
                <a:gridCol w="1752480"/>
                <a:gridCol w="1752480"/>
                <a:gridCol w="1752480"/>
                <a:gridCol w="1752480"/>
                <a:gridCol w="1752480"/>
                <a:gridCol w="1752840"/>
              </a:tblGrid>
              <a:tr h="370800">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1" lang="en-US" sz="1800" spc="-1" strike="noStrike">
                          <a:solidFill>
                            <a:srgbClr val="000000"/>
                          </a:solidFill>
                          <a:latin typeface="Calibri"/>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1" lang="en-US" sz="1800" spc="-1" strike="noStrike">
                          <a:solidFill>
                            <a:srgbClr val="000000"/>
                          </a:solidFill>
                          <a:latin typeface="Calibri"/>
                        </a:rPr>
                        <a:t>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1" lang="en-US" sz="1800" spc="-1" strike="noStrike">
                          <a:solidFill>
                            <a:srgbClr val="000000"/>
                          </a:solidFill>
                          <a:latin typeface="Calibri"/>
                        </a:rPr>
                        <a:t>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1" lang="en-US" sz="1800" spc="-1" strike="noStrike">
                          <a:solidFill>
                            <a:srgbClr val="000000"/>
                          </a:solidFill>
                          <a:latin typeface="Calibri"/>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1" lang="en-US" sz="1800" spc="-1" strike="noStrike">
                          <a:solidFill>
                            <a:srgbClr val="000000"/>
                          </a:solidFill>
                          <a:latin typeface="Calibri"/>
                        </a:rPr>
                        <a:t>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r>
              <a:tr h="370800">
                <a:tc>
                  <a:txBody>
                    <a:bodyPr>
                      <a:noAutofit/>
                    </a:bodyPr>
                    <a:p>
                      <a:pPr algn="ctr">
                        <a:lnSpc>
                          <a:spcPct val="100000"/>
                        </a:lnSpc>
                      </a:pPr>
                      <a:r>
                        <a:rPr b="1" lang="en-US" sz="1800" spc="-1" strike="noStrike">
                          <a:solidFill>
                            <a:srgbClr val="000000"/>
                          </a:solidFill>
                          <a:latin typeface="Calibri"/>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A</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B</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C</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D</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E</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r>
              <a:tr h="370800">
                <a:tc>
                  <a:txBody>
                    <a:bodyPr>
                      <a:noAutofit/>
                    </a:bodyPr>
                    <a:p>
                      <a:pPr algn="ctr">
                        <a:lnSpc>
                          <a:spcPct val="100000"/>
                        </a:lnSpc>
                      </a:pPr>
                      <a:r>
                        <a:rPr b="1" lang="en-US" sz="1800" spc="-1" strike="noStrike">
                          <a:solidFill>
                            <a:srgbClr val="000000"/>
                          </a:solidFill>
                          <a:latin typeface="Calibri"/>
                        </a:rPr>
                        <a:t>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F</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G</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H</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I</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J</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r>
              <a:tr h="370800">
                <a:tc>
                  <a:txBody>
                    <a:bodyPr>
                      <a:noAutofit/>
                    </a:bodyPr>
                    <a:p>
                      <a:pPr algn="ctr">
                        <a:lnSpc>
                          <a:spcPct val="100000"/>
                        </a:lnSpc>
                      </a:pPr>
                      <a:r>
                        <a:rPr b="1" lang="en-US" sz="1800" spc="-1" strike="noStrike">
                          <a:solidFill>
                            <a:srgbClr val="000000"/>
                          </a:solidFill>
                          <a:latin typeface="Calibri"/>
                        </a:rPr>
                        <a:t>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K</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L</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M</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N</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O</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r>
              <a:tr h="370800">
                <a:tc>
                  <a:txBody>
                    <a:bodyPr>
                      <a:noAutofit/>
                    </a:bodyPr>
                    <a:p>
                      <a:pPr algn="ctr">
                        <a:lnSpc>
                          <a:spcPct val="100000"/>
                        </a:lnSpc>
                      </a:pPr>
                      <a:r>
                        <a:rPr b="1" lang="en-US" sz="1800" spc="-1" strike="noStrike">
                          <a:solidFill>
                            <a:srgbClr val="000000"/>
                          </a:solidFill>
                          <a:latin typeface="Calibri"/>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P</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Q</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R</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S</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r>
              <a:tr h="370800">
                <a:tc>
                  <a:txBody>
                    <a:bodyPr>
                      <a:noAutofit/>
                    </a:bodyPr>
                    <a:p>
                      <a:pPr algn="ctr">
                        <a:lnSpc>
                          <a:spcPct val="100000"/>
                        </a:lnSpc>
                      </a:pPr>
                      <a:r>
                        <a:rPr b="1" lang="en-US" sz="1800" spc="-1" strike="noStrike">
                          <a:solidFill>
                            <a:srgbClr val="000000"/>
                          </a:solidFill>
                          <a:latin typeface="Calibri"/>
                        </a:rPr>
                        <a:t>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U</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V</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W</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X</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oAutofit/>
                    </a:bodyPr>
                    <a:p>
                      <a:pPr algn="ctr">
                        <a:lnSpc>
                          <a:spcPct val="100000"/>
                        </a:lnSpc>
                      </a:pPr>
                      <a:r>
                        <a:rPr b="0" lang="en-US" sz="1800" spc="-1" strike="noStrike">
                          <a:solidFill>
                            <a:srgbClr val="000000"/>
                          </a:solidFill>
                          <a:latin typeface="Calibri"/>
                        </a:rPr>
                        <a:t>Y</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r>
              <a:tr h="370800">
                <a:tc>
                  <a:txBody>
                    <a:bodyPr>
                      <a:noAutofit/>
                    </a:bodyPr>
                    <a:p>
                      <a:pPr algn="ctr">
                        <a:lnSpc>
                          <a:spcPct val="100000"/>
                        </a:lnSpc>
                      </a:pPr>
                      <a:r>
                        <a:rPr b="1" lang="en-US" sz="1800" spc="-1" strike="noStrike">
                          <a:solidFill>
                            <a:srgbClr val="000000"/>
                          </a:solidFill>
                          <a:latin typeface="Calibri"/>
                        </a:rPr>
                        <a:t>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Z</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[space]</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oAutofit/>
                    </a:bodyPr>
                    <a:p>
                      <a:pPr algn="ctr">
                        <a:lnSpc>
                          <a:spcPct val="100000"/>
                        </a:lnSpc>
                      </a:pPr>
                      <a:r>
                        <a:rPr b="0" lang="en-US" sz="1800" spc="-1" strike="noStrike">
                          <a:solidFill>
                            <a:srgbClr val="000000"/>
                          </a:solidFill>
                          <a:latin typeface="Calibri"/>
                        </a:rPr>
                        <a: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r>
            </a:tbl>
          </a:graphicData>
        </a:graphic>
      </p:graphicFrame>
      <p:sp>
        <p:nvSpPr>
          <p:cNvPr id="207" name="CustomShape 2"/>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Possible Improvements: 1:1 &amp; Symbols</a:t>
            </a:r>
            <a:endParaRPr b="0" lang="en-US" sz="4400" spc="-1" strike="noStrike">
              <a:latin typeface="Arial"/>
            </a:endParaRPr>
          </a:p>
        </p:txBody>
      </p:sp>
      <p:sp>
        <p:nvSpPr>
          <p:cNvPr id="208" name="CustomShape 3"/>
          <p:cNvSpPr/>
          <p:nvPr/>
        </p:nvSpPr>
        <p:spPr>
          <a:xfrm>
            <a:off x="818640" y="4572000"/>
            <a:ext cx="10519200" cy="1736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Another improvement could be to use the additional spaces on the added row for some symbols. You could also choose to add a number shifting mark.</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65</TotalTime>
  <Application>LibreOffice/6.4.7.2$Linux_X86_64 LibreOffice_project/40$Build-2</Application>
  <Words>213</Words>
  <Paragraphs>192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2022-02-15T15:13:08Z</dcterms:created>
  <dc:creator>faculty</dc:creator>
  <dc:description/>
  <dc:language>en-US</dc:language>
  <cp:lastModifiedBy>Kurtis D. Miller</cp:lastModifiedBy>
  <dcterms:modified xsi:type="dcterms:W3CDTF">2022-02-16T13:26:18Z</dcterms:modified>
  <cp:revision>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5</vt:i4>
  </property>
</Properties>
</file>