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81" r:id="rId2"/>
    <p:sldId id="286" r:id="rId3"/>
    <p:sldId id="289" r:id="rId4"/>
    <p:sldId id="288" r:id="rId5"/>
    <p:sldId id="257" r:id="rId6"/>
    <p:sldId id="258" r:id="rId7"/>
    <p:sldId id="293" r:id="rId8"/>
    <p:sldId id="290" r:id="rId9"/>
    <p:sldId id="279" r:id="rId10"/>
    <p:sldId id="292" r:id="rId11"/>
    <p:sldId id="294" r:id="rId12"/>
    <p:sldId id="295" r:id="rId13"/>
    <p:sldId id="268" r:id="rId14"/>
    <p:sldId id="269" r:id="rId15"/>
    <p:sldId id="296" r:id="rId16"/>
    <p:sldId id="271" r:id="rId17"/>
    <p:sldId id="270" r:id="rId18"/>
    <p:sldId id="272" r:id="rId19"/>
    <p:sldId id="267" r:id="rId20"/>
    <p:sldId id="261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7" r:id="rId30"/>
    <p:sldId id="308" r:id="rId31"/>
    <p:sldId id="305" r:id="rId32"/>
    <p:sldId id="306" r:id="rId33"/>
    <p:sldId id="27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69892" autoAdjust="0"/>
  </p:normalViewPr>
  <p:slideViewPr>
    <p:cSldViewPr>
      <p:cViewPr varScale="1">
        <p:scale>
          <a:sx n="46" d="100"/>
          <a:sy n="46" d="100"/>
        </p:scale>
        <p:origin x="-14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42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DFBED-D87B-4BBF-9570-D22CECFFE6BC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A3851-8C14-4AE3-B386-28BE97688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Smiling:</a:t>
            </a:r>
            <a:r>
              <a:rPr lang="en-US" baseline="0" dirty="0" smtClean="0"/>
              <a:t> genuine/fake</a:t>
            </a:r>
          </a:p>
          <a:p>
            <a:r>
              <a:rPr lang="en-US" baseline="0" dirty="0" smtClean="0"/>
              <a:t>Lie to me clip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A3851-8C14-4AE3-B386-28BE97688AF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100 percent of dermatologists and 84 percent of non-dermatologist physicians would discourage UV tanning for non-medical purposes, even in healthy patients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A3851-8C14-4AE3-B386-28BE97688AF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Season 1, episode 1: From beginning to</a:t>
            </a:r>
            <a:r>
              <a:rPr lang="en-US" baseline="0" dirty="0" smtClean="0"/>
              <a:t> 3:55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9271B-4B87-45FD-9F7A-880FFD710E7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Anger, Happiness, Disgust,</a:t>
            </a:r>
            <a:r>
              <a:rPr lang="en-US" baseline="0" dirty="0" smtClean="0"/>
              <a:t> Surprise, Sadness, Fear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9271B-4B87-45FD-9F7A-880FFD710E7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A3851-8C14-4AE3-B386-28BE97688AF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9271B-4B87-45FD-9F7A-880FFD710E7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4419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DD7-E06E-45AA-944F-7E5801E11FA4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44196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41148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4227576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457200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08B038-40D1-4871-BB93-D7F60D762B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35814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DD7-E06E-45AA-944F-7E5801E11FA4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B038-40D1-4871-BB93-D7F60D762B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308B038-40D1-4871-BB93-D7F60D762B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DD7-E06E-45AA-944F-7E5801E11FA4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534400" cy="36576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308B038-40D1-4871-BB93-D7F60D762B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DD7-E06E-45AA-944F-7E5801E11FA4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08B038-40D1-4871-BB93-D7F60D762B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5A25DD7-E06E-45AA-944F-7E5801E11FA4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B038-40D1-4871-BB93-D7F60D762B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DD7-E06E-45AA-944F-7E5801E11FA4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308B038-40D1-4871-BB93-D7F60D762B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DD7-E06E-45AA-944F-7E5801E11FA4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308B038-40D1-4871-BB93-D7F60D762B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DD7-E06E-45AA-944F-7E5801E11FA4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08B038-40D1-4871-BB93-D7F60D762B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08B038-40D1-4871-BB93-D7F60D762B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DD7-E06E-45AA-944F-7E5801E11FA4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308B038-40D1-4871-BB93-D7F60D762B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5A25DD7-E06E-45AA-944F-7E5801E11FA4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5A25DD7-E06E-45AA-944F-7E5801E11FA4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08B038-40D1-4871-BB93-D7F60D762B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o.com/article/facial-expressions-tes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o.uk/science/humanbody/mind/surveys/smile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DON’T</a:t>
            </a:r>
            <a:r>
              <a:rPr lang="en-US" dirty="0" smtClean="0"/>
              <a:t> discuss your answers to these questions with the people around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 something that you bought that you really enjoyed (or regretted)?</a:t>
            </a:r>
          </a:p>
          <a:p>
            <a:r>
              <a:rPr lang="en-US" dirty="0" smtClean="0"/>
              <a:t>What is one example of good advice that you have received?</a:t>
            </a:r>
          </a:p>
          <a:p>
            <a:r>
              <a:rPr lang="en-US" dirty="0" smtClean="0"/>
              <a:t>What is one TV show that you liked as a child?</a:t>
            </a:r>
          </a:p>
          <a:p>
            <a:r>
              <a:rPr lang="en-US" dirty="0" smtClean="0"/>
              <a:t>If you could go anywhere in the world, where would you go?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Falsification, Concealment, or Equivocation?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803648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Q: Don't UV rays damage the skin?</a:t>
            </a:r>
            <a:r>
              <a:rPr lang="en-US" dirty="0" smtClean="0"/>
              <a:t> 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A: Skin damage is caused primarily by overexposure to UV rays and burning. A healthy tan, on the other hand, helps prevent sunburn. </a:t>
            </a:r>
            <a:endParaRPr lang="en-US" dirty="0"/>
          </a:p>
        </p:txBody>
      </p:sp>
      <p:pic>
        <p:nvPicPr>
          <p:cNvPr id="1026" name="Picture 2" descr="http://www.pacificcoasttans.com/images/benefi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0454" y="1524001"/>
            <a:ext cx="3558746" cy="18288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029200" y="1371600"/>
            <a:ext cx="41148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sz="27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sz="2700" dirty="0" smtClean="0"/>
          </a:p>
          <a:p>
            <a:pPr marL="298450" lvl="1" indent="-273050">
              <a:buNone/>
              <a:defRPr/>
            </a:pPr>
            <a:endParaRPr lang="en-US" dirty="0" smtClean="0"/>
          </a:p>
          <a:p>
            <a:pPr marL="298450" lvl="1" indent="-273050">
              <a:buNone/>
              <a:defRPr/>
            </a:pPr>
            <a:r>
              <a:rPr lang="en-US" dirty="0" smtClean="0"/>
              <a:t>Falsification</a:t>
            </a:r>
            <a:r>
              <a:rPr lang="en-US" dirty="0" smtClean="0"/>
              <a:t>: creates a fiction; a lie</a:t>
            </a:r>
          </a:p>
          <a:p>
            <a:pPr marL="298450" lvl="1" indent="-273050">
              <a:buNone/>
              <a:defRPr/>
            </a:pPr>
            <a:endParaRPr lang="en-US" dirty="0" smtClean="0"/>
          </a:p>
          <a:p>
            <a:pPr marL="298450" lvl="1" indent="-273050">
              <a:buNone/>
              <a:defRPr/>
            </a:pPr>
            <a:r>
              <a:rPr lang="en-US" dirty="0" smtClean="0"/>
              <a:t>Concealment: tells only a portion of </a:t>
            </a:r>
          </a:p>
          <a:p>
            <a:pPr marL="298450" lvl="1" indent="-273050">
              <a:buNone/>
              <a:defRPr/>
            </a:pPr>
            <a:r>
              <a:rPr lang="en-US" dirty="0" smtClean="0"/>
              <a:t>the truth</a:t>
            </a:r>
          </a:p>
          <a:p>
            <a:pPr marL="298450" lvl="1" indent="-273050">
              <a:buNone/>
              <a:defRPr/>
            </a:pPr>
            <a:endParaRPr lang="en-US" dirty="0" smtClean="0"/>
          </a:p>
          <a:p>
            <a:pPr marL="298450" lvl="1" indent="-273050">
              <a:buNone/>
              <a:defRPr/>
            </a:pPr>
            <a:r>
              <a:rPr lang="en-US" dirty="0" smtClean="0"/>
              <a:t>Equivocation: uses vague language </a:t>
            </a:r>
          </a:p>
          <a:p>
            <a:pPr marL="298450" lvl="1" indent="-273050">
              <a:buNone/>
              <a:defRPr/>
            </a:pPr>
            <a:r>
              <a:rPr lang="en-US" dirty="0" smtClean="0"/>
              <a:t>to dodge the issue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Interpersonal Deception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Proposition 2: Deceivers make more strategic moves and leak more nonverbal cues than truth </a:t>
            </a:r>
            <a:r>
              <a:rPr lang="en-US" sz="2800" dirty="0" smtClean="0"/>
              <a:t>tellers</a:t>
            </a:r>
          </a:p>
          <a:p>
            <a:endParaRPr lang="en-US" sz="2800" dirty="0" smtClean="0"/>
          </a:p>
          <a:p>
            <a:r>
              <a:rPr lang="en-US" sz="2800" dirty="0" smtClean="0"/>
              <a:t>Proposition 9: Skilled deceivers appear more believable because they make more strategic moves and leak fewer nonverbal cues than unskilled deceivers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u="sng" dirty="0" smtClean="0"/>
              <a:t>Def.</a:t>
            </a:r>
            <a:r>
              <a:rPr lang="en-US" i="1" dirty="0" smtClean="0"/>
              <a:t> Behavior outside conscious control that may signal dishonesty</a:t>
            </a:r>
          </a:p>
          <a:p>
            <a:r>
              <a:rPr lang="en-US" dirty="0" smtClean="0"/>
              <a:t>Common leakage cues:</a:t>
            </a:r>
          </a:p>
          <a:p>
            <a:pPr lvl="1"/>
            <a:r>
              <a:rPr lang="en-US" dirty="0" smtClean="0"/>
              <a:t>Self-adaptors </a:t>
            </a:r>
          </a:p>
          <a:p>
            <a:pPr lvl="1"/>
            <a:r>
              <a:rPr lang="en-US" dirty="0" smtClean="0"/>
              <a:t>Increased blinking and enlarged pupils</a:t>
            </a:r>
          </a:p>
          <a:p>
            <a:pPr lvl="1"/>
            <a:r>
              <a:rPr lang="en-US" dirty="0" smtClean="0"/>
              <a:t>Speech errors or hesitations</a:t>
            </a:r>
          </a:p>
          <a:p>
            <a:pPr lvl="1"/>
            <a:r>
              <a:rPr lang="en-US" dirty="0" smtClean="0"/>
              <a:t>Higher pitch</a:t>
            </a:r>
          </a:p>
          <a:p>
            <a:pPr lvl="1"/>
            <a:r>
              <a:rPr lang="en-US" dirty="0" smtClean="0"/>
              <a:t>Discrepancies between verbal &amp; nonverbal channels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Four-Factor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people behave differently when lying</a:t>
            </a:r>
          </a:p>
          <a:p>
            <a:pPr lvl="1"/>
            <a:r>
              <a:rPr lang="en-US" dirty="0" smtClean="0"/>
              <a:t>Four factors: </a:t>
            </a:r>
          </a:p>
          <a:p>
            <a:pPr lvl="2"/>
            <a:r>
              <a:rPr lang="en-US" dirty="0" smtClean="0"/>
              <a:t>physiological arousal</a:t>
            </a:r>
            <a:endParaRPr lang="en-US" dirty="0" smtClean="0"/>
          </a:p>
          <a:p>
            <a:pPr lvl="2"/>
            <a:r>
              <a:rPr lang="en-US" dirty="0" smtClean="0"/>
              <a:t>felt emotions</a:t>
            </a:r>
          </a:p>
          <a:p>
            <a:pPr lvl="2"/>
            <a:r>
              <a:rPr lang="en-US" dirty="0" smtClean="0"/>
              <a:t>attempted </a:t>
            </a:r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cognitive </a:t>
            </a:r>
            <a:r>
              <a:rPr lang="en-US" dirty="0" smtClean="0"/>
              <a:t>effort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Four-Factor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1) </a:t>
            </a:r>
            <a:r>
              <a:rPr lang="en-US" dirty="0" smtClean="0"/>
              <a:t>Physiological Arousal</a:t>
            </a:r>
            <a:endParaRPr lang="en-US" dirty="0" smtClean="0"/>
          </a:p>
          <a:p>
            <a:pPr lvl="1"/>
            <a:r>
              <a:rPr lang="en-US" dirty="0" smtClean="0"/>
              <a:t>People are more anxious or aroused when lying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Are people more or less persuasive when </a:t>
            </a:r>
          </a:p>
          <a:p>
            <a:pPr lvl="1">
              <a:buNone/>
            </a:pPr>
            <a:r>
              <a:rPr lang="en-US" dirty="0" smtClean="0"/>
              <a:t>     they are anxious?</a:t>
            </a:r>
          </a:p>
          <a:p>
            <a:pPr lvl="2"/>
            <a:r>
              <a:rPr lang="en-US" dirty="0" smtClean="0"/>
              <a:t>Less!</a:t>
            </a:r>
          </a:p>
          <a:p>
            <a:pPr lvl="1"/>
            <a:r>
              <a:rPr lang="en-US" dirty="0" smtClean="0"/>
              <a:t>Why?</a:t>
            </a:r>
          </a:p>
          <a:p>
            <a:pPr lvl="2"/>
            <a:r>
              <a:rPr lang="en-US" dirty="0" smtClean="0"/>
              <a:t>Because of leakage cues</a:t>
            </a:r>
          </a:p>
          <a:p>
            <a:pPr lvl="3"/>
            <a:r>
              <a:rPr lang="en-US" dirty="0" smtClean="0"/>
              <a:t>Speech hesitations</a:t>
            </a:r>
          </a:p>
          <a:p>
            <a:pPr lvl="3"/>
            <a:r>
              <a:rPr lang="en-US" dirty="0" smtClean="0"/>
              <a:t>Repeating phrases</a:t>
            </a:r>
          </a:p>
          <a:p>
            <a:pPr lvl="3"/>
            <a:r>
              <a:rPr lang="en-US" dirty="0" smtClean="0"/>
              <a:t>More fidgeting</a:t>
            </a:r>
          </a:p>
          <a:p>
            <a:pPr lvl="1"/>
            <a:endParaRPr lang="en-US" dirty="0" smtClean="0"/>
          </a:p>
        </p:txBody>
      </p:sp>
      <p:pic>
        <p:nvPicPr>
          <p:cNvPr id="4098" name="Picture 2" descr="http://www.barbspics.com/feel/i_emotion/clipart/Anxio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2667000"/>
            <a:ext cx="2895600" cy="3352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Four-Factor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BUT would the situation for the lie change the level of anxiety?</a:t>
            </a:r>
          </a:p>
          <a:p>
            <a:pPr lvl="1"/>
            <a:r>
              <a:rPr lang="en-US" dirty="0" smtClean="0"/>
              <a:t>Low consequence lie = minor physiological arousal,  minor leakage cues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High consequence lie = high </a:t>
            </a:r>
            <a:r>
              <a:rPr lang="en-US" dirty="0" smtClean="0"/>
              <a:t>physiological arousal</a:t>
            </a:r>
            <a:r>
              <a:rPr lang="en-US" dirty="0" smtClean="0"/>
              <a:t>, major leakage cues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Four-Factor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2) </a:t>
            </a:r>
            <a:r>
              <a:rPr lang="en-US" dirty="0" smtClean="0"/>
              <a:t>Different affect/emotions</a:t>
            </a:r>
          </a:p>
          <a:p>
            <a:pPr lvl="1"/>
            <a:r>
              <a:rPr lang="en-US" dirty="0" smtClean="0"/>
              <a:t>What emotions are associated with lying?</a:t>
            </a:r>
          </a:p>
          <a:p>
            <a:pPr lvl="2"/>
            <a:r>
              <a:rPr lang="en-US" dirty="0" smtClean="0"/>
              <a:t>Negative feelings</a:t>
            </a:r>
          </a:p>
          <a:p>
            <a:pPr lvl="2"/>
            <a:r>
              <a:rPr lang="en-US" dirty="0" smtClean="0"/>
              <a:t>Guilt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Deceivers display more negative emotions</a:t>
            </a:r>
          </a:p>
          <a:p>
            <a:pPr lvl="2"/>
            <a:r>
              <a:rPr lang="en-US" dirty="0" smtClean="0"/>
              <a:t>However, </a:t>
            </a:r>
            <a:r>
              <a:rPr lang="en-US" dirty="0" smtClean="0"/>
              <a:t>depends on the situation</a:t>
            </a:r>
          </a:p>
          <a:p>
            <a:pPr lvl="3"/>
            <a:r>
              <a:rPr lang="en-US" dirty="0" smtClean="0"/>
              <a:t>S</a:t>
            </a:r>
            <a:r>
              <a:rPr lang="en-US" dirty="0" smtClean="0"/>
              <a:t>ome </a:t>
            </a:r>
            <a:r>
              <a:rPr lang="en-US" dirty="0" smtClean="0"/>
              <a:t>people enjoy lying</a:t>
            </a:r>
            <a:r>
              <a:rPr lang="en-US" dirty="0" smtClean="0"/>
              <a:t>!</a:t>
            </a:r>
          </a:p>
          <a:p>
            <a:pPr lvl="3"/>
            <a:r>
              <a:rPr lang="en-US" dirty="0" smtClean="0"/>
              <a:t>Sometimes people don’t feel bad on about lying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Four-Factor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</a:t>
            </a:r>
            <a:r>
              <a:rPr lang="en-US" dirty="0" smtClean="0"/>
              <a:t>) </a:t>
            </a:r>
            <a:r>
              <a:rPr lang="en-US" dirty="0" smtClean="0"/>
              <a:t>Control their behavior</a:t>
            </a:r>
          </a:p>
          <a:p>
            <a:pPr lvl="1"/>
            <a:r>
              <a:rPr lang="en-US" dirty="0" smtClean="0"/>
              <a:t>Because people don’t want to get caught lying</a:t>
            </a:r>
          </a:p>
          <a:p>
            <a:pPr lvl="1"/>
            <a:r>
              <a:rPr lang="en-US" dirty="0" smtClean="0"/>
              <a:t>Both before and during deception</a:t>
            </a:r>
          </a:p>
          <a:p>
            <a:pPr lvl="1"/>
            <a:r>
              <a:rPr lang="en-US" dirty="0" smtClean="0"/>
              <a:t>For example, try to appear calm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Sending Capacity Hypothesis</a:t>
            </a:r>
          </a:p>
          <a:p>
            <a:pPr lvl="1"/>
            <a:r>
              <a:rPr lang="en-US" dirty="0" smtClean="0"/>
              <a:t>When people try to control behavior, they pay more attention to some behaviors and less attention to others</a:t>
            </a:r>
          </a:p>
          <a:p>
            <a:pPr lvl="1"/>
            <a:r>
              <a:rPr lang="en-US" dirty="0" smtClean="0"/>
              <a:t>What do we look for as cues that someone is lying?</a:t>
            </a:r>
          </a:p>
          <a:p>
            <a:pPr lvl="2"/>
            <a:r>
              <a:rPr lang="en-US" dirty="0" smtClean="0"/>
              <a:t>Facial expressions, eye contact</a:t>
            </a:r>
          </a:p>
          <a:p>
            <a:pPr lvl="1"/>
            <a:r>
              <a:rPr lang="en-US" dirty="0" smtClean="0"/>
              <a:t>People tend to pay less attention to fidgeting with the body (e.g., tapping foot) and to vocal pitch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Four-Factor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4) Cognitive factors</a:t>
            </a:r>
          </a:p>
          <a:p>
            <a:pPr lvl="1"/>
            <a:r>
              <a:rPr lang="en-US" dirty="0" smtClean="0"/>
              <a:t>Lying requires more brain power than telling the truth</a:t>
            </a:r>
          </a:p>
          <a:p>
            <a:pPr lvl="2"/>
            <a:r>
              <a:rPr lang="en-US" dirty="0" smtClean="0"/>
              <a:t>You have to come up with a story on the spot</a:t>
            </a:r>
          </a:p>
          <a:p>
            <a:pPr lvl="2"/>
            <a:r>
              <a:rPr lang="en-US" dirty="0" smtClean="0"/>
              <a:t>You have to remember your story</a:t>
            </a:r>
          </a:p>
          <a:p>
            <a:pPr lvl="2"/>
            <a:r>
              <a:rPr lang="en-US" dirty="0" smtClean="0"/>
              <a:t>Monitoring the other person’s feedback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Lies: More or Less Persuasive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Lies are more difficult to tell when…</a:t>
            </a:r>
          </a:p>
          <a:p>
            <a:pPr lvl="1"/>
            <a:r>
              <a:rPr lang="en-US" dirty="0" smtClean="0"/>
              <a:t>They are spontaneous (rather than planned)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consequences of getting caught </a:t>
            </a:r>
            <a:r>
              <a:rPr lang="en-US" dirty="0" smtClean="0"/>
              <a:t>are greater</a:t>
            </a:r>
          </a:p>
          <a:p>
            <a:pPr lvl="1"/>
            <a:r>
              <a:rPr lang="en-US" dirty="0" smtClean="0"/>
              <a:t>They </a:t>
            </a:r>
            <a:r>
              <a:rPr lang="en-US" dirty="0" smtClean="0"/>
              <a:t>are longer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person is </a:t>
            </a:r>
            <a:r>
              <a:rPr lang="en-US" dirty="0" smtClean="0"/>
              <a:t>emotional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 something that you bought that you really enjoyed?</a:t>
            </a:r>
          </a:p>
          <a:p>
            <a:r>
              <a:rPr lang="en-US" dirty="0" smtClean="0"/>
              <a:t>What is something that you regret buying?</a:t>
            </a:r>
          </a:p>
          <a:p>
            <a:r>
              <a:rPr lang="en-US" dirty="0" smtClean="0"/>
              <a:t>What is an example of good advice that you received?</a:t>
            </a:r>
          </a:p>
          <a:p>
            <a:r>
              <a:rPr lang="en-US" dirty="0" smtClean="0"/>
              <a:t>What TV show did you like as a child?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Criticism of IDT and Four-Factor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Models assume that lying requires more cognitive effort and creates anxiety</a:t>
            </a:r>
          </a:p>
          <a:p>
            <a:pPr lvl="1"/>
            <a:r>
              <a:rPr lang="en-US" dirty="0" smtClean="0"/>
              <a:t>BUT there may be cases where this isn’t true</a:t>
            </a:r>
          </a:p>
          <a:p>
            <a:pPr lvl="1"/>
            <a:r>
              <a:rPr lang="en-US" dirty="0" smtClean="0"/>
              <a:t>Think of “white lies”</a:t>
            </a:r>
          </a:p>
          <a:p>
            <a:pPr lvl="2"/>
            <a:r>
              <a:rPr lang="en-US" dirty="0" smtClean="0"/>
              <a:t>Sometimes it may be easier to tell a white lie than to come up with a tactful way to tell the truth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type of leakage: Micro-expressions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Lie to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TV Show</a:t>
            </a:r>
          </a:p>
          <a:p>
            <a:pPr lvl="1"/>
            <a:r>
              <a:rPr lang="en-US" dirty="0" smtClean="0"/>
              <a:t>Based on work by Dr. Paul </a:t>
            </a:r>
            <a:r>
              <a:rPr lang="en-US" dirty="0" err="1" smtClean="0"/>
              <a:t>Ekman</a:t>
            </a:r>
            <a:endParaRPr lang="en-US" dirty="0" smtClean="0"/>
          </a:p>
          <a:p>
            <a:pPr lvl="2"/>
            <a:r>
              <a:rPr lang="en-US" dirty="0" smtClean="0"/>
              <a:t>Psychologist who came up with the concept of </a:t>
            </a:r>
            <a:r>
              <a:rPr lang="en-US" dirty="0" err="1" smtClean="0"/>
              <a:t>microexpressions</a:t>
            </a:r>
            <a:endParaRPr lang="en-US" dirty="0" smtClean="0"/>
          </a:p>
          <a:p>
            <a:pPr lvl="2"/>
            <a:r>
              <a:rPr lang="en-US" dirty="0" smtClean="0"/>
              <a:t>Acts as a consultant to the show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Lie to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is/isn’t real about the show</a:t>
            </a:r>
          </a:p>
          <a:p>
            <a:pPr lvl="1"/>
            <a:r>
              <a:rPr lang="en-US" dirty="0" smtClean="0"/>
              <a:t>90% of information factual</a:t>
            </a:r>
          </a:p>
          <a:p>
            <a:pPr lvl="2"/>
            <a:r>
              <a:rPr lang="en-US" dirty="0" smtClean="0"/>
              <a:t>Coaches actors on facial expressions</a:t>
            </a:r>
          </a:p>
          <a:p>
            <a:pPr lvl="1"/>
            <a:r>
              <a:rPr lang="en-US" dirty="0" smtClean="0"/>
              <a:t>Overly quick, decisive</a:t>
            </a:r>
          </a:p>
          <a:p>
            <a:pPr lvl="1"/>
            <a:r>
              <a:rPr lang="en-US" dirty="0" smtClean="0"/>
              <a:t>People who are natural face-readers</a:t>
            </a:r>
          </a:p>
          <a:p>
            <a:pPr lvl="2"/>
            <a:r>
              <a:rPr lang="en-US" dirty="0" smtClean="0"/>
              <a:t>Less than 1% of population</a:t>
            </a:r>
          </a:p>
          <a:p>
            <a:pPr lvl="2"/>
            <a:r>
              <a:rPr lang="en-US" dirty="0" smtClean="0"/>
              <a:t>He used them often in his research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6.5 Universal Emotions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faculty.txwes.edu/mskerr/files/3304_ch2_files/image0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524000"/>
            <a:ext cx="5410200" cy="46937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Contempt – added later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 descr="http://www.editinternational.com/images/gallery/contempt-recognition_low.jpg"/>
          <p:cNvPicPr>
            <a:picLocks noChangeAspect="1" noChangeArrowheads="1"/>
          </p:cNvPicPr>
          <p:nvPr/>
        </p:nvPicPr>
        <p:blipFill>
          <a:blip r:embed="rId2" cstate="print"/>
          <a:srcRect r="38000"/>
          <a:stretch>
            <a:fillRect/>
          </a:stretch>
        </p:blipFill>
        <p:spPr bwMode="auto">
          <a:xfrm>
            <a:off x="2590800" y="1905000"/>
            <a:ext cx="2362200" cy="2695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0" name="Picture 2" descr="http://1.bp.blogspot.com/_VM_hMRrQZck/TNYnG4TlYEI/AAAAAAAAABQ/HplZt2CAE4w/S748/7+emotions.jpg"/>
          <p:cNvPicPr>
            <a:picLocks noChangeAspect="1" noChangeArrowheads="1"/>
          </p:cNvPicPr>
          <p:nvPr/>
        </p:nvPicPr>
        <p:blipFill>
          <a:blip r:embed="rId2" cstate="print"/>
          <a:srcRect r="1849" b="51337"/>
          <a:stretch>
            <a:fillRect/>
          </a:stretch>
        </p:blipFill>
        <p:spPr bwMode="auto">
          <a:xfrm>
            <a:off x="228600" y="990600"/>
            <a:ext cx="8397910" cy="5234314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www.paulekman.com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 descr="http://1.bp.blogspot.com/_VM_hMRrQZck/TNYnG4TlYEI/AAAAAAAAABQ/HplZt2CAE4w/S748/7+emotions.jpg"/>
          <p:cNvPicPr>
            <a:picLocks noChangeAspect="1" noChangeArrowheads="1"/>
          </p:cNvPicPr>
          <p:nvPr/>
        </p:nvPicPr>
        <p:blipFill>
          <a:blip r:embed="rId2" cstate="print"/>
          <a:srcRect t="47059"/>
          <a:stretch>
            <a:fillRect/>
          </a:stretch>
        </p:blipFill>
        <p:spPr bwMode="auto">
          <a:xfrm>
            <a:off x="457200" y="914400"/>
            <a:ext cx="8020723" cy="5338162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www.paulekman.com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Micro-Expressions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Yourself!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http://www.cio.com/article/facial-expressions-test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Micro-Expressions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realistic is the test?</a:t>
            </a:r>
          </a:p>
          <a:p>
            <a:endParaRPr lang="en-US" dirty="0" smtClean="0"/>
          </a:p>
          <a:p>
            <a:r>
              <a:rPr lang="en-US" dirty="0" smtClean="0"/>
              <a:t>What do micro-expressions tell you about someone who might be lying?</a:t>
            </a:r>
          </a:p>
          <a:p>
            <a:pPr lvl="1"/>
            <a:r>
              <a:rPr lang="en-US" dirty="0" smtClean="0"/>
              <a:t>Do they tell you if that person is lying or not?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34000"/>
            <a:ext cx="6400800" cy="762000"/>
          </a:xfrm>
        </p:spPr>
        <p:txBody>
          <a:bodyPr/>
          <a:lstStyle/>
          <a:p>
            <a:r>
              <a:rPr lang="en-US" dirty="0" smtClean="0"/>
              <a:t>Lisa Guntzviller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3581400"/>
          </a:xfrm>
        </p:spPr>
        <p:txBody>
          <a:bodyPr/>
          <a:lstStyle/>
          <a:p>
            <a:r>
              <a:rPr lang="en-US" dirty="0" smtClean="0"/>
              <a:t>Deception</a:t>
            </a:r>
            <a:endParaRPr lang="en-US" dirty="0"/>
          </a:p>
        </p:txBody>
      </p:sp>
      <p:pic>
        <p:nvPicPr>
          <p:cNvPr id="4" name="Picture 10" descr="http://www.cartoonstock.com/newscartoons/cartoonists/mba/lowres/mban3154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24311"/>
            <a:ext cx="3048000" cy="3705775"/>
          </a:xfrm>
          <a:prstGeom prst="rect">
            <a:avLst/>
          </a:prstGeom>
          <a:noFill/>
        </p:spPr>
      </p:pic>
      <p:pic>
        <p:nvPicPr>
          <p:cNvPr id="34818" name="Picture 2" descr="http://scottmccown.files.wordpress.com/2011/06/credit-card-li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769112"/>
            <a:ext cx="3124200" cy="3040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type of micro-expression: Happiness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Genuine smiling = halo effect</a:t>
            </a:r>
          </a:p>
          <a:p>
            <a:pPr lvl="1"/>
            <a:r>
              <a:rPr lang="en-US" dirty="0" smtClean="0"/>
              <a:t>Friendliness</a:t>
            </a:r>
          </a:p>
          <a:p>
            <a:pPr lvl="1"/>
            <a:r>
              <a:rPr lang="en-US" dirty="0" smtClean="0"/>
              <a:t>Kindness</a:t>
            </a:r>
          </a:p>
          <a:p>
            <a:pPr lvl="1"/>
            <a:r>
              <a:rPr lang="en-US" dirty="0" smtClean="0"/>
              <a:t>Altruism</a:t>
            </a:r>
          </a:p>
          <a:p>
            <a:pPr lvl="2"/>
            <a:r>
              <a:rPr lang="en-US" dirty="0" smtClean="0"/>
              <a:t>Godoy et al., 2005</a:t>
            </a:r>
          </a:p>
          <a:p>
            <a:r>
              <a:rPr lang="en-US" dirty="0" smtClean="0"/>
              <a:t>Women report using more fake smiling than men, and use it to mask negative emotions</a:t>
            </a:r>
          </a:p>
          <a:p>
            <a:pPr lvl="1"/>
            <a:r>
              <a:rPr lang="en-US" dirty="0" err="1" smtClean="0"/>
              <a:t>Woodzicka</a:t>
            </a:r>
            <a:r>
              <a:rPr lang="en-US" dirty="0" smtClean="0"/>
              <a:t>, 2008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vs. Genuine Smile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About the test</a:t>
            </a:r>
          </a:p>
          <a:p>
            <a:pPr lvl="1"/>
            <a:r>
              <a:rPr lang="en-US" dirty="0" smtClean="0"/>
              <a:t>1 or 2 second video clip of a person starting and ending a smile</a:t>
            </a:r>
          </a:p>
          <a:p>
            <a:pPr lvl="1"/>
            <a:r>
              <a:rPr lang="en-US" dirty="0" smtClean="0"/>
              <a:t>Taken from conversations</a:t>
            </a:r>
          </a:p>
          <a:p>
            <a:pPr lvl="1"/>
            <a:r>
              <a:rPr lang="en-US" dirty="0" smtClean="0"/>
              <a:t>Can only watch the video once</a:t>
            </a:r>
          </a:p>
          <a:p>
            <a:r>
              <a:rPr lang="en-US" dirty="0" smtClean="0">
                <a:hlinkClick r:id="rId3"/>
              </a:rPr>
              <a:t>http://www.bbc.co.uk/science/humanbody/mind/surveys/smiles/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4" descr="_41023967_grins_pa2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4194742"/>
            <a:ext cx="3352800" cy="251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Genuine Smile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Response</a:t>
            </a:r>
          </a:p>
          <a:p>
            <a:r>
              <a:rPr lang="en-US" dirty="0" smtClean="0"/>
              <a:t>Watch corner of eyes</a:t>
            </a:r>
          </a:p>
          <a:p>
            <a:pPr lvl="1"/>
            <a:r>
              <a:rPr lang="en-US" dirty="0" smtClean="0"/>
              <a:t>Wrinkles appear</a:t>
            </a:r>
          </a:p>
          <a:p>
            <a:pPr lvl="1"/>
            <a:r>
              <a:rPr lang="en-US" dirty="0" smtClean="0"/>
              <a:t>Eyes crease, sometimes become narrower</a:t>
            </a:r>
          </a:p>
          <a:p>
            <a:r>
              <a:rPr lang="en-US" dirty="0" smtClean="0"/>
              <a:t>Eyebrow movement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Take-Away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is deception related to </a:t>
            </a:r>
            <a:r>
              <a:rPr lang="en-US" dirty="0" smtClean="0"/>
              <a:t>persuasion</a:t>
            </a:r>
          </a:p>
          <a:p>
            <a:r>
              <a:rPr lang="en-US" dirty="0" smtClean="0"/>
              <a:t>Definitions of key terms</a:t>
            </a:r>
          </a:p>
          <a:p>
            <a:pPr lvl="1"/>
            <a:r>
              <a:rPr lang="en-US" dirty="0" smtClean="0"/>
              <a:t>E.g., deception, leakage, falsification</a:t>
            </a:r>
            <a:endParaRPr lang="en-US" dirty="0" smtClean="0"/>
          </a:p>
          <a:p>
            <a:r>
              <a:rPr lang="en-US" dirty="0" smtClean="0"/>
              <a:t>Components of </a:t>
            </a:r>
            <a:r>
              <a:rPr lang="en-US" dirty="0" smtClean="0"/>
              <a:t>Four-Factor Model</a:t>
            </a:r>
            <a:endParaRPr lang="en-US" dirty="0" smtClean="0"/>
          </a:p>
          <a:p>
            <a:r>
              <a:rPr lang="en-US" dirty="0" smtClean="0"/>
              <a:t>What are micro-expressions?</a:t>
            </a:r>
            <a:endParaRPr lang="en-US" dirty="0" smtClean="0"/>
          </a:p>
          <a:p>
            <a:r>
              <a:rPr lang="en-US" dirty="0" smtClean="0"/>
              <a:t>How to tell a genuine smile from a fake smile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about the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It is estimated that 1 out of 4 conversations contains an element of deception (</a:t>
            </a:r>
            <a:r>
              <a:rPr lang="en-US" dirty="0" err="1" smtClean="0"/>
              <a:t>Buller</a:t>
            </a:r>
            <a:r>
              <a:rPr lang="en-US" dirty="0" smtClean="0"/>
              <a:t> &amp; </a:t>
            </a:r>
            <a:r>
              <a:rPr lang="en-US" dirty="0" err="1" smtClean="0"/>
              <a:t>Burgoon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Are people good at detecting lies in this context?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Why/why not?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Deception </a:t>
            </a:r>
            <a:r>
              <a:rPr lang="en-US" dirty="0" smtClean="0"/>
              <a:t>definition</a:t>
            </a:r>
          </a:p>
          <a:p>
            <a:r>
              <a:rPr lang="en-US" dirty="0" smtClean="0"/>
              <a:t>Interpersonal Deception Theory</a:t>
            </a:r>
          </a:p>
          <a:p>
            <a:pPr lvl="1"/>
            <a:r>
              <a:rPr lang="en-US" dirty="0" smtClean="0"/>
              <a:t>Definitions of terms</a:t>
            </a:r>
          </a:p>
          <a:p>
            <a:r>
              <a:rPr lang="en-US" dirty="0" smtClean="0"/>
              <a:t>Four-Factor Model</a:t>
            </a:r>
          </a:p>
          <a:p>
            <a:pPr lvl="1"/>
            <a:r>
              <a:rPr lang="en-US" dirty="0" smtClean="0"/>
              <a:t>Why you can tell when people are lying</a:t>
            </a:r>
            <a:endParaRPr lang="en-US" dirty="0" smtClean="0"/>
          </a:p>
          <a:p>
            <a:r>
              <a:rPr lang="en-US" dirty="0" smtClean="0"/>
              <a:t>Spotting deception through micro expressions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deception?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Definition:</a:t>
            </a:r>
          </a:p>
          <a:p>
            <a:pPr lvl="1"/>
            <a:r>
              <a:rPr lang="en-US" dirty="0" smtClean="0"/>
              <a:t>Deception occurs when communicators control the information contained in their messages to convey a meaning that departs from the truth as they know it. This rules out mistaken or unintended lies.</a:t>
            </a:r>
          </a:p>
          <a:p>
            <a:endParaRPr lang="en-US" dirty="0" smtClean="0"/>
          </a:p>
          <a:p>
            <a:r>
              <a:rPr lang="en-US" dirty="0" smtClean="0"/>
              <a:t>How is it related to persuasion?</a:t>
            </a:r>
          </a:p>
          <a:p>
            <a:pPr lvl="1"/>
            <a:r>
              <a:rPr lang="en-US" dirty="0" smtClean="0"/>
              <a:t>All deception is persuasion (</a:t>
            </a:r>
            <a:r>
              <a:rPr lang="en-US" dirty="0" err="1" smtClean="0"/>
              <a:t>Gass</a:t>
            </a:r>
            <a:r>
              <a:rPr lang="en-US" dirty="0" smtClean="0"/>
              <a:t> &amp; </a:t>
            </a:r>
            <a:r>
              <a:rPr lang="en-US" dirty="0" err="1" smtClean="0"/>
              <a:t>Seiter</a:t>
            </a:r>
            <a:r>
              <a:rPr lang="en-US" dirty="0" smtClean="0"/>
              <a:t>, 2011)</a:t>
            </a:r>
          </a:p>
          <a:p>
            <a:pPr lvl="1"/>
            <a:r>
              <a:rPr lang="en-US" dirty="0" smtClean="0"/>
              <a:t>Persuade someone that you are telling the truth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Interpersonal Deception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Very complex theory</a:t>
            </a:r>
          </a:p>
          <a:p>
            <a:r>
              <a:rPr lang="en-US" dirty="0" smtClean="0"/>
              <a:t>18 main claims/propositions!</a:t>
            </a:r>
          </a:p>
          <a:p>
            <a:endParaRPr lang="en-US" dirty="0" smtClean="0"/>
          </a:p>
          <a:p>
            <a:r>
              <a:rPr lang="en-US" dirty="0" smtClean="0"/>
              <a:t>Vocabulary</a:t>
            </a:r>
          </a:p>
          <a:p>
            <a:r>
              <a:rPr lang="en-US" dirty="0" smtClean="0"/>
              <a:t>2</a:t>
            </a:r>
            <a:r>
              <a:rPr lang="en-US" dirty="0" smtClean="0"/>
              <a:t> of the claims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Deception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Deception Strategies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/>
              <a:t>Falsification- A form of deception that creates a fiction; a lie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/>
              <a:t>Concealment- A form of deception that tells only a portion of the truth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/>
              <a:t>Equivocation- A form of deception that uses vague language to dodge the issue</a:t>
            </a:r>
          </a:p>
          <a:p>
            <a:endParaRPr lang="en-US" dirty="0" smtClean="0"/>
          </a:p>
          <a:p>
            <a:r>
              <a:rPr lang="en-US" dirty="0" smtClean="0"/>
              <a:t>*These are according to Interpersonal Deception Theory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Falsification, Concealment, or Equivocation?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smtClean="0"/>
              <a:t>doctors smoke Camels than any </a:t>
            </a:r>
            <a:r>
              <a:rPr lang="en-US" dirty="0" smtClean="0"/>
              <a:t>other cigarette</a:t>
            </a:r>
          </a:p>
          <a:p>
            <a:pPr marL="298450" lvl="1" indent="-273050">
              <a:buNone/>
              <a:defRPr/>
            </a:pPr>
            <a:endParaRPr lang="en-US" dirty="0" smtClean="0"/>
          </a:p>
          <a:p>
            <a:pPr marL="298450" lvl="1" indent="-273050">
              <a:buNone/>
              <a:defRPr/>
            </a:pPr>
            <a:r>
              <a:rPr lang="en-US" dirty="0" smtClean="0"/>
              <a:t>Falsification: creates </a:t>
            </a:r>
            <a:r>
              <a:rPr lang="en-US" dirty="0" smtClean="0"/>
              <a:t>a fiction; a </a:t>
            </a:r>
            <a:r>
              <a:rPr lang="en-US" dirty="0" smtClean="0"/>
              <a:t>lie</a:t>
            </a:r>
          </a:p>
          <a:p>
            <a:pPr marL="298450" lvl="1" indent="-273050">
              <a:buNone/>
              <a:defRPr/>
            </a:pPr>
            <a:endParaRPr lang="en-US" dirty="0" smtClean="0"/>
          </a:p>
          <a:p>
            <a:pPr marL="298450" lvl="1" indent="-273050">
              <a:buNone/>
              <a:defRPr/>
            </a:pPr>
            <a:r>
              <a:rPr lang="en-US" dirty="0" smtClean="0"/>
              <a:t>Concealment: </a:t>
            </a:r>
            <a:r>
              <a:rPr lang="en-US" dirty="0" smtClean="0"/>
              <a:t>tells only a portion of </a:t>
            </a:r>
            <a:endParaRPr lang="en-US" dirty="0" smtClean="0"/>
          </a:p>
          <a:p>
            <a:pPr marL="298450" lvl="1" indent="-273050">
              <a:buNone/>
              <a:defRPr/>
            </a:pPr>
            <a:r>
              <a:rPr lang="en-US" dirty="0" smtClean="0"/>
              <a:t>the truth</a:t>
            </a:r>
          </a:p>
          <a:p>
            <a:pPr marL="298450" lvl="1" indent="-273050">
              <a:buNone/>
              <a:defRPr/>
            </a:pPr>
            <a:endParaRPr lang="en-US" dirty="0" smtClean="0"/>
          </a:p>
          <a:p>
            <a:pPr marL="298450" lvl="1" indent="-273050">
              <a:buNone/>
              <a:defRPr/>
            </a:pPr>
            <a:r>
              <a:rPr lang="en-US" dirty="0" smtClean="0"/>
              <a:t>Equivocation: </a:t>
            </a:r>
            <a:r>
              <a:rPr lang="en-US" dirty="0" smtClean="0"/>
              <a:t>uses vague language </a:t>
            </a:r>
            <a:endParaRPr lang="en-US" dirty="0" smtClean="0"/>
          </a:p>
          <a:p>
            <a:pPr marL="298450" lvl="1" indent="-273050">
              <a:buNone/>
              <a:defRPr/>
            </a:pPr>
            <a:r>
              <a:rPr lang="en-US" dirty="0" smtClean="0"/>
              <a:t>to </a:t>
            </a:r>
            <a:r>
              <a:rPr lang="en-US" dirty="0" smtClean="0"/>
              <a:t>dodge the issue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5362" name="Picture 2" descr="http://graphics8.nytimes.com/images/2008/10/06/business/media/Camel-MoreDocto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0" y="1981200"/>
            <a:ext cx="371475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sa's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Lisa's Theme</Template>
  <TotalTime>944</TotalTime>
  <Words>1114</Words>
  <Application>Microsoft Office PowerPoint</Application>
  <PresentationFormat>On-screen Show (4:3)</PresentationFormat>
  <Paragraphs>209</Paragraphs>
  <Slides>33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Lisa's Theme</vt:lpstr>
      <vt:lpstr>DON’T discuss your answers to these questions with the people around you</vt:lpstr>
      <vt:lpstr>Discuss!</vt:lpstr>
      <vt:lpstr>Deception</vt:lpstr>
      <vt:lpstr>Thinking about the activity</vt:lpstr>
      <vt:lpstr>Overview</vt:lpstr>
      <vt:lpstr>What is deception?</vt:lpstr>
      <vt:lpstr>Interpersonal Deception Theory</vt:lpstr>
      <vt:lpstr>Types of Deception</vt:lpstr>
      <vt:lpstr>Falsification, Concealment, or Equivocation? </vt:lpstr>
      <vt:lpstr>Falsification, Concealment, or Equivocation? </vt:lpstr>
      <vt:lpstr>Interpersonal Deception Theory</vt:lpstr>
      <vt:lpstr>Leakage</vt:lpstr>
      <vt:lpstr>Four-Factor Model</vt:lpstr>
      <vt:lpstr>Four-Factor Model</vt:lpstr>
      <vt:lpstr>Four-Factor Model</vt:lpstr>
      <vt:lpstr>Four-Factor Model</vt:lpstr>
      <vt:lpstr>Four-Factor Model</vt:lpstr>
      <vt:lpstr>Four-Factor Model</vt:lpstr>
      <vt:lpstr>Lies: More or Less Persuasive</vt:lpstr>
      <vt:lpstr>Criticism of IDT and Four-Factor Model</vt:lpstr>
      <vt:lpstr>One type of leakage: Micro-expressions</vt:lpstr>
      <vt:lpstr>Lie to Me</vt:lpstr>
      <vt:lpstr>Lie to Me</vt:lpstr>
      <vt:lpstr>6.5 Universal Emotions</vt:lpstr>
      <vt:lpstr>Contempt – added later</vt:lpstr>
      <vt:lpstr>Slide 26</vt:lpstr>
      <vt:lpstr>Slide 27</vt:lpstr>
      <vt:lpstr>Micro-Expressions</vt:lpstr>
      <vt:lpstr>Micro-Expressions</vt:lpstr>
      <vt:lpstr>One type of micro-expression: Happiness</vt:lpstr>
      <vt:lpstr>Fake vs. Genuine Smile</vt:lpstr>
      <vt:lpstr>Genuine Smile</vt:lpstr>
      <vt:lpstr>Take-Away Points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Deception</dc:title>
  <dc:creator>G</dc:creator>
  <cp:lastModifiedBy>G</cp:lastModifiedBy>
  <cp:revision>49</cp:revision>
  <dcterms:created xsi:type="dcterms:W3CDTF">2012-11-20T03:24:25Z</dcterms:created>
  <dcterms:modified xsi:type="dcterms:W3CDTF">2013-04-09T17:48:48Z</dcterms:modified>
</cp:coreProperties>
</file>