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83" r:id="rId3"/>
    <p:sldId id="284" r:id="rId4"/>
    <p:sldId id="267" r:id="rId5"/>
    <p:sldId id="268" r:id="rId6"/>
    <p:sldId id="271" r:id="rId7"/>
    <p:sldId id="295" r:id="rId8"/>
    <p:sldId id="272" r:id="rId9"/>
    <p:sldId id="273" r:id="rId10"/>
    <p:sldId id="274" r:id="rId11"/>
    <p:sldId id="285" r:id="rId12"/>
    <p:sldId id="290" r:id="rId13"/>
    <p:sldId id="294" r:id="rId14"/>
    <p:sldId id="292" r:id="rId15"/>
    <p:sldId id="293" r:id="rId16"/>
    <p:sldId id="281" r:id="rId17"/>
    <p:sldId id="282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2" autoAdjust="0"/>
    <p:restoredTop sz="94673" autoAdjust="0"/>
  </p:normalViewPr>
  <p:slideViewPr>
    <p:cSldViewPr>
      <p:cViewPr varScale="1">
        <p:scale>
          <a:sx n="153" d="100"/>
          <a:sy n="153" d="100"/>
        </p:scale>
        <p:origin x="-11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6F479-812C-4F58-A70F-ED4DD56CAABF}" type="datetimeFigureOut">
              <a:rPr lang="en-US" smtClean="0"/>
              <a:pPr/>
              <a:t>1/28/13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BB762-06EE-414C-BCB4-0B7061A37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6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1/28/13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1/28/13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D473A36-5B11-4687-852B-84A204CECA09}" type="datetimeFigureOut">
              <a:rPr lang="en-US" smtClean="0"/>
              <a:pPr/>
              <a:t>1/28/13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1/28/13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1/28/13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1/28/13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1/28/13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D473A36-5B11-4687-852B-84A204CECA09}" type="datetimeFigureOut">
              <a:rPr lang="en-US" smtClean="0"/>
              <a:pPr/>
              <a:t>1/28/13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D473A36-5B11-4687-852B-84A204CECA09}" type="datetimeFigureOut">
              <a:rPr lang="en-US" smtClean="0"/>
              <a:pPr/>
              <a:t>1/28/13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86106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aseline="0" dirty="0" smtClean="0"/>
              <a:t>Elaboration Likelihood Model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Peripheral route cont.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447800"/>
            <a:ext cx="64770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Types of heuristics used to process messages when using the peripheral route:</a:t>
            </a:r>
            <a:endParaRPr lang="en-US" sz="2800" dirty="0" smtClean="0"/>
          </a:p>
          <a:p>
            <a:pPr lvl="1"/>
            <a:r>
              <a:rPr lang="en-US" dirty="0" smtClean="0"/>
              <a:t>Source is high in credibility</a:t>
            </a:r>
          </a:p>
          <a:p>
            <a:pPr lvl="1"/>
            <a:r>
              <a:rPr lang="en-US" dirty="0" smtClean="0"/>
              <a:t>Attractive, likable source</a:t>
            </a:r>
          </a:p>
          <a:p>
            <a:pPr lvl="1"/>
            <a:r>
              <a:rPr lang="en-US" dirty="0" smtClean="0"/>
              <a:t>Consensus among other receivers of the message</a:t>
            </a:r>
          </a:p>
          <a:p>
            <a:pPr lvl="1"/>
            <a:r>
              <a:rPr lang="en-US" dirty="0"/>
              <a:t>Number of </a:t>
            </a:r>
            <a:r>
              <a:rPr lang="en-US" dirty="0" smtClean="0"/>
              <a:t>arguments (or length </a:t>
            </a:r>
            <a:r>
              <a:rPr lang="en-US" dirty="0"/>
              <a:t>of </a:t>
            </a:r>
            <a:r>
              <a:rPr lang="en-US" dirty="0" smtClean="0"/>
              <a:t>message) rather than content</a:t>
            </a:r>
          </a:p>
          <a:p>
            <a:pPr lvl="1"/>
            <a:r>
              <a:rPr lang="en-US" dirty="0" smtClean="0"/>
              <a:t>Use of emotion to persuade</a:t>
            </a:r>
          </a:p>
          <a:p>
            <a:r>
              <a:rPr lang="en-US" sz="2800" dirty="0" smtClean="0"/>
              <a:t>The information used in peripheral processing is inherently easier for our brains to process (than facts, evidence, reasoning).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11267" grpId="1" build="p"/>
      <p:bldP spid="11267" grpId="2" build="p"/>
      <p:bldP spid="11267" grpId="3" build="p"/>
      <p:bldP spid="11267" grpId="4" build="p"/>
      <p:bldP spid="11267" grpId="5" build="p"/>
      <p:bldP spid="11267" grpId="6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"/>
            <a:ext cx="8522891" cy="5715000"/>
          </a:xfrm>
        </p:spPr>
      </p:pic>
    </p:spTree>
    <p:extLst>
      <p:ext uri="{BB962C8B-B14F-4D97-AF65-F5344CB8AC3E}">
        <p14:creationId xmlns:p14="http://schemas.microsoft.com/office/powerpoint/2010/main" val="320962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route to the 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products/services are not as well suited to messages that would rely on central route processing.</a:t>
            </a:r>
          </a:p>
          <a:p>
            <a:pPr lvl="1"/>
            <a:r>
              <a:rPr lang="en-US" dirty="0" smtClean="0"/>
              <a:t>Cosmetics/personal grooming products</a:t>
            </a:r>
          </a:p>
          <a:p>
            <a:pPr lvl="1"/>
            <a:r>
              <a:rPr lang="en-US" dirty="0" smtClean="0"/>
              <a:t>Clothes, accessories (image-based products)</a:t>
            </a:r>
          </a:p>
          <a:p>
            <a:pPr lvl="1"/>
            <a:r>
              <a:rPr lang="en-US" dirty="0" smtClean="0"/>
              <a:t>Hiring seasonal/temporary hourly workers</a:t>
            </a:r>
          </a:p>
          <a:p>
            <a:r>
              <a:rPr lang="en-US" dirty="0" smtClean="0"/>
              <a:t>On the other hand, some products are not as well suited to messages that would rely on peripheral route processing.</a:t>
            </a:r>
          </a:p>
          <a:p>
            <a:pPr lvl="1"/>
            <a:r>
              <a:rPr lang="en-US" dirty="0" smtClean="0"/>
              <a:t>Real estate, computers, furniture (or hiring a decorator)</a:t>
            </a:r>
          </a:p>
          <a:p>
            <a:pPr lvl="1"/>
            <a:r>
              <a:rPr lang="en-US" dirty="0" smtClean="0"/>
              <a:t>Hiring a CEO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strength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272272" cy="4346448"/>
          </a:xfrm>
        </p:spPr>
        <p:txBody>
          <a:bodyPr/>
          <a:lstStyle/>
          <a:p>
            <a:r>
              <a:rPr lang="en-US" dirty="0" smtClean="0"/>
              <a:t>Argument </a:t>
            </a:r>
            <a:r>
              <a:rPr lang="en-US" dirty="0" smtClean="0"/>
              <a:t>strength is in the eye of the audience.</a:t>
            </a:r>
          </a:p>
          <a:p>
            <a:pPr lvl="1"/>
            <a:r>
              <a:rPr lang="en-US" dirty="0" smtClean="0"/>
              <a:t>What YOU think is a strong argument is completely irrelevant.</a:t>
            </a:r>
          </a:p>
          <a:p>
            <a:pPr lvl="1"/>
            <a:r>
              <a:rPr lang="en-US" dirty="0" smtClean="0"/>
              <a:t>You have to know your audience well in order to create “strong” arguments.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Audience members’ cognitive capacity will affect how they process a message.</a:t>
            </a:r>
          </a:p>
          <a:p>
            <a:pPr lvl="1"/>
            <a:r>
              <a:rPr lang="en-US" dirty="0" smtClean="0"/>
              <a:t>Cognitive capacity is a person’s ability to think about arguments. </a:t>
            </a:r>
          </a:p>
          <a:p>
            <a:pPr lvl="1"/>
            <a:r>
              <a:rPr lang="en-US" dirty="0" smtClean="0"/>
              <a:t>Need for Cognition (NFC) is a person’s interest in engaging in effortful thinking.</a:t>
            </a:r>
          </a:p>
          <a:p>
            <a:pPr lvl="1"/>
            <a:r>
              <a:rPr lang="en-US" dirty="0" smtClean="0"/>
              <a:t>Cognitive capacity is also affected by how much distraction is in the environment and how much stress a person is under.</a:t>
            </a:r>
          </a:p>
          <a:p>
            <a:pPr lvl="1"/>
            <a:r>
              <a:rPr lang="en-US" dirty="0" smtClean="0"/>
              <a:t>And sometimes, we just feel cognitively lazy.  Our brains get tired if we’ve exerted a lot of effort recently.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can’t tell you about your overall cognitive capacity, but you can get one piece of the puzzle by completing a short questionnaire about Need for Cognition.</a:t>
            </a:r>
          </a:p>
          <a:p>
            <a:r>
              <a:rPr lang="en-US" dirty="0" smtClean="0"/>
              <a:t>Answer each question on a scale from 1 to 5 (1 = “not at all like you” to 5 = “Very much like you”).</a:t>
            </a:r>
          </a:p>
          <a:p>
            <a:r>
              <a:rPr lang="en-US" dirty="0" smtClean="0"/>
              <a:t>A few of the questions are reverse-coded.  When you’re all done answering the questions, you’ll go back and change a few answers according to the instructions.</a:t>
            </a:r>
          </a:p>
          <a:p>
            <a:r>
              <a:rPr lang="en-US" dirty="0" smtClean="0"/>
              <a:t>Then, you’ll total your points.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28600"/>
            <a:ext cx="8763000" cy="6147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/>
              <a:t>Need for Cognition Scale (</a:t>
            </a:r>
            <a:r>
              <a:rPr lang="en-US" sz="1050" b="1" dirty="0" err="1" smtClean="0"/>
              <a:t>Cacioppo</a:t>
            </a:r>
            <a:r>
              <a:rPr lang="en-US" sz="1050" b="1" dirty="0" smtClean="0"/>
              <a:t>, Petty, Feinstein, &amp; Jarvis, 1996)</a:t>
            </a:r>
            <a:endParaRPr lang="en-US" sz="1050" dirty="0" smtClean="0"/>
          </a:p>
          <a:p>
            <a:r>
              <a:rPr lang="en-US" sz="1200" dirty="0" smtClean="0"/>
              <a:t>1= extremely uncharacteristic of you (not at all like you)</a:t>
            </a:r>
          </a:p>
          <a:p>
            <a:r>
              <a:rPr lang="en-US" sz="1200" dirty="0" smtClean="0"/>
              <a:t>2= somewhat uncharacteristic</a:t>
            </a:r>
          </a:p>
          <a:p>
            <a:r>
              <a:rPr lang="en-US" sz="1200" dirty="0" smtClean="0"/>
              <a:t>3= uncertain</a:t>
            </a:r>
          </a:p>
          <a:p>
            <a:r>
              <a:rPr lang="en-US" sz="1200" dirty="0" smtClean="0"/>
              <a:t>4= somewhat characteristic</a:t>
            </a:r>
          </a:p>
          <a:p>
            <a:r>
              <a:rPr lang="en-US" sz="1200" dirty="0" smtClean="0"/>
              <a:t>5= extremely characteristic of you (very much like you)</a:t>
            </a:r>
          </a:p>
          <a:p>
            <a:endParaRPr lang="en-US" sz="1050" dirty="0" smtClean="0"/>
          </a:p>
          <a:p>
            <a:r>
              <a:rPr lang="en-US" sz="1300" dirty="0" smtClean="0"/>
              <a:t>1.  I </a:t>
            </a:r>
            <a:r>
              <a:rPr lang="en-US" sz="1300" dirty="0"/>
              <a:t>would prefer complex to simple problems. </a:t>
            </a:r>
          </a:p>
          <a:p>
            <a:r>
              <a:rPr lang="en-US" sz="1300" dirty="0" smtClean="0"/>
              <a:t>2.  I </a:t>
            </a:r>
            <a:r>
              <a:rPr lang="en-US" sz="1300" dirty="0"/>
              <a:t>like to have the responsibility of handling a situation that requires a lot of thinking. </a:t>
            </a:r>
          </a:p>
          <a:p>
            <a:r>
              <a:rPr lang="en-US" sz="1300" dirty="0" smtClean="0"/>
              <a:t>3*.  Thinking </a:t>
            </a:r>
            <a:r>
              <a:rPr lang="en-US" sz="1300" dirty="0"/>
              <a:t>is not my idea of fun. </a:t>
            </a:r>
          </a:p>
          <a:p>
            <a:r>
              <a:rPr lang="en-US" sz="1300" dirty="0" smtClean="0"/>
              <a:t>4*.  I </a:t>
            </a:r>
            <a:r>
              <a:rPr lang="en-US" sz="1300" dirty="0"/>
              <a:t>would rather do something that requires little thought than something that is sure to challenge my thinking </a:t>
            </a:r>
            <a:r>
              <a:rPr lang="en-US" sz="1300" dirty="0" smtClean="0"/>
              <a:t>                                  abilities</a:t>
            </a:r>
            <a:r>
              <a:rPr lang="en-US" sz="1300" dirty="0"/>
              <a:t>. </a:t>
            </a:r>
          </a:p>
          <a:p>
            <a:r>
              <a:rPr lang="en-US" sz="1300" dirty="0" smtClean="0"/>
              <a:t>5*.  I </a:t>
            </a:r>
            <a:r>
              <a:rPr lang="en-US" sz="1300" dirty="0"/>
              <a:t>try to anticipate and avoid situations where there is a likely chance I will have to think in depth about something. </a:t>
            </a:r>
          </a:p>
          <a:p>
            <a:r>
              <a:rPr lang="en-US" sz="1300" dirty="0" smtClean="0"/>
              <a:t>6.  I </a:t>
            </a:r>
            <a:r>
              <a:rPr lang="en-US" sz="1300" dirty="0"/>
              <a:t>find satisfaction in deliberating hard and for long hours. </a:t>
            </a:r>
          </a:p>
          <a:p>
            <a:r>
              <a:rPr lang="en-US" sz="1300" dirty="0" smtClean="0"/>
              <a:t>7*.  I </a:t>
            </a:r>
            <a:r>
              <a:rPr lang="en-US" sz="1300" dirty="0"/>
              <a:t>only think as hard as I have to. </a:t>
            </a:r>
          </a:p>
          <a:p>
            <a:r>
              <a:rPr lang="en-US" sz="1300" dirty="0" smtClean="0"/>
              <a:t>8*.  I </a:t>
            </a:r>
            <a:r>
              <a:rPr lang="en-US" sz="1300" dirty="0"/>
              <a:t>prefer to think about small, daily projects than long-term ones. </a:t>
            </a:r>
          </a:p>
          <a:p>
            <a:r>
              <a:rPr lang="en-US" sz="1300" dirty="0" smtClean="0"/>
              <a:t>9*.  I </a:t>
            </a:r>
            <a:r>
              <a:rPr lang="en-US" sz="1300" dirty="0"/>
              <a:t>like tasks that require little thought once I’ve learned them. </a:t>
            </a:r>
            <a:r>
              <a:rPr lang="en-US" sz="1300" dirty="0" smtClean="0"/>
              <a:t> </a:t>
            </a:r>
            <a:endParaRPr lang="en-US" sz="1300" dirty="0"/>
          </a:p>
          <a:p>
            <a:r>
              <a:rPr lang="en-US" sz="1300" dirty="0" smtClean="0"/>
              <a:t>10.  The </a:t>
            </a:r>
            <a:r>
              <a:rPr lang="en-US" sz="1300" dirty="0"/>
              <a:t>idea of relying on thought to make my way to the top appeals to me. </a:t>
            </a:r>
          </a:p>
          <a:p>
            <a:r>
              <a:rPr lang="en-US" sz="1300" dirty="0" smtClean="0"/>
              <a:t>11.  I </a:t>
            </a:r>
            <a:r>
              <a:rPr lang="en-US" sz="1300" dirty="0"/>
              <a:t>really enjoy a task that involves coming up with new solutions to problems. </a:t>
            </a:r>
          </a:p>
          <a:p>
            <a:r>
              <a:rPr lang="en-US" sz="1300" dirty="0" smtClean="0"/>
              <a:t>12*.  Learning </a:t>
            </a:r>
            <a:r>
              <a:rPr lang="en-US" sz="1300" dirty="0"/>
              <a:t>new ways to think doesn’t excite me very much. </a:t>
            </a:r>
          </a:p>
          <a:p>
            <a:r>
              <a:rPr lang="en-US" sz="1300" dirty="0" smtClean="0"/>
              <a:t>13.  I </a:t>
            </a:r>
            <a:r>
              <a:rPr lang="en-US" sz="1300" dirty="0"/>
              <a:t>prefer my life to be filled with puzzles that I must solve. </a:t>
            </a:r>
          </a:p>
          <a:p>
            <a:r>
              <a:rPr lang="en-US" sz="1300" dirty="0" smtClean="0"/>
              <a:t>14.  The </a:t>
            </a:r>
            <a:r>
              <a:rPr lang="en-US" sz="1300" dirty="0"/>
              <a:t>notion of thinking abstractly is appealing to me. </a:t>
            </a:r>
            <a:r>
              <a:rPr lang="en-US" sz="1300" dirty="0" smtClean="0"/>
              <a:t> </a:t>
            </a:r>
            <a:endParaRPr lang="en-US" sz="1300" dirty="0"/>
          </a:p>
          <a:p>
            <a:r>
              <a:rPr lang="en-US" sz="1300" dirty="0" smtClean="0"/>
              <a:t>15.  I </a:t>
            </a:r>
            <a:r>
              <a:rPr lang="en-US" sz="1300" dirty="0"/>
              <a:t>would prefer a task that is intellectual, difficult, and important to one that is somewhat important but does not require much thought. </a:t>
            </a:r>
          </a:p>
          <a:p>
            <a:r>
              <a:rPr lang="en-US" sz="1300" dirty="0" smtClean="0"/>
              <a:t>16*.  I </a:t>
            </a:r>
            <a:r>
              <a:rPr lang="en-US" sz="1300" dirty="0"/>
              <a:t>feel relief rather than satisfaction after completing a task that required a lot of mental effort. </a:t>
            </a:r>
          </a:p>
          <a:p>
            <a:r>
              <a:rPr lang="en-US" sz="1300" dirty="0" smtClean="0"/>
              <a:t>17*.  It’s </a:t>
            </a:r>
            <a:r>
              <a:rPr lang="en-US" sz="1300" dirty="0"/>
              <a:t>enough for me that something gets the job done; I don’t care how or why it works. </a:t>
            </a:r>
          </a:p>
          <a:p>
            <a:pPr marL="342900" indent="-342900">
              <a:buAutoNum type="arabicPeriod" startAt="18"/>
            </a:pPr>
            <a:r>
              <a:rPr lang="en-US" sz="1300" dirty="0" smtClean="0"/>
              <a:t>I </a:t>
            </a:r>
            <a:r>
              <a:rPr lang="en-US" sz="1300" dirty="0"/>
              <a:t>usually end up deliberating about issues even when they do not affect me personally</a:t>
            </a:r>
            <a:r>
              <a:rPr lang="en-US" sz="1300" dirty="0" smtClean="0"/>
              <a:t>.</a:t>
            </a:r>
            <a:endParaRPr lang="en-US" sz="1300" dirty="0"/>
          </a:p>
          <a:p>
            <a:pPr marL="228600" indent="-228600"/>
            <a:endParaRPr lang="en-US" sz="1050" u="sng" dirty="0" smtClean="0"/>
          </a:p>
          <a:p>
            <a:pPr marL="228600" indent="-228600"/>
            <a:r>
              <a:rPr lang="en-US" sz="1050" u="sng" dirty="0" smtClean="0"/>
              <a:t>Scoring:</a:t>
            </a:r>
            <a:endParaRPr lang="en-US" sz="1050" dirty="0" smtClean="0"/>
          </a:p>
          <a:p>
            <a:r>
              <a:rPr lang="en-US" sz="1050" b="1" dirty="0" smtClean="0"/>
              <a:t>Reverse responses to items: 3, 4, 5, 7, 8, 9, 12, 16, and 17</a:t>
            </a:r>
          </a:p>
          <a:p>
            <a:r>
              <a:rPr lang="en-US" sz="1050" dirty="0" smtClean="0"/>
              <a:t>Then add up scores for all 18 questions. </a:t>
            </a:r>
          </a:p>
          <a:p>
            <a:r>
              <a:rPr lang="en-US" sz="1050" dirty="0" smtClean="0"/>
              <a:t>Higher scores indicate a higher need for cognition.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the Need for Cognition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Change the numbers you wrote in response to questions # 3, 4, 5, 7, 8, 9, 12, 16, and 17.</a:t>
            </a:r>
          </a:p>
          <a:p>
            <a:r>
              <a:rPr lang="en-US" sz="2400" b="1" dirty="0" smtClean="0"/>
              <a:t>Change the numbers as follows:</a:t>
            </a:r>
          </a:p>
          <a:p>
            <a:pPr lvl="1"/>
            <a:r>
              <a:rPr lang="en-US" sz="2300" b="1" dirty="0" smtClean="0"/>
              <a:t>1       5</a:t>
            </a:r>
          </a:p>
          <a:p>
            <a:pPr lvl="1"/>
            <a:r>
              <a:rPr lang="en-US" sz="2300" b="1" dirty="0" smtClean="0"/>
              <a:t>2       4</a:t>
            </a:r>
          </a:p>
          <a:p>
            <a:pPr lvl="1"/>
            <a:r>
              <a:rPr lang="en-US" sz="2300" b="1" dirty="0" smtClean="0"/>
              <a:t>3 stays the same</a:t>
            </a:r>
          </a:p>
          <a:p>
            <a:pPr lvl="1"/>
            <a:r>
              <a:rPr lang="en-US" sz="2300" b="1" dirty="0" smtClean="0"/>
              <a:t>4       2</a:t>
            </a:r>
          </a:p>
          <a:p>
            <a:pPr lvl="1"/>
            <a:r>
              <a:rPr lang="en-US" sz="2300" b="1" dirty="0" smtClean="0"/>
              <a:t>5       1</a:t>
            </a:r>
          </a:p>
          <a:p>
            <a:r>
              <a:rPr lang="en-US" sz="2400" b="1" dirty="0" smtClean="0"/>
              <a:t>Now, add the numbers.  Yes, you can use your cell phone.  Score will be between 18 and 90.</a:t>
            </a:r>
          </a:p>
          <a:p>
            <a:r>
              <a:rPr lang="en-US" sz="2400" b="1" dirty="0" smtClean="0"/>
              <a:t>Average score in one large study of students was 58.  </a:t>
            </a:r>
            <a:endParaRPr lang="en-US" sz="2800" b="1" dirty="0" smtClean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219200" y="43434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219200" y="39624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219200" y="31242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219200" y="27432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Key Findings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503920" cy="4572000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Attitudes formed via central processing are more persistent and durable than attitudes formed via peripheral processing.</a:t>
            </a:r>
            <a:endParaRPr lang="en-US" sz="2800" dirty="0" smtClean="0"/>
          </a:p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Increasing receivers’ perceived involvement in an issue can promote central processing.</a:t>
            </a:r>
            <a:endParaRPr lang="en-US" sz="2400" dirty="0" smtClean="0"/>
          </a:p>
        </p:txBody>
      </p:sp>
    </p:spTree>
  </p:cSld>
  <p:clrMapOvr>
    <a:masterClrMapping/>
  </p:clrMapOvr>
  <p:transition xmlns:p14="http://schemas.microsoft.com/office/powerpoint/2010/main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  <p:bldP spid="10243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LM illustration.gif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1371600" y="228600"/>
            <a:ext cx="6934200" cy="6408738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don’t necessarily pay attention to (or think about) good messages.</a:t>
            </a:r>
          </a:p>
          <a:p>
            <a:r>
              <a:rPr lang="en-US" dirty="0" smtClean="0"/>
              <a:t>How do we know if our audience is going to process our message?</a:t>
            </a:r>
          </a:p>
          <a:p>
            <a:r>
              <a:rPr lang="en-US" dirty="0" smtClean="0"/>
              <a:t>What determines whether they think about the arguments in a message just a little bit or a whole lot?</a:t>
            </a:r>
          </a:p>
          <a:p>
            <a:r>
              <a:rPr lang="en-US" dirty="0" smtClean="0"/>
              <a:t>How do we know when we should use flashy “image”-based appeals and when we should use serious evidence for what we’re arguing?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40976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Cover the elements of the Elaboration Likelihood Model.</a:t>
            </a:r>
          </a:p>
          <a:p>
            <a:pPr lvl="1"/>
            <a:r>
              <a:rPr lang="en-US" dirty="0" smtClean="0"/>
              <a:t>The types of information we use when we process messages.</a:t>
            </a:r>
          </a:p>
          <a:p>
            <a:pPr lvl="1"/>
            <a:r>
              <a:rPr lang="en-US" dirty="0" smtClean="0"/>
              <a:t>The two cognitive routes we use to process messages.</a:t>
            </a:r>
          </a:p>
          <a:p>
            <a:pPr lvl="1"/>
            <a:r>
              <a:rPr lang="en-US" dirty="0" smtClean="0"/>
              <a:t>The conditions under which we use each route.</a:t>
            </a:r>
          </a:p>
          <a:p>
            <a:r>
              <a:rPr lang="en-US" dirty="0" smtClean="0"/>
              <a:t>Talk about how it applies to persuasive 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3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Elaboration Likelihood Model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752600"/>
            <a:ext cx="8503920" cy="4572000"/>
          </a:xfrm>
        </p:spPr>
        <p:txBody>
          <a:bodyPr/>
          <a:lstStyle/>
          <a:p>
            <a:r>
              <a:rPr lang="en-US" dirty="0" smtClean="0"/>
              <a:t>Developed </a:t>
            </a:r>
            <a:r>
              <a:rPr lang="en-US" dirty="0"/>
              <a:t>by Petty and </a:t>
            </a:r>
            <a:r>
              <a:rPr lang="en-US" dirty="0" err="1"/>
              <a:t>Cacioppo</a:t>
            </a:r>
            <a:r>
              <a:rPr lang="en-US" dirty="0"/>
              <a:t> in 1986.</a:t>
            </a:r>
          </a:p>
          <a:p>
            <a:r>
              <a:rPr lang="en-US" dirty="0" smtClean="0"/>
              <a:t>The </a:t>
            </a:r>
            <a:r>
              <a:rPr lang="en-US" dirty="0"/>
              <a:t>model that suggests we process persuasive messages in two different </a:t>
            </a:r>
            <a:r>
              <a:rPr lang="en-US" dirty="0" smtClean="0"/>
              <a:t>ways:</a:t>
            </a:r>
          </a:p>
          <a:p>
            <a:pPr lvl="1"/>
            <a:r>
              <a:rPr lang="en-US" dirty="0" smtClean="0"/>
              <a:t>Central route</a:t>
            </a:r>
          </a:p>
          <a:p>
            <a:pPr lvl="1"/>
            <a:r>
              <a:rPr lang="en-US" dirty="0" smtClean="0"/>
              <a:t>Peripheral route</a:t>
            </a:r>
          </a:p>
          <a:p>
            <a:r>
              <a:rPr lang="en-US" dirty="0"/>
              <a:t>We may use both simultaneously, but we tend to favor one route over </a:t>
            </a:r>
            <a:r>
              <a:rPr lang="en-US" dirty="0" smtClean="0"/>
              <a:t>another depending on a number of factors.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382000" cy="47244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sz="2400" dirty="0" smtClean="0"/>
              <a:t>Elaboration</a:t>
            </a:r>
            <a:r>
              <a:rPr lang="en-US" sz="2400" dirty="0"/>
              <a:t>:</a:t>
            </a:r>
            <a:r>
              <a:rPr lang="en-US" sz="2400" dirty="0" smtClean="0"/>
              <a:t> </a:t>
            </a:r>
          </a:p>
          <a:p>
            <a:pPr lvl="1"/>
            <a:r>
              <a:rPr lang="en-US" sz="1900" dirty="0" smtClean="0"/>
              <a:t>Issue-relevant </a:t>
            </a:r>
            <a:r>
              <a:rPr lang="en-US" sz="1900" dirty="0"/>
              <a:t>thinking. </a:t>
            </a:r>
            <a:r>
              <a:rPr lang="en-US" sz="1900" dirty="0" smtClean="0"/>
              <a:t> </a:t>
            </a:r>
          </a:p>
          <a:p>
            <a:pPr lvl="1"/>
            <a:r>
              <a:rPr lang="en-US" sz="1900" dirty="0" smtClean="0"/>
              <a:t>Cognitive </a:t>
            </a:r>
            <a:r>
              <a:rPr lang="en-US" sz="1900" dirty="0"/>
              <a:t>attention.</a:t>
            </a:r>
          </a:p>
          <a:p>
            <a:r>
              <a:rPr lang="en-US" sz="2400" dirty="0"/>
              <a:t>Likelihood:</a:t>
            </a:r>
            <a:r>
              <a:rPr lang="en-US" sz="2400" dirty="0" smtClean="0"/>
              <a:t> </a:t>
            </a:r>
          </a:p>
          <a:p>
            <a:pPr lvl="1"/>
            <a:r>
              <a:rPr lang="en-US" sz="1900" dirty="0" smtClean="0"/>
              <a:t>The </a:t>
            </a:r>
            <a:r>
              <a:rPr lang="en-US" sz="1900" dirty="0"/>
              <a:t>probability that you will spend time thinking about the object of the persuasive attempt.</a:t>
            </a:r>
          </a:p>
          <a:p>
            <a:r>
              <a:rPr lang="en-US" sz="2400" dirty="0"/>
              <a:t>Central Route of persuasion:</a:t>
            </a:r>
            <a:r>
              <a:rPr lang="en-US" sz="2400" dirty="0" smtClean="0"/>
              <a:t> </a:t>
            </a:r>
          </a:p>
          <a:p>
            <a:pPr lvl="1"/>
            <a:r>
              <a:rPr lang="en-US" sz="1900" dirty="0" smtClean="0"/>
              <a:t>Involves </a:t>
            </a:r>
            <a:r>
              <a:rPr lang="en-US" sz="1900" dirty="0"/>
              <a:t>high </a:t>
            </a:r>
            <a:r>
              <a:rPr lang="en-US" sz="1900" dirty="0" smtClean="0"/>
              <a:t>elaboration.</a:t>
            </a:r>
          </a:p>
          <a:p>
            <a:pPr lvl="1"/>
            <a:r>
              <a:rPr lang="en-US" sz="1900" dirty="0" smtClean="0"/>
              <a:t>In other words, lots </a:t>
            </a:r>
            <a:r>
              <a:rPr lang="en-US" sz="1900" dirty="0"/>
              <a:t>of issue-relevant thinking.</a:t>
            </a:r>
          </a:p>
          <a:p>
            <a:r>
              <a:rPr lang="en-US" sz="2400" dirty="0"/>
              <a:t>Peripheral</a:t>
            </a:r>
            <a:r>
              <a:rPr lang="en-US" sz="2400" dirty="0" smtClean="0"/>
              <a:t> route </a:t>
            </a:r>
            <a:r>
              <a:rPr lang="en-US" sz="2400" dirty="0"/>
              <a:t>of </a:t>
            </a:r>
            <a:r>
              <a:rPr lang="en-US" sz="2400" dirty="0" smtClean="0"/>
              <a:t>persuasion.  </a:t>
            </a:r>
          </a:p>
          <a:p>
            <a:pPr lvl="1"/>
            <a:r>
              <a:rPr lang="en-US" sz="1900" dirty="0" smtClean="0"/>
              <a:t>Involves </a:t>
            </a:r>
            <a:r>
              <a:rPr lang="en-US" sz="1900" dirty="0"/>
              <a:t>low </a:t>
            </a:r>
            <a:r>
              <a:rPr lang="en-US" sz="1900" dirty="0" smtClean="0"/>
              <a:t>elaboration. </a:t>
            </a:r>
          </a:p>
          <a:p>
            <a:pPr lvl="1"/>
            <a:r>
              <a:rPr lang="en-US" sz="1900" dirty="0" smtClean="0"/>
              <a:t>In other words, little </a:t>
            </a:r>
            <a:r>
              <a:rPr lang="en-US" sz="1900" dirty="0"/>
              <a:t>rational </a:t>
            </a:r>
            <a:r>
              <a:rPr lang="en-US" sz="1900" dirty="0" smtClean="0"/>
              <a:t>thought is used.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00200"/>
            <a:ext cx="8534400" cy="44196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sz="2800" dirty="0" smtClean="0"/>
              <a:t>When elaboration </a:t>
            </a:r>
            <a:r>
              <a:rPr lang="en-US" sz="2800" dirty="0"/>
              <a:t>is </a:t>
            </a:r>
            <a:r>
              <a:rPr lang="en-US" sz="2800" dirty="0" smtClean="0"/>
              <a:t>high, we pay a </a:t>
            </a:r>
            <a:r>
              <a:rPr lang="en-US" sz="2800" dirty="0"/>
              <a:t>great deal of attention to message </a:t>
            </a:r>
            <a:r>
              <a:rPr lang="en-US" sz="2800" dirty="0" smtClean="0"/>
              <a:t>arguments and we think about lots of things that might be relevant to the message.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Central Route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Central route is used when: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900" dirty="0" smtClean="0"/>
              <a:t>The receiver’s degree of involvement is high.</a:t>
            </a:r>
          </a:p>
          <a:p>
            <a:pPr lvl="1"/>
            <a:r>
              <a:rPr lang="en-US" dirty="0" smtClean="0"/>
              <a:t>Involvement: Relevance to the receiver.  Perception that issue has a high impact on receiver. High level of commitment/investment.</a:t>
            </a:r>
          </a:p>
          <a:p>
            <a:r>
              <a:rPr lang="en-US" sz="2900" dirty="0" smtClean="0"/>
              <a:t>There are multiple sources giving multiple messages.</a:t>
            </a:r>
          </a:p>
          <a:p>
            <a:r>
              <a:rPr lang="en-US" sz="2900" dirty="0" smtClean="0"/>
              <a:t>The receiver has a high cognitive capacity.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route cont.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524000"/>
            <a:ext cx="8580120" cy="4648200"/>
          </a:xfrm>
        </p:spPr>
        <p:txBody>
          <a:bodyPr/>
          <a:lstStyle/>
          <a:p>
            <a:r>
              <a:rPr lang="en-US" dirty="0"/>
              <a:t>Even if we can get people to elaborate, there is no guarantee that they will</a:t>
            </a:r>
            <a:r>
              <a:rPr lang="en-US" dirty="0" smtClean="0"/>
              <a:t> LIKE </a:t>
            </a:r>
            <a:r>
              <a:rPr lang="en-US" dirty="0"/>
              <a:t>the message. 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maximize positive </a:t>
            </a:r>
            <a:r>
              <a:rPr lang="en-US" dirty="0" smtClean="0"/>
              <a:t>feelings toward your message:</a:t>
            </a:r>
            <a:endParaRPr lang="en-US" dirty="0"/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nclude </a:t>
            </a:r>
            <a:r>
              <a:rPr lang="en-US" sz="2400" dirty="0" err="1"/>
              <a:t>proattitudinal</a:t>
            </a:r>
            <a:r>
              <a:rPr lang="en-US" sz="2400" dirty="0"/>
              <a:t> </a:t>
            </a:r>
            <a:r>
              <a:rPr lang="en-US" sz="2400" dirty="0" smtClean="0"/>
              <a:t>arguments (things the audience already agrees with).</a:t>
            </a:r>
          </a:p>
          <a:p>
            <a:pPr lvl="1"/>
            <a:r>
              <a:rPr lang="en-US" sz="2400" dirty="0" smtClean="0"/>
              <a:t>Use language that your audience understands (translate technical terms into appropriate language for your target).</a:t>
            </a:r>
          </a:p>
          <a:p>
            <a:pPr lvl="2"/>
            <a:r>
              <a:rPr lang="en-US" dirty="0" smtClean="0"/>
              <a:t>If they don’t understand you, they’ll use the peripheral route.</a:t>
            </a:r>
          </a:p>
          <a:p>
            <a:pPr lvl="1"/>
            <a:r>
              <a:rPr lang="en-US" sz="2400" dirty="0" smtClean="0"/>
              <a:t>Use </a:t>
            </a:r>
            <a:r>
              <a:rPr lang="en-US" sz="2400" dirty="0"/>
              <a:t>strong arguments </a:t>
            </a:r>
            <a:endParaRPr lang="en-US" sz="2400" dirty="0" smtClean="0"/>
          </a:p>
          <a:p>
            <a:pPr lvl="2"/>
            <a:r>
              <a:rPr lang="en-US" dirty="0" smtClean="0"/>
              <a:t>Good evidence</a:t>
            </a:r>
          </a:p>
          <a:p>
            <a:pPr lvl="2"/>
            <a:r>
              <a:rPr lang="en-US" dirty="0" smtClean="0"/>
              <a:t>Larger number of strong arguments (quality + quantity)</a:t>
            </a:r>
          </a:p>
        </p:txBody>
      </p:sp>
    </p:spTree>
  </p:cSld>
  <p:clrMapOvr>
    <a:masterClrMapping/>
  </p:clrMapOvr>
  <p:transition xmlns:p14="http://schemas.microsoft.com/office/powerpoint/2010/main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Peripheral Route to Persuasion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dirty="0" smtClean="0"/>
              <a:t>When elaboration </a:t>
            </a:r>
            <a:r>
              <a:rPr lang="en-US" dirty="0"/>
              <a:t>is </a:t>
            </a:r>
            <a:r>
              <a:rPr lang="en-US" dirty="0" smtClean="0"/>
              <a:t>low, receivers use cognitive shortcuts called </a:t>
            </a:r>
            <a:r>
              <a:rPr lang="en-US" i="1" dirty="0"/>
              <a:t>heuristics</a:t>
            </a:r>
            <a:r>
              <a:rPr lang="en-US" dirty="0" smtClean="0"/>
              <a:t> (also called “heuristic cues”) to </a:t>
            </a:r>
            <a:r>
              <a:rPr lang="en-US" dirty="0"/>
              <a:t>decide whether or not to comply.</a:t>
            </a:r>
          </a:p>
          <a:p>
            <a:r>
              <a:rPr lang="en-US" dirty="0"/>
              <a:t>Peripheral route is used when:</a:t>
            </a:r>
            <a:endParaRPr lang="en-US" dirty="0" smtClean="0"/>
          </a:p>
          <a:p>
            <a:pPr lvl="1"/>
            <a:r>
              <a:rPr lang="en-US" dirty="0" smtClean="0"/>
              <a:t>The receiver’s </a:t>
            </a:r>
            <a:r>
              <a:rPr lang="en-US" dirty="0"/>
              <a:t>degree of involvement is low.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a single source for </a:t>
            </a:r>
            <a:r>
              <a:rPr lang="en-US" dirty="0" smtClean="0"/>
              <a:t>information. (This creates a greater reliance on heuristic cues.)</a:t>
            </a:r>
          </a:p>
          <a:p>
            <a:pPr lvl="1"/>
            <a:r>
              <a:rPr lang="en-US" dirty="0" smtClean="0"/>
              <a:t>The receiver </a:t>
            </a:r>
            <a:r>
              <a:rPr lang="en-US" dirty="0"/>
              <a:t>has</a:t>
            </a:r>
            <a:r>
              <a:rPr lang="en-US" dirty="0" smtClean="0"/>
              <a:t> lower cognitive capacity.</a:t>
            </a:r>
          </a:p>
          <a:p>
            <a:pPr lvl="2"/>
            <a:r>
              <a:rPr lang="en-US" dirty="0" smtClean="0"/>
              <a:t>Highly distracted, cognitively overloaded, lower in need for cognition.</a:t>
            </a:r>
          </a:p>
        </p:txBody>
      </p:sp>
    </p:spTree>
  </p:cSld>
  <p:clrMapOvr>
    <a:masterClrMapping/>
  </p:clrMapOvr>
  <p:transition xmlns:p14="http://schemas.microsoft.com/office/powerpoint/2010/main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2660</TotalTime>
  <Words>1415</Words>
  <Application>Microsoft Macintosh PowerPoint</Application>
  <PresentationFormat>On-screen Show (4:3)</PresentationFormat>
  <Paragraphs>127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The Elaboration Likelihood Model</vt:lpstr>
      <vt:lpstr>The Problem</vt:lpstr>
      <vt:lpstr>Today’s Lecture</vt:lpstr>
      <vt:lpstr>Overview of the Elaboration Likelihood Model</vt:lpstr>
      <vt:lpstr>Definitions</vt:lpstr>
      <vt:lpstr>The Central Route</vt:lpstr>
      <vt:lpstr> Central route is used when:</vt:lpstr>
      <vt:lpstr>Central route cont.</vt:lpstr>
      <vt:lpstr>The Peripheral Route to Persuasion</vt:lpstr>
      <vt:lpstr>Peripheral route cont.</vt:lpstr>
      <vt:lpstr>PowerPoint Presentation</vt:lpstr>
      <vt:lpstr>Matching route to the situation</vt:lpstr>
      <vt:lpstr>Argument strength</vt:lpstr>
      <vt:lpstr>Cognitive capacity</vt:lpstr>
      <vt:lpstr>Need for Cognition</vt:lpstr>
      <vt:lpstr>PowerPoint Presentation</vt:lpstr>
      <vt:lpstr>Scoring the Need for Cognition Scale</vt:lpstr>
      <vt:lpstr>Some Key Findings</vt:lpstr>
      <vt:lpstr>PowerPoint Presentation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Susan Morgan</dc:creator>
  <cp:lastModifiedBy>Morgan, Susan E</cp:lastModifiedBy>
  <cp:revision>64</cp:revision>
  <dcterms:created xsi:type="dcterms:W3CDTF">2012-09-08T22:09:35Z</dcterms:created>
  <dcterms:modified xsi:type="dcterms:W3CDTF">2013-01-28T19:50:02Z</dcterms:modified>
</cp:coreProperties>
</file>