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6" r:id="rId2"/>
    <p:sldId id="257" r:id="rId3"/>
    <p:sldId id="270" r:id="rId4"/>
    <p:sldId id="286" r:id="rId5"/>
    <p:sldId id="258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9" r:id="rId14"/>
    <p:sldId id="265" r:id="rId15"/>
    <p:sldId id="288" r:id="rId16"/>
    <p:sldId id="272" r:id="rId17"/>
    <p:sldId id="277" r:id="rId18"/>
    <p:sldId id="285" r:id="rId19"/>
    <p:sldId id="284" r:id="rId20"/>
    <p:sldId id="278" r:id="rId21"/>
    <p:sldId id="283" r:id="rId22"/>
    <p:sldId id="287" r:id="rId23"/>
    <p:sldId id="279" r:id="rId24"/>
    <p:sldId id="276" r:id="rId2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0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Liking and Credibility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Emotional contagion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like people who make us feel the way we WANT to feel.  </a:t>
            </a:r>
          </a:p>
          <a:p>
            <a:pPr lvl="1"/>
            <a:r>
              <a:rPr lang="en-US" smtClean="0"/>
              <a:t>Usually, but not always, we’d like to feel happy.</a:t>
            </a:r>
          </a:p>
          <a:p>
            <a:r>
              <a:rPr lang="en-US" smtClean="0"/>
              <a:t>However, it is a sign of liking when you “mirror” the other person.  </a:t>
            </a:r>
          </a:p>
          <a:p>
            <a:pPr lvl="1"/>
            <a:r>
              <a:rPr lang="en-US" smtClean="0"/>
              <a:t>Also called convergence.</a:t>
            </a:r>
          </a:p>
          <a:p>
            <a:r>
              <a:rPr lang="en-US" smtClean="0"/>
              <a:t>This means that people who are “too happy” can be annoying when they don’t adapt to people around them.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79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Liking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like people who have expressed their liking for us. </a:t>
            </a:r>
          </a:p>
          <a:p>
            <a:r>
              <a:rPr lang="en-US" dirty="0" smtClean="0"/>
              <a:t>When we believe that someone likes us, we are less likely to express conflict when we have to cooperate on tasks.</a:t>
            </a:r>
          </a:p>
          <a:p>
            <a:pPr lvl="1"/>
            <a:r>
              <a:rPr lang="en-US" dirty="0" smtClean="0"/>
              <a:t>Applications for work environments?</a:t>
            </a:r>
          </a:p>
          <a:p>
            <a:r>
              <a:rPr lang="en-US" dirty="0" smtClean="0"/>
              <a:t>This is only true for people with a reasonable level of self-esteem.  People with poor self-esteem prefer to interact with people who criticize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Theory: </a:t>
            </a:r>
            <a:r>
              <a:rPr lang="en-US" dirty="0" err="1" smtClean="0"/>
              <a:t>Heider</a:t>
            </a:r>
            <a:r>
              <a:rPr lang="en-US" dirty="0" smtClean="0"/>
              <a:t>, 1958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302752" cy="4495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work to achieve balance in our relationships.</a:t>
            </a:r>
          </a:p>
          <a:p>
            <a:pPr lvl="1"/>
            <a:r>
              <a:rPr lang="en-US" sz="2400" dirty="0" smtClean="0"/>
              <a:t>We like our friends to like our other friends.</a:t>
            </a:r>
          </a:p>
          <a:p>
            <a:pPr lvl="1"/>
            <a:r>
              <a:rPr lang="en-US" sz="2400" dirty="0" smtClean="0"/>
              <a:t>We like our friends to like the things we like.</a:t>
            </a:r>
          </a:p>
          <a:p>
            <a:pPr lvl="1"/>
            <a:r>
              <a:rPr lang="en-US" sz="2400" dirty="0" smtClean="0"/>
              <a:t>If either is out of balance, we feel dissonance.</a:t>
            </a:r>
          </a:p>
          <a:p>
            <a:r>
              <a:rPr lang="en-US" sz="2700" dirty="0" smtClean="0"/>
              <a:t>We will try to influence people close to us to feel the same way we do.</a:t>
            </a:r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219700" y="5067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6172200" y="5029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0" y="6096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5029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594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45720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you “in balance” with others?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if you are “in balance” or “unbalanced,” multiply the signs.  If the signs are positive, they’re in balance.  If they are negative, they are out of balance.  Example: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52500" y="4305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905000" y="4267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5334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5943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41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36576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5814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067300" y="41529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019800" y="41148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81600" y="5181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9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586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Unbalanced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have you applied principles of liking to persuade others?</a:t>
            </a:r>
          </a:p>
          <a:p>
            <a:pPr lvl="1"/>
            <a:r>
              <a:rPr lang="en-US" dirty="0" smtClean="0"/>
              <a:t>Tupperware parties: We buy from people we know and like.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Credibility is another variable that affects persuasion that is a characteristic of the source.</a:t>
            </a:r>
          </a:p>
          <a:p>
            <a:r>
              <a:rPr lang="en-US" sz="3200" dirty="0" smtClean="0"/>
              <a:t>Credibility is the #1 factor in persuasion.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Credibility is a person’s “believability” and their ability to inspire trust.</a:t>
            </a:r>
          </a:p>
          <a:p>
            <a:r>
              <a:rPr lang="en-US" sz="2800" dirty="0" smtClean="0"/>
              <a:t>Although credibility is a characteristic of the source (or the speaker), it is conferred by the audience. </a:t>
            </a:r>
          </a:p>
          <a:p>
            <a:pPr lvl="1"/>
            <a:r>
              <a:rPr lang="en-US" dirty="0" smtClean="0"/>
              <a:t>In other words, you can’t say (with certainty) “I’m credible.”  Only your audience can say, “This person is credible.”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87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Credibility is Multidmensional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characteristics can contribute to someone’s credibility (or hurt it).</a:t>
            </a:r>
          </a:p>
          <a:p>
            <a:r>
              <a:rPr lang="en-US" dirty="0" smtClean="0"/>
              <a:t>The most important characteristics are called the “primary dimension.”</a:t>
            </a:r>
          </a:p>
          <a:p>
            <a:r>
              <a:rPr lang="en-US" dirty="0" smtClean="0"/>
              <a:t>There are other characteristics that are still somewhat important.  These form the “secondary dimension” of credibility.</a:t>
            </a:r>
            <a:endParaRPr lang="en-US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0516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dimensions of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Competence/Expertise</a:t>
            </a:r>
          </a:p>
          <a:p>
            <a:pPr lvl="1"/>
            <a:r>
              <a:rPr lang="en-US" sz="2400" dirty="0"/>
              <a:t>Experienced, </a:t>
            </a:r>
            <a:r>
              <a:rPr lang="en-US" sz="2400" dirty="0" smtClean="0"/>
              <a:t>informed</a:t>
            </a:r>
            <a:r>
              <a:rPr lang="en-US" sz="2400" dirty="0"/>
              <a:t>, </a:t>
            </a:r>
            <a:r>
              <a:rPr lang="en-US" sz="2400" dirty="0" smtClean="0"/>
              <a:t>trained</a:t>
            </a:r>
            <a:r>
              <a:rPr lang="en-US" sz="2400" dirty="0"/>
              <a:t>, </a:t>
            </a:r>
            <a:r>
              <a:rPr lang="en-US" sz="2400" dirty="0" smtClean="0"/>
              <a:t>skilled</a:t>
            </a:r>
            <a:r>
              <a:rPr lang="en-US" sz="2400" dirty="0"/>
              <a:t>, </a:t>
            </a:r>
            <a:r>
              <a:rPr lang="en-US" sz="2400" dirty="0" smtClean="0"/>
              <a:t>intelligent</a:t>
            </a:r>
            <a:r>
              <a:rPr lang="en-US" sz="2400" dirty="0"/>
              <a:t>, </a:t>
            </a:r>
            <a:r>
              <a:rPr lang="en-US" sz="2400" dirty="0" smtClean="0"/>
              <a:t>expert</a:t>
            </a:r>
            <a:endParaRPr lang="en-US" sz="2400" dirty="0"/>
          </a:p>
          <a:p>
            <a:r>
              <a:rPr lang="en-US" sz="2800" dirty="0"/>
              <a:t>Character/Trustworthiness</a:t>
            </a:r>
          </a:p>
          <a:p>
            <a:pPr lvl="1"/>
            <a:r>
              <a:rPr lang="en-US" sz="2400" dirty="0"/>
              <a:t>Honest, </a:t>
            </a:r>
            <a:r>
              <a:rPr lang="en-US" sz="2400" dirty="0" smtClean="0"/>
              <a:t>trustworthy</a:t>
            </a:r>
            <a:r>
              <a:rPr lang="en-US" sz="2400" dirty="0"/>
              <a:t>, </a:t>
            </a:r>
            <a:r>
              <a:rPr lang="en-US" sz="2400" dirty="0" smtClean="0"/>
              <a:t>fair</a:t>
            </a:r>
            <a:r>
              <a:rPr lang="en-US" sz="2400" dirty="0"/>
              <a:t>, </a:t>
            </a:r>
            <a:r>
              <a:rPr lang="en-US" sz="2400" dirty="0" smtClean="0"/>
              <a:t>just</a:t>
            </a:r>
            <a:r>
              <a:rPr lang="en-US" sz="2400" dirty="0"/>
              <a:t>, unselfish</a:t>
            </a:r>
          </a:p>
          <a:p>
            <a:r>
              <a:rPr lang="en-US" sz="2800" dirty="0"/>
              <a:t>Goodwill</a:t>
            </a:r>
          </a:p>
          <a:p>
            <a:pPr lvl="1"/>
            <a:r>
              <a:rPr lang="en-US" sz="2400" dirty="0"/>
              <a:t>Cares about </a:t>
            </a:r>
            <a:r>
              <a:rPr lang="en-US" sz="2400" dirty="0" smtClean="0"/>
              <a:t>me, wants the best for me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1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dimensions of 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Composure</a:t>
            </a:r>
          </a:p>
          <a:p>
            <a:pPr lvl="1"/>
            <a:r>
              <a:rPr lang="en-US" smtClean="0"/>
              <a:t>Poised, relaxed, calm, composed</a:t>
            </a:r>
          </a:p>
          <a:p>
            <a:r>
              <a:rPr lang="en-US" smtClean="0"/>
              <a:t>Sociability</a:t>
            </a:r>
          </a:p>
          <a:p>
            <a:pPr lvl="1"/>
            <a:r>
              <a:rPr lang="en-US" smtClean="0"/>
              <a:t>Good-natured, cheerful, friendly</a:t>
            </a:r>
          </a:p>
          <a:p>
            <a:r>
              <a:rPr lang="en-US" smtClean="0"/>
              <a:t>Extroversion</a:t>
            </a:r>
          </a:p>
          <a:p>
            <a:pPr lvl="1"/>
            <a:r>
              <a:rPr lang="en-US" smtClean="0"/>
              <a:t>Bold, verbal, aggressive, talkative</a:t>
            </a:r>
          </a:p>
          <a:p>
            <a:r>
              <a:rPr lang="en-US" smtClean="0"/>
              <a:t>How is Santa’s credibility? Where does he fall short?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81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Power of Being </a:t>
            </a:r>
            <a:r>
              <a:rPr lang="en-US" dirty="0" smtClean="0"/>
              <a:t>Likable (and Believable)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People who are liked (aka, “charming”) are more persuasive than unlikable people.</a:t>
            </a:r>
          </a:p>
          <a:p>
            <a:r>
              <a:rPr lang="en-US" sz="3200" dirty="0" smtClean="0"/>
              <a:t>What type of personal characteristics make you like someone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What makes one person more believable than another?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Credibility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Credibility changes depending on the audience and the situation.</a:t>
            </a:r>
          </a:p>
          <a:p>
            <a:r>
              <a:rPr lang="en-US" smtClean="0"/>
              <a:t>Credibility is dynamic: you can gain or lose it .</a:t>
            </a:r>
          </a:p>
          <a:p>
            <a:r>
              <a:rPr lang="en-US" smtClean="0"/>
              <a:t>Credibility is a heuristic or peripheral cue we use under conditions of low motivation or ability (ELM).</a:t>
            </a:r>
          </a:p>
          <a:p>
            <a:r>
              <a:rPr lang="en-US" smtClean="0"/>
              <a:t>If we are motivated and able, credibility is only one component we consider.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1120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Halo </a:t>
            </a:r>
            <a:r>
              <a:rPr lang="en-US" dirty="0"/>
              <a:t>E</a:t>
            </a:r>
            <a:r>
              <a:rPr lang="en-US" dirty="0" smtClean="0"/>
              <a:t>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“halo effect” happens when credibility that we have in one area carries over and helps us be persuasive in an unrelated area.</a:t>
            </a:r>
          </a:p>
          <a:p>
            <a:r>
              <a:rPr lang="en-US" dirty="0" smtClean="0"/>
              <a:t>An actor from a daytime serial (“soap opera”) appeared in a 1986 commercial for cough syrup.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58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Sleeper Effect (</a:t>
            </a:r>
            <a:r>
              <a:rPr lang="en-US" dirty="0" err="1" smtClean="0"/>
              <a:t>Hovland</a:t>
            </a:r>
            <a:r>
              <a:rPr lang="en-US" dirty="0" smtClean="0"/>
              <a:t> &amp; Weiss, 1951)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737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Sleeper Effect refers to the phenomenon of attributing credibility to a very low credibility source as time passes.</a:t>
            </a:r>
          </a:p>
          <a:p>
            <a:r>
              <a:rPr lang="en-US" dirty="0" smtClean="0"/>
              <a:t>We tend to forget important credibility cues over time, particularly if we’re not aware of them </a:t>
            </a:r>
            <a:r>
              <a:rPr lang="en-US" u="sng" dirty="0" smtClean="0"/>
              <a:t>before</a:t>
            </a:r>
            <a:r>
              <a:rPr lang="en-US" dirty="0" smtClean="0"/>
              <a:t> we hear the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03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r>
              <a:rPr lang="en-US" sz="4000" dirty="0"/>
              <a:t>Sleeper </a:t>
            </a:r>
            <a:r>
              <a:rPr lang="en-US" sz="4000" dirty="0" smtClean="0"/>
              <a:t>Effect, continued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Immediately after a persuasive communication event: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high-credibility source will create more positive attitudes toward the issue.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low credibility source will produce less-favorable attitudes toward the issue than the audience originally had (discounting cues).</a:t>
            </a:r>
          </a:p>
          <a:p>
            <a:r>
              <a:rPr lang="en-US" sz="2800" dirty="0"/>
              <a:t>High credibility messages lose impact over time.</a:t>
            </a:r>
          </a:p>
          <a:p>
            <a:r>
              <a:rPr lang="en-US" sz="2800" dirty="0"/>
              <a:t>Over time, in low credibility messages, audiences disassociate the source of the message from the message itself and attitudes become more favorable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244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22" y="228600"/>
            <a:ext cx="865877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Build (or Enhance) </a:t>
            </a:r>
            <a:r>
              <a:rPr lang="en-US" dirty="0"/>
              <a:t>Your Credibility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 prepared</a:t>
            </a:r>
          </a:p>
          <a:p>
            <a:pPr>
              <a:lnSpc>
                <a:spcPct val="90000"/>
              </a:lnSpc>
            </a:pPr>
            <a:r>
              <a:rPr lang="en-US" sz="2800"/>
              <a:t>Cite evidence</a:t>
            </a:r>
          </a:p>
          <a:p>
            <a:pPr>
              <a:lnSpc>
                <a:spcPct val="90000"/>
              </a:lnSpc>
            </a:pPr>
            <a:r>
              <a:rPr lang="en-US" sz="2800"/>
              <a:t>Explain expertise</a:t>
            </a:r>
          </a:p>
          <a:p>
            <a:pPr>
              <a:lnSpc>
                <a:spcPct val="90000"/>
              </a:lnSpc>
            </a:pPr>
            <a:r>
              <a:rPr lang="en-US" sz="2800"/>
              <a:t>Build trust</a:t>
            </a:r>
          </a:p>
          <a:p>
            <a:pPr>
              <a:lnSpc>
                <a:spcPct val="90000"/>
              </a:lnSpc>
            </a:pPr>
            <a:r>
              <a:rPr lang="en-US" sz="2800"/>
              <a:t>Adapt language</a:t>
            </a:r>
          </a:p>
          <a:p>
            <a:pPr>
              <a:lnSpc>
                <a:spcPct val="90000"/>
              </a:lnSpc>
            </a:pPr>
            <a:r>
              <a:rPr lang="en-US" sz="2800"/>
              <a:t>Speak powerfully</a:t>
            </a:r>
          </a:p>
          <a:p>
            <a:pPr>
              <a:lnSpc>
                <a:spcPct val="90000"/>
              </a:lnSpc>
            </a:pPr>
            <a:r>
              <a:rPr lang="en-US" sz="2800"/>
              <a:t>Increase involvement</a:t>
            </a:r>
          </a:p>
          <a:p>
            <a:pPr>
              <a:lnSpc>
                <a:spcPct val="90000"/>
              </a:lnSpc>
            </a:pPr>
            <a:r>
              <a:rPr lang="en-US" sz="2800"/>
              <a:t>Have credible source endorse you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3451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The components of liking</a:t>
            </a:r>
          </a:p>
          <a:p>
            <a:r>
              <a:rPr lang="en-US" dirty="0" smtClean="0"/>
              <a:t>The power of reciprocal liking</a:t>
            </a:r>
          </a:p>
          <a:p>
            <a:r>
              <a:rPr lang="en-US" dirty="0" smtClean="0"/>
              <a:t>Basic principles of balance theory</a:t>
            </a:r>
          </a:p>
          <a:p>
            <a:r>
              <a:rPr lang="en-US" dirty="0" smtClean="0"/>
              <a:t>Dimensions of credibility</a:t>
            </a:r>
          </a:p>
          <a:p>
            <a:r>
              <a:rPr lang="en-US" dirty="0" smtClean="0"/>
              <a:t>Effects of credibility on persuasion</a:t>
            </a:r>
          </a:p>
          <a:p>
            <a:r>
              <a:rPr lang="en-US" dirty="0" smtClean="0"/>
              <a:t>The halo effect and the sleeper effect</a:t>
            </a:r>
          </a:p>
          <a:p>
            <a:r>
              <a:rPr lang="en-US" dirty="0" smtClean="0"/>
              <a:t>How you can enhance your credibility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91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liking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Physical attractiveness</a:t>
            </a:r>
          </a:p>
          <a:p>
            <a:r>
              <a:rPr lang="en-US" sz="3200" dirty="0"/>
              <a:t>Similarity</a:t>
            </a:r>
          </a:p>
          <a:p>
            <a:r>
              <a:rPr lang="en-US" sz="3200" dirty="0"/>
              <a:t>Flattery</a:t>
            </a:r>
          </a:p>
          <a:p>
            <a:r>
              <a:rPr lang="en-US" sz="3200" dirty="0"/>
              <a:t>Repeated contact</a:t>
            </a:r>
          </a:p>
          <a:p>
            <a:r>
              <a:rPr lang="en-US" sz="3200" dirty="0"/>
              <a:t>Conditioning/Association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38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Components of Liking: </a:t>
            </a:r>
            <a:br>
              <a:rPr lang="en-US" smtClean="0"/>
            </a:br>
            <a:r>
              <a:rPr lang="en-US" smtClean="0"/>
              <a:t>Physical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Physical attractiveness includes: </a:t>
            </a:r>
          </a:p>
          <a:p>
            <a:pPr lvl="1"/>
            <a:r>
              <a:rPr lang="en-US" smtClean="0"/>
              <a:t>Height (especially for men) </a:t>
            </a:r>
          </a:p>
          <a:p>
            <a:pPr lvl="1"/>
            <a:r>
              <a:rPr lang="en-US" smtClean="0"/>
              <a:t>Weight (especially for women)</a:t>
            </a:r>
          </a:p>
          <a:p>
            <a:pPr lvl="1"/>
            <a:r>
              <a:rPr lang="en-US" smtClean="0"/>
              <a:t>Facial features</a:t>
            </a:r>
          </a:p>
          <a:p>
            <a:pPr lvl="1"/>
            <a:r>
              <a:rPr lang="en-US" smtClean="0"/>
              <a:t>Grooming/dress</a:t>
            </a:r>
          </a:p>
          <a:p>
            <a:pPr lvl="1"/>
            <a:r>
              <a:rPr lang="en-US" smtClean="0"/>
              <a:t>Signs/symbols of higher socioeconomic status.</a:t>
            </a:r>
          </a:p>
          <a:p>
            <a:r>
              <a:rPr lang="en-US" smtClean="0"/>
              <a:t>Physically attractive people have more attractive romantic partners and get better, higher paying jobs than unattractive people.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Similarity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“Birds of a Feather” vs. “Opposites Attract”?</a:t>
            </a:r>
          </a:p>
          <a:p>
            <a:pPr lvl="1"/>
            <a:r>
              <a:rPr lang="en-US" dirty="0" smtClean="0"/>
              <a:t>We are more attracted to people who are similar to ourselves.</a:t>
            </a:r>
          </a:p>
          <a:p>
            <a:r>
              <a:rPr lang="en-US" dirty="0" smtClean="0"/>
              <a:t>We tend to have romantic partners of similar social class backgrounds and who have similar values, as well as a similar level of physical attractiveness.</a:t>
            </a:r>
          </a:p>
          <a:p>
            <a:r>
              <a:rPr lang="en-US" dirty="0" smtClean="0"/>
              <a:t>eHarmony and other online dating sites tend to emphasize trait similarity.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Flattery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Giving compliments is often an effective way to increase your likeability (and by extension, your persuasiveness).</a:t>
            </a:r>
          </a:p>
          <a:p>
            <a:r>
              <a:rPr lang="en-US" dirty="0" smtClean="0"/>
              <a:t>Even if people know what you’re up to, flattery is still effective.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Repeated Contact/Association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prefer people who are familiar to us over those who are strangers.</a:t>
            </a:r>
          </a:p>
          <a:p>
            <a:r>
              <a:rPr lang="en-US" dirty="0" smtClean="0"/>
              <a:t>Even one previous meeting increases liking.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Conditioning and Association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mere association between a person and something (or someone) with positive or negative traits will affect how we see that person.</a:t>
            </a:r>
            <a:endParaRPr lang="en-US" dirty="0" smtClean="0"/>
          </a:p>
          <a:p>
            <a:pPr lvl="2"/>
            <a:r>
              <a:rPr lang="en-US" dirty="0" smtClean="0"/>
              <a:t>Disliking </a:t>
            </a:r>
            <a:r>
              <a:rPr lang="en-US" dirty="0" smtClean="0"/>
              <a:t>is just as powerful as liking when it comes to persuasion!</a:t>
            </a:r>
          </a:p>
          <a:p>
            <a:pPr lvl="1"/>
            <a:r>
              <a:rPr lang="en-US" dirty="0" smtClean="0"/>
              <a:t>Sex and advertising works on this principle of association.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883</TotalTime>
  <Words>1144</Words>
  <Application>Microsoft Macintosh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Liking and Credibility</vt:lpstr>
      <vt:lpstr>The Power of Being Likable (and Believable)</vt:lpstr>
      <vt:lpstr>Today’s lecture</vt:lpstr>
      <vt:lpstr>The components of liking</vt:lpstr>
      <vt:lpstr>Components of Liking:  Physical Attractiveness</vt:lpstr>
      <vt:lpstr>Components of Liking: Similarity</vt:lpstr>
      <vt:lpstr>Components of Liking: Flattery</vt:lpstr>
      <vt:lpstr>Components of Liking:  Repeated Contact/Association</vt:lpstr>
      <vt:lpstr>Components of Liking:  Conditioning and Association</vt:lpstr>
      <vt:lpstr>Emotional contagion </vt:lpstr>
      <vt:lpstr>Reciprocal Liking</vt:lpstr>
      <vt:lpstr>Balance Theory: Heider, 1958</vt:lpstr>
      <vt:lpstr>Are you “in balance” with others?</vt:lpstr>
      <vt:lpstr>Applications</vt:lpstr>
      <vt:lpstr>Credibility</vt:lpstr>
      <vt:lpstr>Credibility</vt:lpstr>
      <vt:lpstr>Credibility is Multidmensional</vt:lpstr>
      <vt:lpstr>Primary dimensions of credibility</vt:lpstr>
      <vt:lpstr>Secondary dimensions of credibility</vt:lpstr>
      <vt:lpstr>Facts about Credibility</vt:lpstr>
      <vt:lpstr>The Halo Effect</vt:lpstr>
      <vt:lpstr>The Sleeper Effect (Hovland &amp; Weiss, 1951)</vt:lpstr>
      <vt:lpstr>Sleeper Effect, continued</vt:lpstr>
      <vt:lpstr>How to Build (or Enhance) Your Credibility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</dc:title>
  <dc:creator>Susan Morgan</dc:creator>
  <cp:lastModifiedBy>Susan Morgan</cp:lastModifiedBy>
  <cp:revision>82</cp:revision>
  <dcterms:created xsi:type="dcterms:W3CDTF">2013-02-18T18:06:15Z</dcterms:created>
  <dcterms:modified xsi:type="dcterms:W3CDTF">2013-02-18T19:39:57Z</dcterms:modified>
</cp:coreProperties>
</file>