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1" r:id="rId3"/>
    <p:sldId id="284" r:id="rId4"/>
    <p:sldId id="287" r:id="rId5"/>
    <p:sldId id="262" r:id="rId6"/>
    <p:sldId id="283" r:id="rId7"/>
    <p:sldId id="257" r:id="rId8"/>
    <p:sldId id="267" r:id="rId9"/>
    <p:sldId id="288" r:id="rId10"/>
    <p:sldId id="258" r:id="rId11"/>
    <p:sldId id="268" r:id="rId12"/>
    <p:sldId id="259" r:id="rId13"/>
    <p:sldId id="285" r:id="rId14"/>
    <p:sldId id="263" r:id="rId15"/>
    <p:sldId id="264" r:id="rId16"/>
    <p:sldId id="265" r:id="rId17"/>
    <p:sldId id="269" r:id="rId18"/>
    <p:sldId id="266" r:id="rId19"/>
    <p:sldId id="272" r:id="rId20"/>
    <p:sldId id="286" r:id="rId21"/>
    <p:sldId id="276" r:id="rId22"/>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73" autoAdjust="0"/>
  </p:normalViewPr>
  <p:slideViewPr>
    <p:cSldViewPr>
      <p:cViewPr varScale="1">
        <p:scale>
          <a:sx n="144" d="100"/>
          <a:sy n="144" d="100"/>
        </p:scale>
        <p:origin x="-104"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13AFDBD-BC36-440A-85AE-0825BB9186C4}" type="datetimeFigureOut">
              <a:rPr lang="en-US" smtClean="0"/>
              <a:pPr/>
              <a:t>2/1/13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9B4EB25-6091-41A7-BF0F-D88D44E201F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3AFDBD-BC36-440A-85AE-0825BB9186C4}" type="datetimeFigureOut">
              <a:rPr lang="en-US" smtClean="0"/>
              <a:pPr/>
              <a:t>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3AFDBD-BC36-440A-85AE-0825BB9186C4}" type="datetimeFigureOut">
              <a:rPr lang="en-US" smtClean="0"/>
              <a:pPr/>
              <a:t>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941513"/>
            <a:ext cx="40274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08500" y="1941513"/>
            <a:ext cx="4029075" cy="4114800"/>
          </a:xfrm>
        </p:spPr>
        <p:txBody>
          <a:bodyPr/>
          <a:lstStyle/>
          <a:p>
            <a:endParaRPr lang="en-US"/>
          </a:p>
        </p:txBody>
      </p:sp>
      <p:sp>
        <p:nvSpPr>
          <p:cNvPr id="5" name="Date Placeholder 4"/>
          <p:cNvSpPr>
            <a:spLocks noGrp="1"/>
          </p:cNvSpPr>
          <p:nvPr>
            <p:ph type="dt" sz="half" idx="10"/>
          </p:nvPr>
        </p:nvSpPr>
        <p:spPr>
          <a:xfrm>
            <a:off x="3433763" y="634365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6108700" y="634365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050" y="6361113"/>
            <a:ext cx="1905000" cy="457200"/>
          </a:xfrm>
        </p:spPr>
        <p:txBody>
          <a:bodyPr/>
          <a:lstStyle>
            <a:lvl1pPr>
              <a:defRPr/>
            </a:lvl1pPr>
          </a:lstStyle>
          <a:p>
            <a:fld id="{59802E78-3F03-4D4B-91AF-06E445CD4630}" type="slidenum">
              <a:rPr lang="en-US"/>
              <a:pPr/>
              <a:t>‹#›</a:t>
            </a:fld>
            <a:endParaRPr lang="en-US"/>
          </a:p>
        </p:txBody>
      </p:sp>
    </p:spTree>
  </p:cSld>
  <p:clrMapOvr>
    <a:masterClrMapping/>
  </p:clrMapOvr>
  <p:transition xmlns:p14="http://schemas.microsoft.com/office/powerpoint/2010/main" spd="med">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3AFDBD-BC36-440A-85AE-0825BB9186C4}" type="datetimeFigureOut">
              <a:rPr lang="en-US" smtClean="0"/>
              <a:pPr/>
              <a:t>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3AFDBD-BC36-440A-85AE-0825BB9186C4}" type="datetimeFigureOut">
              <a:rPr lang="en-US" smtClean="0"/>
              <a:pPr/>
              <a:t>2/1/13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4EB25-6091-41A7-BF0F-D88D44E201F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3AFDBD-BC36-440A-85AE-0825BB9186C4}" type="datetimeFigureOut">
              <a:rPr lang="en-US" smtClean="0"/>
              <a:pPr/>
              <a:t>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3AFDBD-BC36-440A-85AE-0825BB9186C4}" type="datetimeFigureOut">
              <a:rPr lang="en-US" smtClean="0"/>
              <a:pPr/>
              <a:t>2/1/13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3AFDBD-BC36-440A-85AE-0825BB9186C4}" type="datetimeFigureOut">
              <a:rPr lang="en-US" smtClean="0"/>
              <a:pPr/>
              <a:t>2/1/13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13AFDBD-BC36-440A-85AE-0825BB9186C4}" type="datetimeFigureOut">
              <a:rPr lang="en-US" smtClean="0"/>
              <a:pPr/>
              <a:t>2/1/13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4EB25-6091-41A7-BF0F-D88D44E201F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3AFDBD-BC36-440A-85AE-0825BB9186C4}" type="datetimeFigureOut">
              <a:rPr lang="en-US" smtClean="0"/>
              <a:pPr/>
              <a:t>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EB25-6091-41A7-BF0F-D88D44E201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3AFDBD-BC36-440A-85AE-0825BB9186C4}" type="datetimeFigureOut">
              <a:rPr lang="en-US" smtClean="0"/>
              <a:pPr/>
              <a:t>2/1/13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4EB25-6091-41A7-BF0F-D88D44E201F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13AFDBD-BC36-440A-85AE-0825BB9186C4}" type="datetimeFigureOut">
              <a:rPr lang="en-US" smtClean="0"/>
              <a:pPr/>
              <a:t>2/1/13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C9B4EB25-6091-41A7-BF0F-D88D44E201F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Reciprocity, Consistency, and Persuasion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229600" cy="1066800"/>
          </a:xfrm>
        </p:spPr>
        <p:txBody>
          <a:bodyPr/>
          <a:lstStyle/>
          <a:p>
            <a:r>
              <a:rPr lang="en-US" dirty="0" smtClean="0"/>
              <a:t>Door-in-Face (DIF)</a:t>
            </a:r>
            <a:endParaRPr lang="en-US" dirty="0"/>
          </a:p>
        </p:txBody>
      </p:sp>
      <p:sp>
        <p:nvSpPr>
          <p:cNvPr id="3" name="Content Placeholder 2"/>
          <p:cNvSpPr>
            <a:spLocks noGrp="1"/>
          </p:cNvSpPr>
          <p:nvPr>
            <p:ph idx="1"/>
          </p:nvPr>
        </p:nvSpPr>
        <p:spPr>
          <a:xfrm>
            <a:off x="1066800" y="1447800"/>
            <a:ext cx="7696200" cy="4745736"/>
          </a:xfrm>
        </p:spPr>
        <p:txBody>
          <a:bodyPr>
            <a:normAutofit fontScale="92500" lnSpcReduction="20000"/>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kern="1200" dirty="0" smtClean="0">
                <a:solidFill>
                  <a:schemeClr val="tx1"/>
                </a:solidFill>
                <a:latin typeface="+mn-lt"/>
                <a:ea typeface="+mn-ea"/>
                <a:cs typeface="+mn-cs"/>
              </a:rPr>
              <a:t>Reciprocity is the underlying reason for the effectiveness of one powerful sequential persuasion strategy (“Door-in-Face”).</a:t>
            </a:r>
          </a:p>
          <a:p>
            <a:pPr marL="342900" marR="0" indent="-342900" algn="l" defTabSz="914400" rtl="0" eaLnBrk="1" fontAlgn="auto" latinLnBrk="0" hangingPunct="1">
              <a:lnSpc>
                <a:spcPct val="100000"/>
              </a:lnSpc>
              <a:spcBef>
                <a:spcPct val="20000"/>
              </a:spcBef>
              <a:spcAft>
                <a:spcPts val="0"/>
              </a:spcAft>
              <a:buClrTx/>
              <a:buSzTx/>
              <a:buNone/>
              <a:tabLst/>
              <a:defRPr/>
            </a:pPr>
            <a:endParaRPr lang="en-US" sz="2400" dirty="0" smtClean="0"/>
          </a:p>
          <a:p>
            <a:r>
              <a:rPr lang="en-US" dirty="0" smtClean="0"/>
              <a:t>The “Door in the Face” strategy involves making a large request (which is not what you actually expect to get) before you make your real request.</a:t>
            </a:r>
          </a:p>
          <a:p>
            <a:pPr>
              <a:buNone/>
            </a:pPr>
            <a:endParaRPr lang="en-US" dirty="0" smtClean="0"/>
          </a:p>
          <a:p>
            <a:r>
              <a:rPr lang="en-US" dirty="0" smtClean="0"/>
              <a:t>Based on the metaphor of a door-to-door salesman.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Examples</a:t>
            </a:r>
            <a:endParaRPr lang="en-US" dirty="0"/>
          </a:p>
        </p:txBody>
      </p:sp>
      <p:sp>
        <p:nvSpPr>
          <p:cNvPr id="5" name="Content Placeholder 4"/>
          <p:cNvSpPr>
            <a:spLocks noGrp="1"/>
          </p:cNvSpPr>
          <p:nvPr>
            <p:ph idx="1"/>
          </p:nvPr>
        </p:nvSpPr>
        <p:spPr/>
        <p:txBody>
          <a:bodyPr>
            <a:normAutofit/>
          </a:bodyPr>
          <a:lstStyle/>
          <a:p>
            <a:r>
              <a:rPr lang="en-US" sz="2400" dirty="0" smtClean="0"/>
              <a:t>After being offered a job, asking for a very generous compensation package as a way to negotiate your way to an offer that is fair.</a:t>
            </a:r>
          </a:p>
          <a:p>
            <a:r>
              <a:rPr lang="en-US" sz="2400" dirty="0" smtClean="0"/>
              <a:t>Asking your parents for a $500 loan, then asking them to give you $20.</a:t>
            </a:r>
          </a:p>
          <a:p>
            <a:pPr indent="-285750"/>
            <a:r>
              <a:rPr lang="en-US" sz="2400" dirty="0"/>
              <a:t>Charity ball tickets: In contrast to having to go to the ball, </a:t>
            </a:r>
            <a:r>
              <a:rPr lang="en-US" sz="2400" dirty="0" smtClean="0"/>
              <a:t>giving a $10 </a:t>
            </a:r>
            <a:r>
              <a:rPr lang="en-US" sz="2400" dirty="0"/>
              <a:t>donation seems like a real </a:t>
            </a:r>
            <a:r>
              <a:rPr lang="en-US" sz="2400" dirty="0" smtClean="0"/>
              <a:t>bargain! (Ex: “Mythical ball”)</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229600" cy="1066800"/>
          </a:xfrm>
        </p:spPr>
        <p:txBody>
          <a:bodyPr/>
          <a:lstStyle/>
          <a:p>
            <a:r>
              <a:rPr lang="en-US" dirty="0" smtClean="0"/>
              <a:t>Conditions for DIF to work best</a:t>
            </a:r>
            <a:endParaRPr lang="en-US" dirty="0"/>
          </a:p>
        </p:txBody>
      </p:sp>
      <p:sp>
        <p:nvSpPr>
          <p:cNvPr id="3" name="Content Placeholder 2"/>
          <p:cNvSpPr>
            <a:spLocks noGrp="1"/>
          </p:cNvSpPr>
          <p:nvPr>
            <p:ph idx="1"/>
          </p:nvPr>
        </p:nvSpPr>
        <p:spPr>
          <a:xfrm>
            <a:off x="990600" y="1371600"/>
            <a:ext cx="7696200" cy="4724400"/>
          </a:xfrm>
        </p:spPr>
        <p:txBody>
          <a:bodyPr>
            <a:normAutofit/>
          </a:bodyPr>
          <a:lstStyle/>
          <a:p>
            <a:r>
              <a:rPr lang="en-US" sz="3200" dirty="0" smtClean="0"/>
              <a:t>The size of the initial request has to be large, but not ridiculous</a:t>
            </a:r>
            <a:r>
              <a:rPr lang="en-US" sz="3200" dirty="0" smtClean="0"/>
              <a:t>.</a:t>
            </a:r>
            <a:endParaRPr lang="en-US" sz="3200" dirty="0" smtClean="0"/>
          </a:p>
          <a:p>
            <a:r>
              <a:rPr lang="en-US" sz="3200" dirty="0" smtClean="0"/>
              <a:t>The initial request has to be related to the second request</a:t>
            </a:r>
            <a:r>
              <a:rPr lang="en-US" sz="3200" dirty="0" smtClean="0"/>
              <a:t>.</a:t>
            </a:r>
            <a:endParaRPr lang="en-US" sz="3200" dirty="0" smtClean="0"/>
          </a:p>
          <a:p>
            <a:r>
              <a:rPr lang="en-US" sz="3200" dirty="0" smtClean="0"/>
              <a:t>The request should be made by the same person.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Other conditions for DIF to work best</a:t>
            </a:r>
            <a:endParaRPr lang="en-US" dirty="0"/>
          </a:p>
        </p:txBody>
      </p:sp>
      <p:sp>
        <p:nvSpPr>
          <p:cNvPr id="3" name="Content Placeholder 2"/>
          <p:cNvSpPr>
            <a:spLocks noGrp="1"/>
          </p:cNvSpPr>
          <p:nvPr>
            <p:ph idx="1"/>
          </p:nvPr>
        </p:nvSpPr>
        <p:spPr/>
        <p:txBody>
          <a:bodyPr>
            <a:normAutofit/>
          </a:bodyPr>
          <a:lstStyle/>
          <a:p>
            <a:r>
              <a:rPr lang="en-US" dirty="0" smtClean="0"/>
              <a:t>Pro-social requests will be more effective than those that benefit yourself.</a:t>
            </a:r>
          </a:p>
          <a:p>
            <a:r>
              <a:rPr lang="en-US" dirty="0" smtClean="0"/>
              <a:t>The time that elapses between the requests has to be brief, not lengthy.</a:t>
            </a:r>
          </a:p>
          <a:p>
            <a:r>
              <a:rPr lang="en-US" dirty="0" smtClean="0"/>
              <a:t>Ideally, the receiver should be an “exchange-oriented person.”  </a:t>
            </a:r>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066800"/>
          </a:xfrm>
        </p:spPr>
        <p:txBody>
          <a:bodyPr/>
          <a:lstStyle/>
          <a:p>
            <a:r>
              <a:rPr lang="en-US" dirty="0" smtClean="0"/>
              <a:t>Why does it work?</a:t>
            </a:r>
            <a:endParaRPr lang="en-US" dirty="0"/>
          </a:p>
        </p:txBody>
      </p:sp>
      <p:sp>
        <p:nvSpPr>
          <p:cNvPr id="3" name="Content Placeholder 2"/>
          <p:cNvSpPr>
            <a:spLocks noGrp="1"/>
          </p:cNvSpPr>
          <p:nvPr>
            <p:ph idx="1"/>
          </p:nvPr>
        </p:nvSpPr>
        <p:spPr>
          <a:xfrm>
            <a:off x="1066800" y="1371600"/>
            <a:ext cx="7848600" cy="4974336"/>
          </a:xfrm>
        </p:spPr>
        <p:txBody>
          <a:bodyPr>
            <a:normAutofit lnSpcReduction="10000"/>
          </a:bodyPr>
          <a:lstStyle/>
          <a:p>
            <a:r>
              <a:rPr lang="en-US" dirty="0" smtClean="0"/>
              <a:t>The Contrast Effect:</a:t>
            </a:r>
          </a:p>
          <a:p>
            <a:pPr lvl="1"/>
            <a:r>
              <a:rPr lang="en-US" dirty="0" smtClean="0"/>
              <a:t>Perceptual contrast makes second request look reasonable.</a:t>
            </a:r>
          </a:p>
          <a:p>
            <a:r>
              <a:rPr lang="en-US" dirty="0" smtClean="0"/>
              <a:t>The Norm of Reciprocity </a:t>
            </a:r>
          </a:p>
          <a:p>
            <a:pPr lvl="1"/>
            <a:r>
              <a:rPr lang="en-US" dirty="0" smtClean="0"/>
              <a:t>If you make a concession by lowering your request, then the other person feels obligated to make a concession.</a:t>
            </a:r>
          </a:p>
          <a:p>
            <a:r>
              <a:rPr lang="en-US" dirty="0" smtClean="0"/>
              <a:t>Self-presentation theory says people are worried about seeming unreasonable when they refuse a request-- so they become more likely comply with second request.</a:t>
            </a:r>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8229600" cy="1066800"/>
          </a:xfrm>
        </p:spPr>
        <p:txBody>
          <a:bodyPr/>
          <a:lstStyle/>
          <a:p>
            <a:pPr algn="l"/>
            <a:r>
              <a:rPr lang="en-US" dirty="0" smtClean="0"/>
              <a:t>Foot-in-the</a:t>
            </a:r>
            <a:r>
              <a:rPr lang="en-US" baseline="0" dirty="0" smtClean="0"/>
              <a:t>-Door (FID)</a:t>
            </a:r>
            <a:endParaRPr lang="en-US" dirty="0"/>
          </a:p>
        </p:txBody>
      </p:sp>
      <p:sp>
        <p:nvSpPr>
          <p:cNvPr id="3" name="Content Placeholder 2"/>
          <p:cNvSpPr>
            <a:spLocks noGrp="1"/>
          </p:cNvSpPr>
          <p:nvPr>
            <p:ph idx="1"/>
          </p:nvPr>
        </p:nvSpPr>
        <p:spPr>
          <a:xfrm>
            <a:off x="1066800" y="1867079"/>
            <a:ext cx="7772400" cy="4325112"/>
          </a:xfrm>
        </p:spPr>
        <p:txBody>
          <a:bodyPr/>
          <a:lstStyle/>
          <a:p>
            <a:r>
              <a:rPr lang="en-US" dirty="0" smtClean="0"/>
              <a:t>This is another highly effective persuasive strategy.</a:t>
            </a:r>
          </a:p>
          <a:p>
            <a:r>
              <a:rPr lang="en-US" dirty="0" smtClean="0"/>
              <a:t>Its effectiveness comes more from principles of consistency and commitment than reciprocity.</a:t>
            </a:r>
          </a:p>
          <a:p>
            <a:r>
              <a:rPr lang="en-US" dirty="0" smtClean="0"/>
              <a:t>FID involves making a small initial request that doesn’t really matter to you, then following it up with your real request.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8229600" cy="1066800"/>
          </a:xfrm>
        </p:spPr>
        <p:txBody>
          <a:bodyPr/>
          <a:lstStyle/>
          <a:p>
            <a:r>
              <a:rPr lang="en-US" dirty="0" smtClean="0"/>
              <a:t>Examples</a:t>
            </a:r>
            <a:endParaRPr lang="en-US" dirty="0"/>
          </a:p>
        </p:txBody>
      </p:sp>
      <p:sp>
        <p:nvSpPr>
          <p:cNvPr id="3" name="Content Placeholder 2"/>
          <p:cNvSpPr>
            <a:spLocks noGrp="1"/>
          </p:cNvSpPr>
          <p:nvPr>
            <p:ph idx="1"/>
          </p:nvPr>
        </p:nvSpPr>
        <p:spPr>
          <a:xfrm>
            <a:off x="1143000" y="1143000"/>
            <a:ext cx="7696200" cy="4325112"/>
          </a:xfrm>
        </p:spPr>
        <p:txBody>
          <a:bodyPr>
            <a:normAutofit lnSpcReduction="10000"/>
          </a:bodyPr>
          <a:lstStyle/>
          <a:p>
            <a:r>
              <a:rPr lang="en-US" dirty="0" smtClean="0"/>
              <a:t>Telephone sales </a:t>
            </a:r>
          </a:p>
          <a:p>
            <a:pPr lvl="1"/>
            <a:r>
              <a:rPr lang="en-US" dirty="0" smtClean="0"/>
              <a:t>“Hi, how are you doing this evening?”</a:t>
            </a:r>
          </a:p>
          <a:p>
            <a:r>
              <a:rPr lang="en-US" dirty="0" smtClean="0"/>
              <a:t>Signing petitions </a:t>
            </a:r>
          </a:p>
          <a:p>
            <a:pPr lvl="1"/>
            <a:r>
              <a:rPr lang="en-US" dirty="0" smtClean="0"/>
              <a:t>Can be followed by requests for donations or political action</a:t>
            </a:r>
          </a:p>
          <a:p>
            <a:r>
              <a:rPr lang="en-US" dirty="0" smtClean="0"/>
              <a:t>Doing an internship</a:t>
            </a:r>
          </a:p>
          <a:p>
            <a:pPr lvl="1"/>
            <a:r>
              <a:rPr lang="en-US" dirty="0" smtClean="0"/>
              <a:t>More likely to be offered a job at the end</a:t>
            </a:r>
          </a:p>
          <a:p>
            <a:r>
              <a:rPr lang="en-US" dirty="0" smtClean="0"/>
              <a:t>“Just come in for a cup of coffee…”</a:t>
            </a:r>
          </a:p>
          <a:p>
            <a:pPr lvl="1"/>
            <a:r>
              <a:rPr lang="en-US" dirty="0" smtClean="0"/>
              <a:t>Small, “innocent” request</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229600" cy="1066800"/>
          </a:xfrm>
        </p:spPr>
        <p:txBody>
          <a:bodyPr/>
          <a:lstStyle/>
          <a:p>
            <a:r>
              <a:rPr lang="en-US" dirty="0" smtClean="0"/>
              <a:t>Conditions</a:t>
            </a:r>
            <a:r>
              <a:rPr lang="en-US" baseline="0" dirty="0" smtClean="0"/>
              <a:t> for FID to work best</a:t>
            </a:r>
            <a:endParaRPr lang="en-US" dirty="0"/>
          </a:p>
        </p:txBody>
      </p:sp>
      <p:sp>
        <p:nvSpPr>
          <p:cNvPr id="3" name="Content Placeholder 2"/>
          <p:cNvSpPr>
            <a:spLocks noGrp="1"/>
          </p:cNvSpPr>
          <p:nvPr>
            <p:ph idx="1"/>
          </p:nvPr>
        </p:nvSpPr>
        <p:spPr>
          <a:xfrm>
            <a:off x="990600" y="1219200"/>
            <a:ext cx="7924800" cy="5257800"/>
          </a:xfrm>
        </p:spPr>
        <p:txBody>
          <a:bodyPr>
            <a:noAutofit/>
          </a:bodyPr>
          <a:lstStyle/>
          <a:p>
            <a:pPr>
              <a:lnSpc>
                <a:spcPct val="90000"/>
              </a:lnSpc>
            </a:pPr>
            <a:r>
              <a:rPr lang="en-US" sz="2800" dirty="0" smtClean="0"/>
              <a:t>The initial request can’t be so large that it is rejected but it also can’t be so small that it seems trivial.</a:t>
            </a:r>
          </a:p>
          <a:p>
            <a:pPr>
              <a:lnSpc>
                <a:spcPct val="90000"/>
              </a:lnSpc>
            </a:pPr>
            <a:r>
              <a:rPr lang="en-US" sz="2800" dirty="0"/>
              <a:t>You label the receiver of the first request in some pro-social way after they comply</a:t>
            </a:r>
            <a:r>
              <a:rPr lang="en-US" sz="2800" dirty="0" smtClean="0"/>
              <a:t>.</a:t>
            </a:r>
          </a:p>
          <a:p>
            <a:pPr>
              <a:lnSpc>
                <a:spcPct val="90000"/>
              </a:lnSpc>
            </a:pPr>
            <a:r>
              <a:rPr lang="en-US" sz="2800" dirty="0"/>
              <a:t>The receiver gets no compensation in exchange for complying with the first request</a:t>
            </a:r>
            <a:r>
              <a:rPr lang="en-US" sz="2800" dirty="0" smtClean="0"/>
              <a:t>.</a:t>
            </a:r>
          </a:p>
          <a:p>
            <a:pPr>
              <a:lnSpc>
                <a:spcPct val="90000"/>
              </a:lnSpc>
            </a:pPr>
            <a:r>
              <a:rPr lang="en-US" sz="2800" dirty="0" smtClean="0"/>
              <a:t>There should be a brief time lag between the first and second requests (usually at least a day, but not as long as a month).</a:t>
            </a:r>
          </a:p>
          <a:p>
            <a:pPr>
              <a:lnSpc>
                <a:spcPct val="90000"/>
              </a:lnSpc>
            </a:pPr>
            <a:r>
              <a:rPr lang="en-US" sz="2800" dirty="0" smtClean="0"/>
              <a:t>The same person does not have to make both requests.</a:t>
            </a:r>
          </a:p>
          <a:p>
            <a:pPr>
              <a:lnSpc>
                <a:spcPct val="90000"/>
              </a:lnSpc>
            </a:pPr>
            <a:r>
              <a:rPr lang="en-US" sz="2800" dirty="0"/>
              <a:t>The strategy works best for pro-social causes</a:t>
            </a:r>
            <a:r>
              <a:rPr lang="en-US" sz="2800" dirty="0" smtClean="0"/>
              <a:t>.</a:t>
            </a:r>
            <a:endParaRPr lang="en-US" sz="36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066800"/>
          </a:xfrm>
        </p:spPr>
        <p:txBody>
          <a:bodyPr/>
          <a:lstStyle/>
          <a:p>
            <a:r>
              <a:rPr lang="en-US" dirty="0" smtClean="0"/>
              <a:t>Why does FID work?</a:t>
            </a:r>
            <a:endParaRPr lang="en-US" dirty="0"/>
          </a:p>
        </p:txBody>
      </p:sp>
      <p:sp>
        <p:nvSpPr>
          <p:cNvPr id="3" name="Content Placeholder 2"/>
          <p:cNvSpPr>
            <a:spLocks noGrp="1"/>
          </p:cNvSpPr>
          <p:nvPr>
            <p:ph idx="1"/>
          </p:nvPr>
        </p:nvSpPr>
        <p:spPr>
          <a:xfrm>
            <a:off x="914400" y="1295400"/>
            <a:ext cx="8077200" cy="5257800"/>
          </a:xfrm>
        </p:spPr>
        <p:txBody>
          <a:bodyPr>
            <a:normAutofit fontScale="92500" lnSpcReduction="20000"/>
          </a:bodyPr>
          <a:lstStyle/>
          <a:p>
            <a:r>
              <a:rPr lang="en-US" sz="3000" dirty="0"/>
              <a:t>Self-Perception </a:t>
            </a:r>
            <a:r>
              <a:rPr lang="en-US" sz="3000" dirty="0" smtClean="0"/>
              <a:t>Theory </a:t>
            </a:r>
            <a:r>
              <a:rPr lang="en-US" sz="3000" dirty="0"/>
              <a:t>helps to explain </a:t>
            </a:r>
            <a:r>
              <a:rPr lang="en-US" sz="3000" dirty="0" smtClean="0"/>
              <a:t>F-I-D </a:t>
            </a:r>
          </a:p>
          <a:p>
            <a:pPr lvl="1"/>
            <a:r>
              <a:rPr lang="en-US" dirty="0" smtClean="0"/>
              <a:t>When </a:t>
            </a:r>
            <a:r>
              <a:rPr lang="en-US" dirty="0"/>
              <a:t>we haven’t formed a concrete attitude, we take the role of an outside observer.  We infer our attitudes from our behaviors.</a:t>
            </a:r>
            <a:endParaRPr lang="en-US" dirty="0" smtClean="0"/>
          </a:p>
          <a:p>
            <a:endParaRPr lang="en-US" sz="3000" dirty="0" smtClean="0"/>
          </a:p>
          <a:p>
            <a:r>
              <a:rPr lang="en-US" sz="3000" dirty="0" smtClean="0"/>
              <a:t>We create an identity around the small behavior.</a:t>
            </a:r>
          </a:p>
          <a:p>
            <a:pPr lvl="1"/>
            <a:r>
              <a:rPr lang="en-US" sz="3000" dirty="0" smtClean="0"/>
              <a:t>“</a:t>
            </a:r>
            <a:r>
              <a:rPr lang="en-US" dirty="0" smtClean="0"/>
              <a:t>I’m the kind of person who cares about ...”</a:t>
            </a:r>
            <a:endParaRPr lang="en-US" sz="3000" dirty="0" smtClean="0"/>
          </a:p>
          <a:p>
            <a:pPr lvl="1"/>
            <a:endParaRPr lang="en-US" sz="3200" kern="1200" dirty="0" smtClean="0">
              <a:solidFill>
                <a:schemeClr val="tx1"/>
              </a:solidFill>
              <a:latin typeface="+mn-lt"/>
              <a:ea typeface="+mn-ea"/>
              <a:cs typeface="+mn-cs"/>
            </a:endParaRPr>
          </a:p>
          <a:p>
            <a:pPr rtl="0" eaLnBrk="1" latinLnBrk="0" hangingPunct="1"/>
            <a:r>
              <a:rPr lang="en-US" sz="3000" kern="1200" dirty="0" smtClean="0">
                <a:solidFill>
                  <a:schemeClr val="tx1"/>
                </a:solidFill>
                <a:latin typeface="+mn-lt"/>
                <a:ea typeface="+mn-ea"/>
                <a:cs typeface="+mn-cs"/>
              </a:rPr>
              <a:t>Foot-in-the-Door is based on the principle of commitment </a:t>
            </a:r>
            <a:endParaRPr lang="en-US" sz="3000" dirty="0" smtClean="0"/>
          </a:p>
          <a:p>
            <a:pPr lvl="1"/>
            <a:r>
              <a:rPr lang="en-US" kern="1200" dirty="0" smtClean="0">
                <a:latin typeface="+mn-lt"/>
                <a:ea typeface="+mn-ea"/>
                <a:cs typeface="+mn-cs"/>
              </a:rPr>
              <a:t>If you agree to do something small, then you feel pressure to remain consistent when you get the next request.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066800"/>
          </a:xfrm>
        </p:spPr>
        <p:txBody>
          <a:bodyPr>
            <a:normAutofit fontScale="90000"/>
          </a:bodyPr>
          <a:lstStyle/>
          <a:p>
            <a:r>
              <a:rPr lang="en-US" dirty="0" smtClean="0"/>
              <a:t>Other types of sequential messages: </a:t>
            </a:r>
            <a:r>
              <a:rPr lang="en-US" dirty="0" err="1" smtClean="0"/>
              <a:t>Lowballing</a:t>
            </a:r>
            <a:r>
              <a:rPr lang="en-US" dirty="0" smtClean="0"/>
              <a:t>/Bait-and-Switch</a:t>
            </a:r>
            <a:endParaRPr lang="en-US" dirty="0"/>
          </a:p>
        </p:txBody>
      </p:sp>
      <p:sp>
        <p:nvSpPr>
          <p:cNvPr id="3" name="Content Placeholder 2"/>
          <p:cNvSpPr>
            <a:spLocks noGrp="1"/>
          </p:cNvSpPr>
          <p:nvPr>
            <p:ph idx="1"/>
          </p:nvPr>
        </p:nvSpPr>
        <p:spPr>
          <a:xfrm>
            <a:off x="1066800" y="1752600"/>
            <a:ext cx="7924800" cy="5029200"/>
          </a:xfrm>
        </p:spPr>
        <p:txBody>
          <a:bodyPr>
            <a:noAutofit/>
          </a:bodyPr>
          <a:lstStyle/>
          <a:p>
            <a:pPr>
              <a:lnSpc>
                <a:spcPct val="90000"/>
              </a:lnSpc>
            </a:pPr>
            <a:r>
              <a:rPr lang="en-US" dirty="0" smtClean="0"/>
              <a:t>The idea is to get the person in the door with a promise for a great deal or something they really want.</a:t>
            </a:r>
          </a:p>
          <a:p>
            <a:pPr>
              <a:lnSpc>
                <a:spcPct val="90000"/>
              </a:lnSpc>
            </a:pPr>
            <a:r>
              <a:rPr lang="en-US" dirty="0" smtClean="0"/>
              <a:t>Once a person shows up, they have demonstrated a commitment to buying or doing something.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Questions…</a:t>
            </a:r>
            <a:endParaRPr lang="en-US" dirty="0"/>
          </a:p>
        </p:txBody>
      </p:sp>
      <p:sp>
        <p:nvSpPr>
          <p:cNvPr id="72707" name="Rectangle 3"/>
          <p:cNvSpPr>
            <a:spLocks noGrp="1" noChangeArrowheads="1"/>
          </p:cNvSpPr>
          <p:nvPr>
            <p:ph idx="1"/>
          </p:nvPr>
        </p:nvSpPr>
        <p:spPr/>
        <p:txBody>
          <a:bodyPr>
            <a:normAutofit/>
          </a:bodyPr>
          <a:lstStyle/>
          <a:p>
            <a:pPr rtl="0" fontAlgn="base"/>
            <a:r>
              <a:rPr lang="en-US" sz="3200" kern="1200" dirty="0" smtClean="0">
                <a:solidFill>
                  <a:schemeClr val="tx1"/>
                </a:solidFill>
                <a:latin typeface="+mn-lt"/>
                <a:ea typeface="+mn-ea"/>
                <a:cs typeface="+mn-cs"/>
              </a:rPr>
              <a:t>How many times will you invite someone to a party without them giving you an invitation?</a:t>
            </a:r>
            <a:endParaRPr lang="en-US" sz="3200" dirty="0" smtClean="0"/>
          </a:p>
          <a:p>
            <a:pPr rtl="0" fontAlgn="base"/>
            <a:r>
              <a:rPr lang="en-US" sz="3200" kern="1200" dirty="0" smtClean="0">
                <a:solidFill>
                  <a:schemeClr val="tx1"/>
                </a:solidFill>
                <a:latin typeface="+mn-lt"/>
                <a:ea typeface="+mn-ea"/>
                <a:cs typeface="+mn-cs"/>
              </a:rPr>
              <a:t>How many times will you give a gift without getting one back?</a:t>
            </a:r>
            <a:endParaRPr lang="en-US" sz="2800" dirty="0" smtClean="0"/>
          </a:p>
          <a:p>
            <a:pPr rtl="0" fontAlgn="base"/>
            <a:r>
              <a:rPr lang="en-US" sz="3200" kern="1200" dirty="0" smtClean="0">
                <a:solidFill>
                  <a:schemeClr val="tx1"/>
                </a:solidFill>
                <a:latin typeface="+mn-lt"/>
                <a:ea typeface="+mn-ea"/>
                <a:cs typeface="+mn-cs"/>
              </a:rPr>
              <a:t>How many times will you send a Christmas (or other holiday) card without getting one back?</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229600" cy="1066800"/>
          </a:xfrm>
        </p:spPr>
        <p:txBody>
          <a:bodyPr>
            <a:normAutofit fontScale="90000"/>
          </a:bodyPr>
          <a:lstStyle/>
          <a:p>
            <a:r>
              <a:rPr lang="en-US" dirty="0" smtClean="0"/>
              <a:t>Bait and Switch/</a:t>
            </a:r>
            <a:r>
              <a:rPr lang="en-US" dirty="0" err="1" smtClean="0"/>
              <a:t>Lowballing</a:t>
            </a:r>
            <a:r>
              <a:rPr lang="en-US" dirty="0" smtClean="0"/>
              <a:t> sequence</a:t>
            </a:r>
            <a:endParaRPr lang="en-US" dirty="0"/>
          </a:p>
        </p:txBody>
      </p:sp>
      <p:sp>
        <p:nvSpPr>
          <p:cNvPr id="3" name="Content Placeholder 2"/>
          <p:cNvSpPr>
            <a:spLocks noGrp="1"/>
          </p:cNvSpPr>
          <p:nvPr>
            <p:ph idx="1"/>
          </p:nvPr>
        </p:nvSpPr>
        <p:spPr>
          <a:xfrm>
            <a:off x="1143000" y="1447800"/>
            <a:ext cx="7772400" cy="4517136"/>
          </a:xfrm>
        </p:spPr>
        <p:txBody>
          <a:bodyPr>
            <a:normAutofit/>
          </a:bodyPr>
          <a:lstStyle/>
          <a:p>
            <a:pPr>
              <a:lnSpc>
                <a:spcPct val="90000"/>
              </a:lnSpc>
            </a:pPr>
            <a:r>
              <a:rPr lang="en-US" dirty="0" smtClean="0"/>
              <a:t>The perceived offer is then changed to one that is not as attractive.</a:t>
            </a:r>
          </a:p>
          <a:p>
            <a:pPr lvl="1">
              <a:lnSpc>
                <a:spcPct val="90000"/>
              </a:lnSpc>
            </a:pPr>
            <a:r>
              <a:rPr lang="en-US" sz="2800" dirty="0" err="1" smtClean="0"/>
              <a:t>Lowballing</a:t>
            </a:r>
            <a:r>
              <a:rPr lang="en-US" sz="2800" dirty="0" smtClean="0"/>
              <a:t>: the true cost for what they want goes up</a:t>
            </a:r>
          </a:p>
          <a:p>
            <a:pPr lvl="1">
              <a:lnSpc>
                <a:spcPct val="90000"/>
              </a:lnSpc>
            </a:pPr>
            <a:r>
              <a:rPr lang="en-US" sz="2800" dirty="0" smtClean="0"/>
              <a:t>Bait-and-switch: the thing a person thought they were getting changes to something less attractive and/or the price goes up.</a:t>
            </a:r>
          </a:p>
          <a:p>
            <a:pPr>
              <a:lnSpc>
                <a:spcPct val="90000"/>
              </a:lnSpc>
            </a:pPr>
            <a:r>
              <a:rPr lang="en-US" dirty="0" smtClean="0"/>
              <a:t>However, even when other factors change,  people tend to feel obligated to follow through on their intent to do something.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66800" y="381000"/>
            <a:ext cx="8229600" cy="1066800"/>
          </a:xfrm>
        </p:spPr>
        <p:txBody>
          <a:bodyPr/>
          <a:lstStyle/>
          <a:p>
            <a:r>
              <a:rPr lang="en-US" dirty="0"/>
              <a:t>How can </a:t>
            </a:r>
            <a:r>
              <a:rPr lang="en-US" dirty="0" smtClean="0"/>
              <a:t>you </a:t>
            </a:r>
            <a:r>
              <a:rPr lang="en-US" dirty="0"/>
              <a:t>protect </a:t>
            </a:r>
            <a:r>
              <a:rPr lang="en-US" dirty="0" smtClean="0"/>
              <a:t>yourself</a:t>
            </a:r>
            <a:r>
              <a:rPr lang="en-US" dirty="0"/>
              <a:t>?</a:t>
            </a:r>
          </a:p>
        </p:txBody>
      </p:sp>
      <p:sp>
        <p:nvSpPr>
          <p:cNvPr id="74755" name="Rectangle 3"/>
          <p:cNvSpPr>
            <a:spLocks noGrp="1" noChangeArrowheads="1"/>
          </p:cNvSpPr>
          <p:nvPr>
            <p:ph idx="1"/>
          </p:nvPr>
        </p:nvSpPr>
        <p:spPr>
          <a:xfrm>
            <a:off x="1143000" y="1752600"/>
            <a:ext cx="7498080" cy="4800600"/>
          </a:xfrm>
        </p:spPr>
        <p:txBody>
          <a:bodyPr/>
          <a:lstStyle/>
          <a:p>
            <a:pPr>
              <a:lnSpc>
                <a:spcPct val="90000"/>
              </a:lnSpc>
            </a:pPr>
            <a:r>
              <a:rPr lang="en-US" dirty="0" smtClean="0"/>
              <a:t>Don’t feel bad about resisting an attempt to get you to comply after being given something.</a:t>
            </a:r>
          </a:p>
          <a:p>
            <a:pPr>
              <a:lnSpc>
                <a:spcPct val="90000"/>
              </a:lnSpc>
            </a:pPr>
            <a:r>
              <a:rPr lang="en-US" dirty="0" smtClean="0"/>
              <a:t>If you feel the need to reciprocate anyway, redefine what you were given and evaluate its true worth.</a:t>
            </a:r>
            <a:endParaRPr lang="en-US" dirty="0"/>
          </a:p>
          <a:p>
            <a:pPr>
              <a:lnSpc>
                <a:spcPct val="90000"/>
              </a:lnSpc>
            </a:pPr>
            <a:r>
              <a:rPr lang="en-US" dirty="0" smtClean="0"/>
              <a:t>The rule of reciprocity </a:t>
            </a:r>
            <a:r>
              <a:rPr lang="en-US" dirty="0"/>
              <a:t>is that </a:t>
            </a:r>
            <a:r>
              <a:rPr lang="en-US" i="1" dirty="0"/>
              <a:t>favors</a:t>
            </a:r>
            <a:r>
              <a:rPr lang="en-US" dirty="0"/>
              <a:t> should have </a:t>
            </a:r>
            <a:r>
              <a:rPr lang="en-US" i="1" dirty="0"/>
              <a:t>favors</a:t>
            </a:r>
            <a:r>
              <a:rPr lang="en-US" dirty="0"/>
              <a:t> returned – not that tricks or deception should have favors returned</a:t>
            </a:r>
            <a:r>
              <a:rPr lang="en-US" dirty="0" smtClean="0"/>
              <a:t>.</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152400"/>
            <a:ext cx="8229600" cy="1066800"/>
          </a:xfrm>
        </p:spPr>
        <p:txBody>
          <a:bodyPr/>
          <a:lstStyle/>
          <a:p>
            <a:r>
              <a:rPr lang="en-US" dirty="0" smtClean="0"/>
              <a:t>Do you…?</a:t>
            </a:r>
            <a:endParaRPr lang="en-US" dirty="0"/>
          </a:p>
        </p:txBody>
      </p:sp>
      <p:sp>
        <p:nvSpPr>
          <p:cNvPr id="6" name="Content Placeholder 5"/>
          <p:cNvSpPr>
            <a:spLocks noGrp="1"/>
          </p:cNvSpPr>
          <p:nvPr>
            <p:ph idx="1"/>
          </p:nvPr>
        </p:nvSpPr>
        <p:spPr>
          <a:xfrm>
            <a:off x="1143000" y="1371600"/>
            <a:ext cx="7848600" cy="4325112"/>
          </a:xfrm>
        </p:spPr>
        <p:txBody>
          <a:bodyPr/>
          <a:lstStyle/>
          <a:p>
            <a:r>
              <a:rPr lang="en-US" sz="2800" dirty="0" smtClean="0"/>
              <a:t>Always reciprocate when someone gives you something?</a:t>
            </a:r>
          </a:p>
          <a:p>
            <a:r>
              <a:rPr lang="en-US" sz="2800" dirty="0" smtClean="0"/>
              <a:t>Always want to receive what someone wants to give you?  Why not?</a:t>
            </a:r>
          </a:p>
          <a:p>
            <a:r>
              <a:rPr lang="en-US" sz="2800" dirty="0" smtClean="0"/>
              <a:t>How do you feel if you don’t reciprocate?</a:t>
            </a:r>
          </a:p>
          <a:p>
            <a:r>
              <a:rPr lang="en-US" sz="2800" dirty="0" smtClean="0"/>
              <a:t>What do you gain if you reciprocate even though you don’t really want to?</a:t>
            </a:r>
          </a:p>
          <a:p>
            <a:pPr>
              <a:buNone/>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Discuss the principles underlying the norm of reciprocity.</a:t>
            </a:r>
          </a:p>
          <a:p>
            <a:r>
              <a:rPr lang="en-US" dirty="0" smtClean="0"/>
              <a:t>Illustrate some of these principles by looking at how the </a:t>
            </a:r>
            <a:r>
              <a:rPr lang="en-US" smtClean="0"/>
              <a:t>pharmaceutical industry promotes its </a:t>
            </a:r>
            <a:r>
              <a:rPr lang="en-US" dirty="0" smtClean="0"/>
              <a:t>products.</a:t>
            </a:r>
          </a:p>
          <a:p>
            <a:r>
              <a:rPr lang="en-US" dirty="0" smtClean="0"/>
              <a:t>Describe three types of effective sequential messages for persuading others:</a:t>
            </a:r>
          </a:p>
          <a:p>
            <a:pPr lvl="1"/>
            <a:r>
              <a:rPr lang="en-US" dirty="0" smtClean="0"/>
              <a:t>Foot-in-the-Door</a:t>
            </a:r>
          </a:p>
          <a:p>
            <a:pPr lvl="1"/>
            <a:r>
              <a:rPr lang="en-US" dirty="0" smtClean="0"/>
              <a:t>Door-in-the-Face</a:t>
            </a:r>
          </a:p>
          <a:p>
            <a:pPr lvl="1"/>
            <a:r>
              <a:rPr lang="en-US" dirty="0" smtClean="0"/>
              <a:t>Bait-and-Switch/Lowballing</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24518263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3000" y="304800"/>
            <a:ext cx="8229600" cy="1066800"/>
          </a:xfrm>
        </p:spPr>
        <p:txBody>
          <a:bodyPr/>
          <a:lstStyle/>
          <a:p>
            <a:r>
              <a:rPr lang="en-US" dirty="0" smtClean="0"/>
              <a:t>Principles of Reciprocity</a:t>
            </a:r>
            <a:endParaRPr lang="en-US" dirty="0"/>
          </a:p>
        </p:txBody>
      </p:sp>
      <p:sp>
        <p:nvSpPr>
          <p:cNvPr id="7" name="Content Placeholder 6"/>
          <p:cNvSpPr>
            <a:spLocks noGrp="1"/>
          </p:cNvSpPr>
          <p:nvPr>
            <p:ph idx="1"/>
          </p:nvPr>
        </p:nvSpPr>
        <p:spPr>
          <a:xfrm>
            <a:off x="1066800" y="1676400"/>
            <a:ext cx="8001000" cy="4525963"/>
          </a:xfrm>
        </p:spPr>
        <p:txBody>
          <a:bodyPr>
            <a:normAutofit/>
          </a:bodyPr>
          <a:lstStyle/>
          <a:p>
            <a:pPr>
              <a:lnSpc>
                <a:spcPct val="90000"/>
              </a:lnSpc>
            </a:pPr>
            <a:r>
              <a:rPr lang="en-US" dirty="0" smtClean="0"/>
              <a:t>If I give you something, you must give me something back.</a:t>
            </a:r>
          </a:p>
          <a:p>
            <a:pPr>
              <a:lnSpc>
                <a:spcPct val="90000"/>
              </a:lnSpc>
            </a:pPr>
            <a:r>
              <a:rPr lang="en-US" dirty="0" smtClean="0"/>
              <a:t>If I give you a little something, you must then give me a (at least slightly) bigger something.</a:t>
            </a:r>
          </a:p>
          <a:p>
            <a:pPr>
              <a:lnSpc>
                <a:spcPct val="90000"/>
              </a:lnSpc>
            </a:pPr>
            <a:r>
              <a:rPr lang="en-US" dirty="0" smtClean="0"/>
              <a:t>If I make a concession, you must make a concession.</a:t>
            </a:r>
          </a:p>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Universality of Reciprocity</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t>We are ingrained into webs of indebtedness and a network of obligations.</a:t>
            </a:r>
          </a:p>
          <a:p>
            <a:pPr>
              <a:lnSpc>
                <a:spcPct val="90000"/>
              </a:lnSpc>
            </a:pPr>
            <a:r>
              <a:rPr lang="en-US" sz="2800" dirty="0" smtClean="0"/>
              <a:t>The closer your relationship, the more unequal your exchanges can be and the longer you have to reciprocate.</a:t>
            </a:r>
          </a:p>
          <a:p>
            <a:pPr>
              <a:lnSpc>
                <a:spcPct val="90000"/>
              </a:lnSpc>
            </a:pPr>
            <a:r>
              <a:rPr lang="en-US" sz="2800" dirty="0" smtClean="0"/>
              <a:t>This is one of the few principles of human behavior that is true across cultures.</a:t>
            </a:r>
          </a:p>
          <a:p>
            <a:pPr>
              <a:lnSpc>
                <a:spcPct val="90000"/>
              </a:lnSpc>
            </a:pPr>
            <a:endParaRPr lang="en-US" dirty="0" smtClean="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Reciprocity</a:t>
            </a:r>
            <a:endParaRPr lang="en-US" dirty="0"/>
          </a:p>
        </p:txBody>
      </p:sp>
      <p:sp>
        <p:nvSpPr>
          <p:cNvPr id="4" name="Content Placeholder 3"/>
          <p:cNvSpPr>
            <a:spLocks noGrp="1"/>
          </p:cNvSpPr>
          <p:nvPr>
            <p:ph idx="1"/>
          </p:nvPr>
        </p:nvSpPr>
        <p:spPr/>
        <p:txBody>
          <a:bodyPr>
            <a:normAutofit/>
          </a:bodyPr>
          <a:lstStyle/>
          <a:p>
            <a:r>
              <a:rPr lang="en-US" sz="2400" dirty="0" smtClean="0"/>
              <a:t>Even primates have been observed to adhere to the norm of reciprocity</a:t>
            </a:r>
          </a:p>
          <a:p>
            <a:r>
              <a:rPr lang="en-US" sz="2400" dirty="0" smtClean="0"/>
              <a:t>It works even if I don’t want or haven’t asked for what you give me.</a:t>
            </a:r>
          </a:p>
          <a:p>
            <a:r>
              <a:rPr lang="en-US" sz="2400" dirty="0" smtClean="0"/>
              <a:t>It also doesn’t matter whether you’re rich or poor or how small the initial gift (or deed) is.</a:t>
            </a:r>
          </a:p>
          <a:p>
            <a:endParaRPr lang="en-US" sz="14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8229600" cy="1066800"/>
          </a:xfrm>
        </p:spPr>
        <p:txBody>
          <a:bodyPr/>
          <a:lstStyle/>
          <a:p>
            <a:r>
              <a:rPr lang="en-US" dirty="0" err="1" smtClean="0"/>
              <a:t>Pregiving</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Involves giving you something before I ask for something.</a:t>
            </a:r>
          </a:p>
          <a:p>
            <a:r>
              <a:rPr lang="en-US" sz="3200" dirty="0" smtClean="0"/>
              <a:t>This is a very easy way to trigger the norm of reciprocity.</a:t>
            </a:r>
          </a:p>
          <a:p>
            <a:r>
              <a:rPr lang="en-US" dirty="0" smtClean="0"/>
              <a:t>You’ve probably done a version of this without realizing it.  We often think of this strategy as “softening someone up” or “buttering them up” by doing or saying something nice or giving them something small that they’ll value or appreciate.</a:t>
            </a:r>
            <a:endParaRPr lang="en-US" sz="3200" dirty="0" smtClean="0"/>
          </a:p>
          <a:p>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message strategies</a:t>
            </a:r>
            <a:endParaRPr lang="en-US" dirty="0"/>
          </a:p>
        </p:txBody>
      </p:sp>
      <p:sp>
        <p:nvSpPr>
          <p:cNvPr id="3" name="Content Placeholder 2"/>
          <p:cNvSpPr>
            <a:spLocks noGrp="1"/>
          </p:cNvSpPr>
          <p:nvPr>
            <p:ph idx="1"/>
          </p:nvPr>
        </p:nvSpPr>
        <p:spPr/>
        <p:txBody>
          <a:bodyPr/>
          <a:lstStyle/>
          <a:p>
            <a:r>
              <a:rPr lang="en-US" dirty="0" smtClean="0"/>
              <a:t>Delivering certain messages in a particular order can contribute to persuasive effectiveness.</a:t>
            </a:r>
          </a:p>
          <a:p>
            <a:r>
              <a:rPr lang="en-US" dirty="0" smtClean="0"/>
              <a:t>Three examples:</a:t>
            </a:r>
          </a:p>
          <a:p>
            <a:pPr lvl="1"/>
            <a:r>
              <a:rPr lang="en-US" dirty="0"/>
              <a:t>Door-in-Face</a:t>
            </a:r>
          </a:p>
          <a:p>
            <a:pPr lvl="1"/>
            <a:r>
              <a:rPr lang="en-US" dirty="0" smtClean="0"/>
              <a:t>Foot-in-Door</a:t>
            </a:r>
          </a:p>
          <a:p>
            <a:pPr lvl="1"/>
            <a:r>
              <a:rPr lang="en-US" dirty="0" smtClean="0"/>
              <a:t>Bait-and-switch/Lowballing</a:t>
            </a:r>
          </a:p>
          <a:p>
            <a:pPr lvl="1"/>
            <a:endParaRPr lang="en-US" dirty="0"/>
          </a:p>
        </p:txBody>
      </p:sp>
    </p:spTree>
    <p:extLst>
      <p:ext uri="{BB962C8B-B14F-4D97-AF65-F5344CB8AC3E}">
        <p14:creationId xmlns:p14="http://schemas.microsoft.com/office/powerpoint/2010/main" val="1985631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740</TotalTime>
  <Words>1262</Words>
  <Application>Microsoft Macintosh PowerPoint</Application>
  <PresentationFormat>On-screen Show (4:3)</PresentationFormat>
  <Paragraphs>105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Reciprocity, Consistency, and Persuasion</vt:lpstr>
      <vt:lpstr>Questions…</vt:lpstr>
      <vt:lpstr>Do you…?</vt:lpstr>
      <vt:lpstr>Today’s Lecture</vt:lpstr>
      <vt:lpstr>Principles of Reciprocity</vt:lpstr>
      <vt:lpstr>Universality of Reciprocity</vt:lpstr>
      <vt:lpstr>Reciprocity</vt:lpstr>
      <vt:lpstr>Pregiving</vt:lpstr>
      <vt:lpstr>Sequential message strategies</vt:lpstr>
      <vt:lpstr>Door-in-Face (DIF)</vt:lpstr>
      <vt:lpstr>Examples</vt:lpstr>
      <vt:lpstr>Conditions for DIF to work best</vt:lpstr>
      <vt:lpstr>Other conditions for DIF to work best</vt:lpstr>
      <vt:lpstr>Why does it work?</vt:lpstr>
      <vt:lpstr>Foot-in-the-Door (FID)</vt:lpstr>
      <vt:lpstr>Examples</vt:lpstr>
      <vt:lpstr>Conditions for FID to work best</vt:lpstr>
      <vt:lpstr>Why does FID work?</vt:lpstr>
      <vt:lpstr>Other types of sequential messages: Lowballing/Bait-and-Switch</vt:lpstr>
      <vt:lpstr>Bait and Switch/Lowballing sequence</vt:lpstr>
      <vt:lpstr>How can you protect yourself?</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Reciprocity and Persuasion</dc:title>
  <dc:creator>Susan Morgan</dc:creator>
  <cp:lastModifiedBy>Morgan, Susan E</cp:lastModifiedBy>
  <cp:revision>100</cp:revision>
  <dcterms:created xsi:type="dcterms:W3CDTF">2012-09-16T23:58:31Z</dcterms:created>
  <dcterms:modified xsi:type="dcterms:W3CDTF">2013-02-01T18:29:44Z</dcterms:modified>
</cp:coreProperties>
</file>