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33"/>
  </p:notesMasterIdLst>
  <p:sldIdLst>
    <p:sldId id="256" r:id="rId2"/>
    <p:sldId id="281" r:id="rId3"/>
    <p:sldId id="287" r:id="rId4"/>
    <p:sldId id="288" r:id="rId5"/>
    <p:sldId id="263" r:id="rId6"/>
    <p:sldId id="298" r:id="rId7"/>
    <p:sldId id="264" r:id="rId8"/>
    <p:sldId id="284" r:id="rId9"/>
    <p:sldId id="285" r:id="rId10"/>
    <p:sldId id="286" r:id="rId11"/>
    <p:sldId id="259" r:id="rId12"/>
    <p:sldId id="293" r:id="rId13"/>
    <p:sldId id="260" r:id="rId14"/>
    <p:sldId id="290" r:id="rId15"/>
    <p:sldId id="276" r:id="rId16"/>
    <p:sldId id="262" r:id="rId17"/>
    <p:sldId id="291" r:id="rId18"/>
    <p:sldId id="292" r:id="rId19"/>
    <p:sldId id="261" r:id="rId20"/>
    <p:sldId id="300" r:id="rId21"/>
    <p:sldId id="283" r:id="rId22"/>
    <p:sldId id="277" r:id="rId23"/>
    <p:sldId id="269" r:id="rId24"/>
    <p:sldId id="272" r:id="rId25"/>
    <p:sldId id="273" r:id="rId26"/>
    <p:sldId id="266" r:id="rId27"/>
    <p:sldId id="297" r:id="rId28"/>
    <p:sldId id="267" r:id="rId29"/>
    <p:sldId id="268" r:id="rId30"/>
    <p:sldId id="279" r:id="rId31"/>
    <p:sldId id="270" r:id="rId3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32" autoAdjust="0"/>
  </p:normalViewPr>
  <p:slideViewPr>
    <p:cSldViewPr>
      <p:cViewPr varScale="1">
        <p:scale>
          <a:sx n="174" d="100"/>
          <a:sy n="174" d="100"/>
        </p:scale>
        <p:origin x="-109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A1E432-5D75-45E5-A7A2-1DD244132B3E}" type="datetimeFigureOut">
              <a:rPr lang="en-US" smtClean="0"/>
              <a:t>2/12/13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95EAD2-427D-4880-BEC7-480A1B1D380F}" type="slidenum">
              <a:rPr lang="en-US" smtClean="0"/>
              <a:t>‹#›</a:t>
            </a:fld>
            <a:endParaRPr lang="en-US"/>
          </a:p>
        </p:txBody>
      </p:sp>
    </p:spTree>
    <p:extLst>
      <p:ext uri="{BB962C8B-B14F-4D97-AF65-F5344CB8AC3E}">
        <p14:creationId xmlns:p14="http://schemas.microsoft.com/office/powerpoint/2010/main" val="1638268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E95EAD2-427D-4880-BEC7-480A1B1D380F}"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D5F75BB6-C08A-42A4-A442-77DFFB285449}"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spd="med">
    <p:cover dir="d"/>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C091538-AD31-4F41-B7DE-B076DD5682FC}" type="slidenum">
              <a:rPr lang="en-US" smtClean="0"/>
              <a:pPr>
                <a:defRPr/>
              </a:pPr>
              <a:t>‹#›</a:t>
            </a:fld>
            <a:endParaRPr lang="en-US"/>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9B9C426-8201-4559-9ED2-56A56702CB97}" type="slidenum">
              <a:rPr lang="en-US" smtClean="0"/>
              <a:pPr>
                <a:defRPr/>
              </a:pPr>
              <a:t>‹#›</a:t>
            </a:fld>
            <a:endParaRPr lang="en-US"/>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8441CD4-998F-42FA-AE37-623BE6502AC6}"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F5DEA98F-3810-45EE-B1B8-8560437C4654}"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spd="med">
    <p:cover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B576006-8DC6-4B4E-BB2E-46ED6563F5E6}"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B62E5E23-1490-4773-9E2D-AE4F0684FF9E}"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DF21942-A6F9-4E67-9511-53F384C18BB8}" type="slidenum">
              <a:rPr lang="en-US" smtClean="0"/>
              <a:pPr>
                <a:defRPr/>
              </a:pPr>
              <a:t>‹#›</a:t>
            </a:fld>
            <a:endParaRPr lang="en-US"/>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CC50CF7-794D-4CE7-9F6E-7C6B8ADC451E}" type="slidenum">
              <a:rPr lang="en-US" smtClean="0"/>
              <a:pPr>
                <a:defRPr/>
              </a:pPr>
              <a:t>‹#›</a:t>
            </a:fld>
            <a:endParaRPr lang="en-US"/>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A0CD7EF-2F1E-4FBC-A7AA-E5ED675DCE20}"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4E2B046A-4312-47E4-86BE-6D82BDF883F2}"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D09C9FDB-42C6-4C1D-B4D3-55074D078EC1}"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xmlns:p14="http://schemas.microsoft.com/office/powerpoint/2010/main" spd="med">
    <p:cover dir="d"/>
  </p:transition>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Rectangle 3"/>
          <p:cNvSpPr>
            <a:spLocks noGrp="1" noChangeArrowheads="1"/>
          </p:cNvSpPr>
          <p:nvPr>
            <p:ph type="subTitle" idx="1"/>
          </p:nvPr>
        </p:nvSpPr>
        <p:spPr/>
        <p:txBody>
          <a:bodyPr>
            <a:normAutofit/>
          </a:bodyPr>
          <a:lstStyle/>
          <a:p>
            <a:pPr fontAlgn="auto">
              <a:spcAft>
                <a:spcPts val="0"/>
              </a:spcAft>
              <a:buFont typeface="Wingdings 2"/>
              <a:buNone/>
              <a:defRPr/>
            </a:pPr>
            <a:endParaRPr lang="en-US" smtClean="0"/>
          </a:p>
        </p:txBody>
      </p:sp>
      <p:sp>
        <p:nvSpPr>
          <p:cNvPr id="3074" name="Rectangle 2"/>
          <p:cNvSpPr>
            <a:spLocks noGrp="1" noChangeArrowheads="1"/>
          </p:cNvSpPr>
          <p:nvPr>
            <p:ph type="ctrTitle"/>
          </p:nvPr>
        </p:nvSpPr>
        <p:spPr/>
        <p:txBody>
          <a:bodyPr/>
          <a:lstStyle/>
          <a:p>
            <a:pPr fontAlgn="auto">
              <a:spcAft>
                <a:spcPts val="0"/>
              </a:spcAft>
              <a:defRPr/>
            </a:pPr>
            <a:r>
              <a:rPr lang="en-US" dirty="0" smtClean="0"/>
              <a:t>Social Proof and Conformity and Influence in Groups</a:t>
            </a:r>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nodePh="1">
                                  <p:stCondLst>
                                    <p:cond delay="0"/>
                                  </p:stCondLst>
                                  <p:endCondLst>
                                    <p:cond evt="begin" delay="0">
                                      <p:tn val="5"/>
                                    </p:cond>
                                  </p:end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people conform in groups?</a:t>
            </a:r>
            <a:endParaRPr lang="en-US" dirty="0"/>
          </a:p>
        </p:txBody>
      </p:sp>
      <p:sp>
        <p:nvSpPr>
          <p:cNvPr id="5" name="Content Placeholder 4"/>
          <p:cNvSpPr>
            <a:spLocks noGrp="1"/>
          </p:cNvSpPr>
          <p:nvPr>
            <p:ph sz="quarter" idx="1"/>
          </p:nvPr>
        </p:nvSpPr>
        <p:spPr/>
        <p:txBody>
          <a:bodyPr>
            <a:normAutofit/>
          </a:bodyPr>
          <a:lstStyle/>
          <a:p>
            <a:pPr>
              <a:defRPr/>
            </a:pPr>
            <a:r>
              <a:rPr lang="en-US" sz="3600" dirty="0"/>
              <a:t>Reason #4: </a:t>
            </a:r>
            <a:r>
              <a:rPr lang="en-US" sz="3200" dirty="0"/>
              <a:t>Hedonistic principle</a:t>
            </a:r>
          </a:p>
          <a:p>
            <a:pPr lvl="1">
              <a:defRPr/>
            </a:pPr>
            <a:r>
              <a:rPr lang="en-US" sz="3200" dirty="0"/>
              <a:t>We conform to avoid discomfort and to maximize the pleasure we get from a sense of acceptance, love, and belonging.</a:t>
            </a:r>
          </a:p>
          <a:p>
            <a:endParaRPr lang="en-US" dirty="0"/>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52400"/>
            <a:ext cx="8305800" cy="1143000"/>
          </a:xfrm>
        </p:spPr>
        <p:txBody>
          <a:bodyPr>
            <a:normAutofit/>
          </a:bodyPr>
          <a:lstStyle/>
          <a:p>
            <a:pPr fontAlgn="auto">
              <a:spcAft>
                <a:spcPts val="0"/>
              </a:spcAft>
              <a:defRPr/>
            </a:pPr>
            <a:r>
              <a:rPr lang="en-US" dirty="0" smtClean="0"/>
              <a:t>An early study: Asch and line lengths</a:t>
            </a:r>
          </a:p>
        </p:txBody>
      </p:sp>
      <p:sp>
        <p:nvSpPr>
          <p:cNvPr id="67587" name="Rectangle 3"/>
          <p:cNvSpPr>
            <a:spLocks noGrp="1" noChangeArrowheads="1"/>
          </p:cNvSpPr>
          <p:nvPr>
            <p:ph sz="quarter" idx="1"/>
          </p:nvPr>
        </p:nvSpPr>
        <p:spPr>
          <a:xfrm>
            <a:off x="405579" y="1066800"/>
            <a:ext cx="8382000" cy="5562600"/>
          </a:xfrm>
        </p:spPr>
        <p:txBody>
          <a:bodyPr>
            <a:normAutofit lnSpcReduction="10000"/>
          </a:bodyPr>
          <a:lstStyle/>
          <a:p>
            <a:pPr>
              <a:defRPr/>
            </a:pPr>
            <a:r>
              <a:rPr lang="en-US" sz="3200" dirty="0" smtClean="0"/>
              <a:t>Asch and line lengths</a:t>
            </a:r>
          </a:p>
          <a:p>
            <a:pPr lvl="1">
              <a:defRPr/>
            </a:pPr>
            <a:r>
              <a:rPr lang="en-US" sz="3200" dirty="0" smtClean="0"/>
              <a:t>People looked at a line, then chose which of three matched.</a:t>
            </a:r>
          </a:p>
          <a:p>
            <a:pPr lvl="1">
              <a:defRPr/>
            </a:pPr>
            <a:endParaRPr lang="en-US" sz="3200" dirty="0" smtClean="0"/>
          </a:p>
          <a:p>
            <a:pPr lvl="1">
              <a:defRPr/>
            </a:pPr>
            <a:endParaRPr lang="en-US" sz="3200" dirty="0"/>
          </a:p>
          <a:p>
            <a:pPr lvl="1">
              <a:defRPr/>
            </a:pPr>
            <a:endParaRPr lang="en-US" sz="3200" dirty="0" smtClean="0"/>
          </a:p>
          <a:p>
            <a:pPr lvl="1">
              <a:defRPr/>
            </a:pPr>
            <a:endParaRPr lang="en-US" sz="3200" dirty="0" smtClean="0"/>
          </a:p>
          <a:p>
            <a:pPr lvl="1">
              <a:defRPr/>
            </a:pPr>
            <a:r>
              <a:rPr lang="en-US" sz="3200" dirty="0" smtClean="0"/>
              <a:t>When rest of group gave wrong answer, most individuals went along at least some of the time.</a:t>
            </a:r>
          </a:p>
          <a:p>
            <a:pPr lvl="1">
              <a:defRPr/>
            </a:pPr>
            <a:r>
              <a:rPr lang="en-US" sz="3200" dirty="0" smtClean="0"/>
              <a:t>74% of participants conformed at least one time.</a:t>
            </a:r>
          </a:p>
          <a:p>
            <a:pPr lvl="1">
              <a:defRPr/>
            </a:pPr>
            <a:r>
              <a:rPr lang="en-US" sz="3200" dirty="0" smtClean="0"/>
              <a:t>People conformed an average of a third of the time</a:t>
            </a:r>
            <a:r>
              <a:rPr lang="en-US" sz="3200" dirty="0" smtClean="0"/>
              <a:t>.</a:t>
            </a:r>
            <a:endParaRPr lang="en-US" dirty="0" smtClean="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400" y="1981200"/>
            <a:ext cx="2793651" cy="2285714"/>
          </a:xfrm>
          <a:prstGeom prst="rect">
            <a:avLst/>
          </a:prstGeom>
        </p:spPr>
      </p:pic>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8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5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Factors that influence conformity in groups</a:t>
            </a:r>
            <a:endParaRPr lang="en-US" dirty="0"/>
          </a:p>
        </p:txBody>
      </p:sp>
      <p:sp>
        <p:nvSpPr>
          <p:cNvPr id="3" name="Content Placeholder 2"/>
          <p:cNvSpPr>
            <a:spLocks noGrp="1"/>
          </p:cNvSpPr>
          <p:nvPr>
            <p:ph sz="quarter" idx="1"/>
          </p:nvPr>
        </p:nvSpPr>
        <p:spPr>
          <a:xfrm>
            <a:off x="914400" y="1981200"/>
            <a:ext cx="7772400" cy="4572000"/>
          </a:xfrm>
        </p:spPr>
        <p:txBody>
          <a:bodyPr/>
          <a:lstStyle/>
          <a:p>
            <a:r>
              <a:rPr lang="en-US" sz="3200" dirty="0" smtClean="0"/>
              <a:t>Size of the group.</a:t>
            </a:r>
          </a:p>
          <a:p>
            <a:r>
              <a:rPr lang="en-US" sz="3200" dirty="0" smtClean="0"/>
              <a:t>Initiation and identification.</a:t>
            </a:r>
          </a:p>
          <a:p>
            <a:r>
              <a:rPr lang="en-US" sz="3200" dirty="0" smtClean="0"/>
              <a:t>Number of dissenters.</a:t>
            </a:r>
          </a:p>
          <a:p>
            <a:endParaRPr lang="en-US" dirty="0"/>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228600"/>
            <a:ext cx="8637588" cy="1190625"/>
          </a:xfrm>
        </p:spPr>
        <p:txBody>
          <a:bodyPr>
            <a:normAutofit fontScale="90000"/>
          </a:bodyPr>
          <a:lstStyle/>
          <a:p>
            <a:pPr fontAlgn="auto">
              <a:spcAft>
                <a:spcPts val="0"/>
              </a:spcAft>
              <a:defRPr/>
            </a:pPr>
            <a:r>
              <a:rPr lang="en-US" dirty="0" smtClean="0"/>
              <a:t>Factors that influence conformity in groups: </a:t>
            </a:r>
            <a:r>
              <a:rPr lang="en-US" b="1" dirty="0" smtClean="0"/>
              <a:t>Size of group</a:t>
            </a:r>
          </a:p>
        </p:txBody>
      </p:sp>
      <p:sp>
        <p:nvSpPr>
          <p:cNvPr id="68611" name="Rectangle 3"/>
          <p:cNvSpPr>
            <a:spLocks noGrp="1" noChangeArrowheads="1"/>
          </p:cNvSpPr>
          <p:nvPr>
            <p:ph sz="quarter" idx="1"/>
          </p:nvPr>
        </p:nvSpPr>
        <p:spPr>
          <a:xfrm>
            <a:off x="304800" y="1752600"/>
            <a:ext cx="8458200" cy="4953000"/>
          </a:xfrm>
        </p:spPr>
        <p:txBody>
          <a:bodyPr>
            <a:normAutofit/>
          </a:bodyPr>
          <a:lstStyle/>
          <a:p>
            <a:pPr>
              <a:lnSpc>
                <a:spcPct val="90000"/>
              </a:lnSpc>
            </a:pPr>
            <a:r>
              <a:rPr lang="en-US" sz="3200" dirty="0" smtClean="0"/>
              <a:t>Most people prefer to work in smaller (rather than larger) groups for good reasons.</a:t>
            </a:r>
          </a:p>
          <a:p>
            <a:pPr>
              <a:lnSpc>
                <a:spcPct val="90000"/>
              </a:lnSpc>
            </a:pPr>
            <a:r>
              <a:rPr lang="en-US" sz="3200" dirty="0" smtClean="0"/>
              <a:t>Types of influence that change with the size of group:</a:t>
            </a:r>
          </a:p>
          <a:p>
            <a:pPr lvl="1">
              <a:lnSpc>
                <a:spcPct val="90000"/>
              </a:lnSpc>
            </a:pPr>
            <a:r>
              <a:rPr lang="en-US" sz="3000" dirty="0" smtClean="0"/>
              <a:t>Informational influence</a:t>
            </a:r>
          </a:p>
          <a:p>
            <a:pPr lvl="1">
              <a:lnSpc>
                <a:spcPct val="90000"/>
              </a:lnSpc>
            </a:pPr>
            <a:r>
              <a:rPr lang="en-US" sz="3000" dirty="0" smtClean="0"/>
              <a:t>Normative influence</a:t>
            </a:r>
          </a:p>
          <a:p>
            <a:pPr>
              <a:lnSpc>
                <a:spcPct val="90000"/>
              </a:lnSpc>
            </a:pPr>
            <a:endParaRPr lang="en-US" sz="2800" dirty="0" smtClean="0"/>
          </a:p>
          <a:p>
            <a:pPr lvl="1">
              <a:lnSpc>
                <a:spcPct val="90000"/>
              </a:lnSpc>
            </a:pPr>
            <a:endParaRPr lang="en-US" sz="2400" dirty="0" smtClean="0"/>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609600" y="914400"/>
            <a:ext cx="8077200" cy="5486400"/>
          </a:xfrm>
        </p:spPr>
        <p:txBody>
          <a:bodyPr>
            <a:normAutofit fontScale="92500" lnSpcReduction="10000"/>
          </a:bodyPr>
          <a:lstStyle/>
          <a:p>
            <a:pPr>
              <a:lnSpc>
                <a:spcPct val="90000"/>
              </a:lnSpc>
            </a:pPr>
            <a:r>
              <a:rPr lang="en-US" sz="3200" dirty="0" smtClean="0"/>
              <a:t>The addition of more people adds </a:t>
            </a:r>
            <a:r>
              <a:rPr lang="en-US" sz="3200" b="1" i="1" dirty="0" smtClean="0"/>
              <a:t>normative</a:t>
            </a:r>
            <a:r>
              <a:rPr lang="en-US" sz="3200" dirty="0" smtClean="0"/>
              <a:t> influence.</a:t>
            </a:r>
          </a:p>
          <a:p>
            <a:pPr lvl="1">
              <a:lnSpc>
                <a:spcPct val="90000"/>
              </a:lnSpc>
            </a:pPr>
            <a:r>
              <a:rPr lang="en-US" sz="3000" dirty="0" smtClean="0"/>
              <a:t>A group consisting of two other individuals might still be seen as having individual opinions even when they agree.</a:t>
            </a:r>
          </a:p>
          <a:p>
            <a:pPr lvl="1">
              <a:lnSpc>
                <a:spcPct val="90000"/>
              </a:lnSpc>
            </a:pPr>
            <a:r>
              <a:rPr lang="en-US" sz="3000" dirty="0" smtClean="0"/>
              <a:t>But larger numbers of individuals in a group can contribute to a sense that “the group” holds an opinion.</a:t>
            </a:r>
          </a:p>
          <a:p>
            <a:pPr lvl="1">
              <a:lnSpc>
                <a:spcPct val="90000"/>
              </a:lnSpc>
            </a:pPr>
            <a:r>
              <a:rPr lang="en-US" sz="3000" dirty="0" smtClean="0"/>
              <a:t>This creates more group pressure on dissenting individuals.</a:t>
            </a:r>
          </a:p>
          <a:p>
            <a:pPr lvl="1">
              <a:lnSpc>
                <a:spcPct val="90000"/>
              </a:lnSpc>
            </a:pPr>
            <a:r>
              <a:rPr lang="en-US" sz="3000" dirty="0" smtClean="0"/>
              <a:t>Pressure is greatest with 4-5 group members.</a:t>
            </a:r>
          </a:p>
          <a:p>
            <a:pPr>
              <a:lnSpc>
                <a:spcPct val="90000"/>
              </a:lnSpc>
            </a:pPr>
            <a:r>
              <a:rPr lang="en-US" sz="3200" b="1" i="1" dirty="0" smtClean="0"/>
              <a:t>Informational</a:t>
            </a:r>
            <a:r>
              <a:rPr lang="en-US" sz="3200" dirty="0" smtClean="0"/>
              <a:t> </a:t>
            </a:r>
            <a:r>
              <a:rPr lang="en-US" sz="3200" dirty="0"/>
              <a:t>influence increases the most (proportionately) with the addition of one person. </a:t>
            </a:r>
          </a:p>
          <a:p>
            <a:pPr lvl="1">
              <a:lnSpc>
                <a:spcPct val="90000"/>
              </a:lnSpc>
            </a:pPr>
            <a:r>
              <a:rPr lang="en-US" sz="3000" dirty="0"/>
              <a:t>“Two heads are better than one.” </a:t>
            </a:r>
          </a:p>
          <a:p>
            <a:pPr lvl="1">
              <a:lnSpc>
                <a:spcPct val="90000"/>
              </a:lnSpc>
            </a:pPr>
            <a:r>
              <a:rPr lang="en-US" sz="3000" dirty="0"/>
              <a:t>Three heads are still better than two, but four heads might not be </a:t>
            </a:r>
            <a:r>
              <a:rPr lang="en-US" sz="3000" dirty="0" smtClean="0"/>
              <a:t>much better </a:t>
            </a:r>
            <a:r>
              <a:rPr lang="en-US" sz="3000" dirty="0"/>
              <a:t>than three.</a:t>
            </a:r>
          </a:p>
          <a:p>
            <a:endParaRPr lang="en-US" dirty="0"/>
          </a:p>
        </p:txBody>
      </p:sp>
    </p:spTree>
    <p:extLst>
      <p:ext uri="{BB962C8B-B14F-4D97-AF65-F5344CB8AC3E}">
        <p14:creationId xmlns:p14="http://schemas.microsoft.com/office/powerpoint/2010/main" val="305981351"/>
      </p:ext>
    </p:extLst>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t>Factors that influence conformity in groups: </a:t>
            </a:r>
            <a:r>
              <a:rPr lang="en-US" b="1" dirty="0" smtClean="0"/>
              <a:t>Initiation and identification</a:t>
            </a:r>
            <a:endParaRPr lang="en-US" b="1" dirty="0"/>
          </a:p>
        </p:txBody>
      </p:sp>
      <p:sp>
        <p:nvSpPr>
          <p:cNvPr id="3" name="Content Placeholder 2"/>
          <p:cNvSpPr>
            <a:spLocks noGrp="1"/>
          </p:cNvSpPr>
          <p:nvPr>
            <p:ph sz="quarter" idx="1"/>
          </p:nvPr>
        </p:nvSpPr>
        <p:spPr/>
        <p:txBody>
          <a:bodyPr>
            <a:normAutofit/>
          </a:bodyPr>
          <a:lstStyle/>
          <a:p>
            <a:pPr>
              <a:lnSpc>
                <a:spcPct val="90000"/>
              </a:lnSpc>
            </a:pPr>
            <a:r>
              <a:rPr lang="en-US" sz="3200" dirty="0" smtClean="0"/>
              <a:t>We conform to groups we find attractive.</a:t>
            </a:r>
          </a:p>
          <a:p>
            <a:pPr>
              <a:lnSpc>
                <a:spcPct val="90000"/>
              </a:lnSpc>
            </a:pPr>
            <a:r>
              <a:rPr lang="en-US" sz="3200" dirty="0" smtClean="0"/>
              <a:t>Attraction is influenced by initiation and identification.</a:t>
            </a:r>
          </a:p>
          <a:p>
            <a:pPr>
              <a:lnSpc>
                <a:spcPct val="90000"/>
              </a:lnSpc>
            </a:pPr>
            <a:r>
              <a:rPr lang="en-US" sz="3200" dirty="0" smtClean="0"/>
              <a:t>The larger the price to join a group (cost of initiation), the more we value that group.</a:t>
            </a:r>
          </a:p>
          <a:p>
            <a:pPr>
              <a:lnSpc>
                <a:spcPct val="90000"/>
              </a:lnSpc>
            </a:pPr>
            <a:r>
              <a:rPr lang="en-US" sz="3200" dirty="0" smtClean="0"/>
              <a:t>The more we want to be like someone, the stronger the identification.</a:t>
            </a:r>
          </a:p>
          <a:p>
            <a:endParaRPr lang="en-US" dirty="0" smtClean="0"/>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381000"/>
            <a:ext cx="8637588" cy="1190625"/>
          </a:xfrm>
        </p:spPr>
        <p:txBody>
          <a:bodyPr>
            <a:normAutofit fontScale="90000"/>
          </a:bodyPr>
          <a:lstStyle/>
          <a:p>
            <a:pPr fontAlgn="auto">
              <a:spcAft>
                <a:spcPts val="0"/>
              </a:spcAft>
              <a:defRPr/>
            </a:pPr>
            <a:r>
              <a:rPr lang="en-US" dirty="0" smtClean="0"/>
              <a:t>Factors that influence conformity in groups: </a:t>
            </a:r>
            <a:r>
              <a:rPr lang="en-US" b="1" dirty="0" smtClean="0"/>
              <a:t>Number of Dissenters</a:t>
            </a:r>
          </a:p>
        </p:txBody>
      </p:sp>
      <p:sp>
        <p:nvSpPr>
          <p:cNvPr id="70659" name="Rectangle 3"/>
          <p:cNvSpPr>
            <a:spLocks noGrp="1" noChangeArrowheads="1"/>
          </p:cNvSpPr>
          <p:nvPr>
            <p:ph sz="quarter" idx="1"/>
          </p:nvPr>
        </p:nvSpPr>
        <p:spPr>
          <a:xfrm>
            <a:off x="381000" y="1752600"/>
            <a:ext cx="7924800" cy="4648200"/>
          </a:xfrm>
        </p:spPr>
        <p:txBody>
          <a:bodyPr/>
          <a:lstStyle/>
          <a:p>
            <a:pPr>
              <a:lnSpc>
                <a:spcPct val="90000"/>
              </a:lnSpc>
            </a:pPr>
            <a:r>
              <a:rPr lang="en-US" sz="2800" dirty="0" smtClean="0"/>
              <a:t>The greater the number of dissenters from group opinion, the easier it is to not conform</a:t>
            </a:r>
          </a:p>
          <a:p>
            <a:pPr>
              <a:lnSpc>
                <a:spcPct val="90000"/>
              </a:lnSpc>
            </a:pPr>
            <a:r>
              <a:rPr lang="en-US" sz="2800" dirty="0" smtClean="0"/>
              <a:t>Having just </a:t>
            </a:r>
            <a:r>
              <a:rPr lang="en-US" sz="2800" u="sng" dirty="0" smtClean="0"/>
              <a:t>one</a:t>
            </a:r>
            <a:r>
              <a:rPr lang="en-US" sz="2800" dirty="0" smtClean="0"/>
              <a:t> other person agree with you strengthens your resolve to continue to dissent.</a:t>
            </a:r>
          </a:p>
          <a:p>
            <a:pPr>
              <a:lnSpc>
                <a:spcPct val="90000"/>
              </a:lnSpc>
            </a:pPr>
            <a:r>
              <a:rPr lang="en-US" sz="2800" dirty="0" smtClean="0"/>
              <a:t>Even if the other person who agrees with you is low-status or poorly informed, the support still has a big impact.</a:t>
            </a:r>
          </a:p>
          <a:p>
            <a:pPr>
              <a:lnSpc>
                <a:spcPct val="90000"/>
              </a:lnSpc>
            </a:pPr>
            <a:endParaRPr lang="en-US" dirty="0" smtClean="0"/>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0659">
                                            <p:txEl>
                                              <p:pRg st="1" end="1"/>
                                            </p:txEl>
                                          </p:spTgt>
                                        </p:tgtEl>
                                        <p:attrNameLst>
                                          <p:attrName>style.visibility</p:attrName>
                                        </p:attrNameLst>
                                      </p:cBhvr>
                                      <p:to>
                                        <p:strVal val="visible"/>
                                      </p:to>
                                    </p:set>
                                    <p:anim calcmode="lin" valueType="num">
                                      <p:cBhvr additive="base">
                                        <p:cTn id="13" dur="500" fill="hold"/>
                                        <p:tgtEl>
                                          <p:spTgt spid="706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06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0659">
                                            <p:txEl>
                                              <p:pRg st="2" end="2"/>
                                            </p:txEl>
                                          </p:spTgt>
                                        </p:tgtEl>
                                        <p:attrNameLst>
                                          <p:attrName>style.visibility</p:attrName>
                                        </p:attrNameLst>
                                      </p:cBhvr>
                                      <p:to>
                                        <p:strVal val="visible"/>
                                      </p:to>
                                    </p:set>
                                    <p:anim calcmode="lin" valueType="num">
                                      <p:cBhvr additive="base">
                                        <p:cTn id="19" dur="500" fill="hold"/>
                                        <p:tgtEl>
                                          <p:spTgt spid="7065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06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uiExpand="1"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Minority influence</a:t>
            </a:r>
            <a:endParaRPr lang="en-US" dirty="0"/>
          </a:p>
        </p:txBody>
      </p:sp>
      <p:sp>
        <p:nvSpPr>
          <p:cNvPr id="3" name="Content Placeholder 2"/>
          <p:cNvSpPr>
            <a:spLocks noGrp="1"/>
          </p:cNvSpPr>
          <p:nvPr>
            <p:ph sz="quarter" idx="1"/>
          </p:nvPr>
        </p:nvSpPr>
        <p:spPr>
          <a:xfrm>
            <a:off x="609600" y="1676400"/>
            <a:ext cx="7772400" cy="4572000"/>
          </a:xfrm>
        </p:spPr>
        <p:txBody>
          <a:bodyPr/>
          <a:lstStyle/>
          <a:p>
            <a:r>
              <a:rPr lang="en-US" dirty="0" smtClean="0"/>
              <a:t>When you find that you disagree with a larger group of people, what can you do to influence them?</a:t>
            </a:r>
          </a:p>
          <a:p>
            <a:r>
              <a:rPr lang="en-US" dirty="0" err="1" smtClean="0"/>
              <a:t>The“</a:t>
            </a:r>
            <a:r>
              <a:rPr lang="en-US" dirty="0" err="1" smtClean="0">
                <a:solidFill>
                  <a:srgbClr val="00B0F0"/>
                </a:solidFill>
              </a:rPr>
              <a:t>Blue</a:t>
            </a:r>
            <a:r>
              <a:rPr lang="en-US" dirty="0" smtClean="0"/>
              <a:t>/</a:t>
            </a:r>
            <a:r>
              <a:rPr lang="en-US" dirty="0" smtClean="0">
                <a:solidFill>
                  <a:srgbClr val="00B050"/>
                </a:solidFill>
              </a:rPr>
              <a:t>Green</a:t>
            </a:r>
            <a:r>
              <a:rPr lang="en-US" dirty="0" smtClean="0"/>
              <a:t> </a:t>
            </a:r>
            <a:r>
              <a:rPr lang="en-US" dirty="0"/>
              <a:t>Studies” (</a:t>
            </a:r>
            <a:r>
              <a:rPr lang="en-US" dirty="0" err="1"/>
              <a:t>Moscovici</a:t>
            </a:r>
            <a:r>
              <a:rPr lang="en-US" dirty="0" smtClean="0"/>
              <a:t>)</a:t>
            </a:r>
          </a:p>
          <a:p>
            <a:r>
              <a:rPr lang="en-US" dirty="0" smtClean="0"/>
              <a:t>Groups of 6 participants were shown blue or green slides of different brightness levels and asked what color they were.</a:t>
            </a:r>
          </a:p>
          <a:p>
            <a:r>
              <a:rPr lang="en-US" dirty="0" smtClean="0"/>
              <a:t>Two people in each group were “confederates.” When they consistently said that the blue slides were green, 32% of people conformed at least once.</a:t>
            </a:r>
            <a:endParaRPr lang="en-US" dirty="0"/>
          </a:p>
        </p:txBody>
      </p:sp>
    </p:spTree>
    <p:extLst>
      <p:ext uri="{BB962C8B-B14F-4D97-AF65-F5344CB8AC3E}">
        <p14:creationId xmlns:p14="http://schemas.microsoft.com/office/powerpoint/2010/main" val="2135716239"/>
      </p:ext>
    </p:extLst>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1143000"/>
          </a:xfrm>
        </p:spPr>
        <p:txBody>
          <a:bodyPr>
            <a:normAutofit fontScale="90000"/>
          </a:bodyPr>
          <a:lstStyle/>
          <a:p>
            <a:r>
              <a:rPr lang="en-US" dirty="0" smtClean="0"/>
              <a:t>Minority influence works best when members are:</a:t>
            </a:r>
            <a:endParaRPr lang="en-US" dirty="0"/>
          </a:p>
        </p:txBody>
      </p:sp>
      <p:sp>
        <p:nvSpPr>
          <p:cNvPr id="3" name="Content Placeholder 2"/>
          <p:cNvSpPr>
            <a:spLocks noGrp="1"/>
          </p:cNvSpPr>
          <p:nvPr>
            <p:ph sz="quarter" idx="1"/>
          </p:nvPr>
        </p:nvSpPr>
        <p:spPr>
          <a:xfrm>
            <a:off x="609600" y="1371600"/>
            <a:ext cx="8077200" cy="4183011"/>
          </a:xfrm>
        </p:spPr>
        <p:txBody>
          <a:bodyPr>
            <a:noAutofit/>
          </a:bodyPr>
          <a:lstStyle/>
          <a:p>
            <a:r>
              <a:rPr lang="en-US" sz="2800" dirty="0" smtClean="0"/>
              <a:t>Consistent: The minority expresses its opinion consistently. No wavering.</a:t>
            </a:r>
          </a:p>
          <a:p>
            <a:r>
              <a:rPr lang="en-US" sz="2800" dirty="0" smtClean="0"/>
              <a:t>Confident: The minority expresses its opinion clearly and confidently. No equivocation.</a:t>
            </a:r>
          </a:p>
          <a:p>
            <a:r>
              <a:rPr lang="en-US" sz="2800" dirty="0" smtClean="0"/>
              <a:t>Unbiased: The minority position appears to be grounded in some external fact.  No personal benefit.</a:t>
            </a:r>
          </a:p>
          <a:p>
            <a:r>
              <a:rPr lang="en-US" sz="2800" dirty="0" smtClean="0"/>
              <a:t>Resistant: The minority is able to resist social pressure to conform to the majority.</a:t>
            </a:r>
            <a:endParaRPr lang="en-US" sz="2800" dirty="0"/>
          </a:p>
        </p:txBody>
      </p:sp>
    </p:spTree>
    <p:extLst>
      <p:ext uri="{BB962C8B-B14F-4D97-AF65-F5344CB8AC3E}">
        <p14:creationId xmlns:p14="http://schemas.microsoft.com/office/powerpoint/2010/main" val="1372232677"/>
      </p:ext>
    </p:extLst>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914400"/>
            <a:ext cx="7772400" cy="1143000"/>
          </a:xfrm>
        </p:spPr>
        <p:txBody>
          <a:bodyPr>
            <a:normAutofit fontScale="90000"/>
          </a:bodyPr>
          <a:lstStyle/>
          <a:p>
            <a:pPr fontAlgn="auto">
              <a:spcAft>
                <a:spcPts val="0"/>
              </a:spcAft>
              <a:defRPr/>
            </a:pPr>
            <a:r>
              <a:rPr lang="en-US" dirty="0" smtClean="0"/>
              <a:t/>
            </a:r>
            <a:br>
              <a:rPr lang="en-US" dirty="0" smtClean="0"/>
            </a:br>
            <a:r>
              <a:rPr lang="en-US" dirty="0" smtClean="0"/>
              <a:t> We see the greatest conformity effects when: </a:t>
            </a:r>
            <a:br>
              <a:rPr lang="en-US" dirty="0" smtClean="0"/>
            </a:br>
            <a:endParaRPr lang="en-US" dirty="0" smtClean="0"/>
          </a:p>
        </p:txBody>
      </p:sp>
      <p:sp>
        <p:nvSpPr>
          <p:cNvPr id="69635" name="Rectangle 3"/>
          <p:cNvSpPr>
            <a:spLocks noGrp="1" noChangeArrowheads="1"/>
          </p:cNvSpPr>
          <p:nvPr>
            <p:ph sz="quarter" idx="1"/>
          </p:nvPr>
        </p:nvSpPr>
        <p:spPr>
          <a:xfrm>
            <a:off x="304800" y="1676400"/>
            <a:ext cx="8686800" cy="4999037"/>
          </a:xfrm>
        </p:spPr>
        <p:txBody>
          <a:bodyPr/>
          <a:lstStyle/>
          <a:p>
            <a:pPr>
              <a:lnSpc>
                <a:spcPct val="90000"/>
              </a:lnSpc>
            </a:pPr>
            <a:r>
              <a:rPr lang="en-US" sz="3200" dirty="0" smtClean="0"/>
              <a:t>The situation has some kind of ambiguity and the “right” answer is not necessarily clear</a:t>
            </a:r>
          </a:p>
          <a:p>
            <a:pPr>
              <a:lnSpc>
                <a:spcPct val="90000"/>
              </a:lnSpc>
            </a:pPr>
            <a:r>
              <a:rPr lang="en-US" sz="3200" dirty="0" smtClean="0"/>
              <a:t>Actions are seen as more appropriate when others are also doing it.</a:t>
            </a:r>
          </a:p>
          <a:p>
            <a:pPr>
              <a:lnSpc>
                <a:spcPct val="90000"/>
              </a:lnSpc>
            </a:pPr>
            <a:r>
              <a:rPr lang="en-US" sz="3200" dirty="0" smtClean="0"/>
              <a:t>If the person(s) engaging in the behavior is similar to us.</a:t>
            </a:r>
          </a:p>
          <a:p>
            <a:pPr>
              <a:lnSpc>
                <a:spcPct val="90000"/>
              </a:lnSpc>
            </a:pPr>
            <a:r>
              <a:rPr lang="en-US" sz="3200" dirty="0" smtClean="0"/>
              <a:t>A high-status person(s) takes a position.</a:t>
            </a:r>
          </a:p>
          <a:p>
            <a:pPr>
              <a:lnSpc>
                <a:spcPct val="90000"/>
              </a:lnSpc>
            </a:pPr>
            <a:r>
              <a:rPr lang="en-US" sz="3200" dirty="0" smtClean="0"/>
              <a:t>We conform if we think group is right (informational influence) or if we really want to be liked (normative influence)</a:t>
            </a:r>
            <a:r>
              <a:rPr lang="en-US" sz="3200" dirty="0" smtClean="0"/>
              <a:t>.</a:t>
            </a:r>
            <a:endParaRPr lang="en-US" dirty="0" smtClean="0"/>
          </a:p>
          <a:p>
            <a:pPr>
              <a:lnSpc>
                <a:spcPct val="90000"/>
              </a:lnSpc>
            </a:pPr>
            <a:endParaRPr lang="en-US" dirty="0" smtClean="0"/>
          </a:p>
          <a:p>
            <a:pPr>
              <a:lnSpc>
                <a:spcPct val="90000"/>
              </a:lnSpc>
            </a:pPr>
            <a:endParaRPr lang="en-US" dirty="0" smtClean="0"/>
          </a:p>
          <a:p>
            <a:pPr lvl="1">
              <a:lnSpc>
                <a:spcPct val="90000"/>
              </a:lnSpc>
            </a:pPr>
            <a:endParaRPr lang="en-US" sz="2400" dirty="0" smtClean="0"/>
          </a:p>
          <a:p>
            <a:pPr lvl="1">
              <a:lnSpc>
                <a:spcPct val="90000"/>
              </a:lnSpc>
            </a:pPr>
            <a:endParaRPr lang="en-US" sz="2400" dirty="0" smtClean="0"/>
          </a:p>
          <a:p>
            <a:endParaRPr lang="en-US" dirty="0" smtClean="0"/>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9635">
                                            <p:txEl>
                                              <p:pRg st="1" end="1"/>
                                            </p:txEl>
                                          </p:spTgt>
                                        </p:tgtEl>
                                        <p:attrNameLst>
                                          <p:attrName>style.visibility</p:attrName>
                                        </p:attrNameLst>
                                      </p:cBhvr>
                                      <p:to>
                                        <p:strVal val="visible"/>
                                      </p:to>
                                    </p:set>
                                    <p:anim calcmode="lin" valueType="num">
                                      <p:cBhvr additive="base">
                                        <p:cTn id="13" dur="500" fill="hold"/>
                                        <p:tgtEl>
                                          <p:spTgt spid="6963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96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 calcmode="lin" valueType="num">
                                      <p:cBhvr additive="base">
                                        <p:cTn id="19" dur="500" fill="hold"/>
                                        <p:tgtEl>
                                          <p:spTgt spid="6963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96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9635">
                                            <p:txEl>
                                              <p:pRg st="3" end="3"/>
                                            </p:txEl>
                                          </p:spTgt>
                                        </p:tgtEl>
                                        <p:attrNameLst>
                                          <p:attrName>style.visibility</p:attrName>
                                        </p:attrNameLst>
                                      </p:cBhvr>
                                      <p:to>
                                        <p:strVal val="visible"/>
                                      </p:to>
                                    </p:set>
                                    <p:anim calcmode="lin" valueType="num">
                                      <p:cBhvr additive="base">
                                        <p:cTn id="25" dur="500" fill="hold"/>
                                        <p:tgtEl>
                                          <p:spTgt spid="6963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96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9635">
                                            <p:txEl>
                                              <p:pRg st="4" end="4"/>
                                            </p:txEl>
                                          </p:spTgt>
                                        </p:tgtEl>
                                        <p:attrNameLst>
                                          <p:attrName>style.visibility</p:attrName>
                                        </p:attrNameLst>
                                      </p:cBhvr>
                                      <p:to>
                                        <p:strVal val="visible"/>
                                      </p:to>
                                    </p:set>
                                    <p:anim calcmode="lin" valueType="num">
                                      <p:cBhvr additive="base">
                                        <p:cTn id="31" dur="500" fill="hold"/>
                                        <p:tgtEl>
                                          <p:spTgt spid="6963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963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do we gain by conforming?</a:t>
            </a:r>
            <a:endParaRPr lang="en-US" sz="3200" dirty="0"/>
          </a:p>
        </p:txBody>
      </p:sp>
      <p:sp>
        <p:nvSpPr>
          <p:cNvPr id="3" name="Content Placeholder 2"/>
          <p:cNvSpPr>
            <a:spLocks noGrp="1"/>
          </p:cNvSpPr>
          <p:nvPr>
            <p:ph sz="quarter" idx="1"/>
          </p:nvPr>
        </p:nvSpPr>
        <p:spPr/>
        <p:txBody>
          <a:bodyPr>
            <a:normAutofit/>
          </a:bodyPr>
          <a:lstStyle/>
          <a:p>
            <a:r>
              <a:rPr lang="en-US" sz="3200" dirty="0" smtClean="0"/>
              <a:t>Social support, sense of belonging</a:t>
            </a:r>
          </a:p>
          <a:p>
            <a:r>
              <a:rPr lang="en-US" sz="3200" dirty="0" smtClean="0"/>
              <a:t>Validation of our own existing views</a:t>
            </a:r>
          </a:p>
          <a:p>
            <a:r>
              <a:rPr lang="en-US" sz="3200" dirty="0" smtClean="0"/>
              <a:t>Easier interactions with group members; less conflict</a:t>
            </a:r>
          </a:p>
          <a:p>
            <a:pPr>
              <a:buNone/>
            </a:pPr>
            <a:endParaRPr lang="en-US" dirty="0" smtClean="0"/>
          </a:p>
          <a:p>
            <a:pPr>
              <a:buNone/>
            </a:pPr>
            <a:endParaRPr lang="en-US" dirty="0" smtClean="0"/>
          </a:p>
          <a:p>
            <a:endParaRPr lang="en-US" dirty="0"/>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the clip illustrate the earlier “</a:t>
            </a:r>
            <a:r>
              <a:rPr lang="en-US" smtClean="0"/>
              <a:t>ideal” conditions </a:t>
            </a:r>
            <a:r>
              <a:rPr lang="en-US" dirty="0" smtClean="0"/>
              <a:t>for conformity?</a:t>
            </a:r>
            <a:endParaRPr lang="en-US" dirty="0"/>
          </a:p>
        </p:txBody>
      </p:sp>
      <p:sp>
        <p:nvSpPr>
          <p:cNvPr id="3" name="Content Placeholder 2"/>
          <p:cNvSpPr>
            <a:spLocks noGrp="1"/>
          </p:cNvSpPr>
          <p:nvPr>
            <p:ph sz="quarter" idx="1"/>
          </p:nvPr>
        </p:nvSpPr>
        <p:spPr>
          <a:xfrm>
            <a:off x="685800" y="1752600"/>
            <a:ext cx="7772400" cy="4572000"/>
          </a:xfrm>
        </p:spPr>
        <p:txBody>
          <a:bodyPr/>
          <a:lstStyle/>
          <a:p>
            <a:pPr>
              <a:lnSpc>
                <a:spcPct val="90000"/>
              </a:lnSpc>
            </a:pPr>
            <a:r>
              <a:rPr lang="en-US" sz="2800" dirty="0"/>
              <a:t>The situation has some kind of ambiguity and the “right” answer is not necessarily clear</a:t>
            </a:r>
          </a:p>
          <a:p>
            <a:pPr>
              <a:lnSpc>
                <a:spcPct val="90000"/>
              </a:lnSpc>
            </a:pPr>
            <a:r>
              <a:rPr lang="en-US" sz="2800" dirty="0"/>
              <a:t>Actions are seen as more appropriate when others are also doing it.</a:t>
            </a:r>
          </a:p>
          <a:p>
            <a:pPr>
              <a:lnSpc>
                <a:spcPct val="90000"/>
              </a:lnSpc>
            </a:pPr>
            <a:r>
              <a:rPr lang="en-US" sz="2800" dirty="0"/>
              <a:t>If the person(s) engaging in the behavior is similar to us.</a:t>
            </a:r>
          </a:p>
          <a:p>
            <a:pPr>
              <a:lnSpc>
                <a:spcPct val="90000"/>
              </a:lnSpc>
            </a:pPr>
            <a:r>
              <a:rPr lang="en-US" sz="2800" dirty="0"/>
              <a:t>A high-status person(s) </a:t>
            </a:r>
            <a:r>
              <a:rPr lang="en-US" sz="2800" dirty="0" smtClean="0"/>
              <a:t>takes </a:t>
            </a:r>
            <a:r>
              <a:rPr lang="en-US" sz="2800" dirty="0"/>
              <a:t>a </a:t>
            </a:r>
            <a:r>
              <a:rPr lang="en-US" sz="2800" dirty="0" smtClean="0"/>
              <a:t>position.</a:t>
            </a:r>
            <a:endParaRPr lang="en-US" sz="2800" dirty="0"/>
          </a:p>
          <a:p>
            <a:pPr>
              <a:lnSpc>
                <a:spcPct val="90000"/>
              </a:lnSpc>
            </a:pPr>
            <a:r>
              <a:rPr lang="en-US" sz="2800" dirty="0"/>
              <a:t>We conform if we think group is right (informational influence) or if we really want to be liked (normative influence).</a:t>
            </a:r>
          </a:p>
          <a:p>
            <a:pPr marL="0" indent="0">
              <a:buNone/>
            </a:pPr>
            <a:endParaRPr lang="en-US" dirty="0"/>
          </a:p>
        </p:txBody>
      </p:sp>
    </p:spTree>
    <p:extLst>
      <p:ext uri="{BB962C8B-B14F-4D97-AF65-F5344CB8AC3E}">
        <p14:creationId xmlns:p14="http://schemas.microsoft.com/office/powerpoint/2010/main" val="3030372241"/>
      </p:ext>
    </p:extLst>
  </p:cSld>
  <p:clrMapOvr>
    <a:masterClrMapping/>
  </p:clrMapOvr>
  <p:transition xmlns:p14="http://schemas.microsoft.com/office/powerpoint/2010/main" spd="med">
    <p:cover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smtClean="0"/>
              <a:t>X-</a:t>
            </a:r>
            <a:r>
              <a:rPr lang="en-US" dirty="0" err="1" smtClean="0"/>
              <a:t>treme</a:t>
            </a:r>
            <a:r>
              <a:rPr lang="en-US" dirty="0" smtClean="0"/>
              <a:t> Social Proof: </a:t>
            </a:r>
            <a:br>
              <a:rPr lang="en-US" dirty="0" smtClean="0"/>
            </a:br>
            <a:r>
              <a:rPr lang="en-US" dirty="0" smtClean="0"/>
              <a:t>Cults, Riots, Crime, and Suicide</a:t>
            </a:r>
            <a:endParaRPr lang="en-US" dirty="0"/>
          </a:p>
        </p:txBody>
      </p:sp>
      <p:sp>
        <p:nvSpPr>
          <p:cNvPr id="3" name="Content Placeholder 2"/>
          <p:cNvSpPr>
            <a:spLocks noGrp="1"/>
          </p:cNvSpPr>
          <p:nvPr>
            <p:ph sz="quarter" idx="1"/>
          </p:nvPr>
        </p:nvSpPr>
        <p:spPr>
          <a:xfrm>
            <a:off x="685800" y="1752600"/>
            <a:ext cx="7772400" cy="4572000"/>
          </a:xfrm>
        </p:spPr>
        <p:txBody>
          <a:bodyPr>
            <a:normAutofit/>
          </a:bodyPr>
          <a:lstStyle/>
          <a:p>
            <a:r>
              <a:rPr lang="en-US" sz="3200" dirty="0" smtClean="0"/>
              <a:t>There is a “dark side” of conformity.  We can use studies of conformity to understand:</a:t>
            </a:r>
          </a:p>
          <a:p>
            <a:pPr lvl="1"/>
            <a:r>
              <a:rPr lang="en-US" sz="3200" dirty="0" smtClean="0"/>
              <a:t>How cults brainwash their members</a:t>
            </a:r>
          </a:p>
          <a:p>
            <a:pPr lvl="1"/>
            <a:r>
              <a:rPr lang="en-US" sz="3200" dirty="0" smtClean="0"/>
              <a:t>How de-individuation is responsible for riots and other crimes, including bad group projects</a:t>
            </a:r>
          </a:p>
          <a:p>
            <a:pPr lvl="1"/>
            <a:r>
              <a:rPr lang="en-US" sz="3200" dirty="0" smtClean="0"/>
              <a:t>The </a:t>
            </a:r>
            <a:r>
              <a:rPr lang="en-US" sz="3200" dirty="0" err="1" smtClean="0"/>
              <a:t>Werther</a:t>
            </a:r>
            <a:r>
              <a:rPr lang="en-US" sz="3200" dirty="0" smtClean="0"/>
              <a:t> Effect: accidents, suicides, and copycat crimes</a:t>
            </a:r>
            <a:endParaRPr lang="en-US" sz="3200" dirty="0"/>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228600"/>
            <a:ext cx="7772400" cy="1143000"/>
          </a:xfrm>
        </p:spPr>
        <p:txBody>
          <a:bodyPr/>
          <a:lstStyle/>
          <a:p>
            <a:pPr fontAlgn="auto">
              <a:spcAft>
                <a:spcPts val="0"/>
              </a:spcAft>
              <a:defRPr/>
            </a:pPr>
            <a:r>
              <a:rPr lang="en-US" dirty="0" smtClean="0"/>
              <a:t>Cults</a:t>
            </a:r>
            <a:endParaRPr lang="en-US" dirty="0"/>
          </a:p>
        </p:txBody>
      </p:sp>
      <p:sp>
        <p:nvSpPr>
          <p:cNvPr id="22531" name="Content Placeholder 2"/>
          <p:cNvSpPr>
            <a:spLocks noGrp="1"/>
          </p:cNvSpPr>
          <p:nvPr>
            <p:ph sz="quarter" idx="1"/>
          </p:nvPr>
        </p:nvSpPr>
        <p:spPr>
          <a:xfrm>
            <a:off x="914400" y="1371600"/>
            <a:ext cx="7772400" cy="4572000"/>
          </a:xfrm>
        </p:spPr>
        <p:txBody>
          <a:bodyPr>
            <a:normAutofit/>
          </a:bodyPr>
          <a:lstStyle/>
          <a:p>
            <a:r>
              <a:rPr lang="en-US" sz="3200" dirty="0" smtClean="0"/>
              <a:t>What are cults?</a:t>
            </a:r>
          </a:p>
          <a:p>
            <a:r>
              <a:rPr lang="en-US" sz="3200" dirty="0" smtClean="0"/>
              <a:t>Why do people join cults?</a:t>
            </a:r>
          </a:p>
          <a:p>
            <a:r>
              <a:rPr lang="en-US" sz="3200" dirty="0" smtClean="0"/>
              <a:t>How do cults get their members to conform to the attitudes and behaviors of the group?</a:t>
            </a:r>
          </a:p>
          <a:p>
            <a:endParaRPr lang="en-US" sz="3200" dirty="0" smtClean="0"/>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fontAlgn="auto">
              <a:spcAft>
                <a:spcPts val="0"/>
              </a:spcAft>
              <a:defRPr/>
            </a:pPr>
            <a:r>
              <a:rPr lang="en-US" dirty="0" smtClean="0"/>
              <a:t>Conformity and Cults</a:t>
            </a:r>
          </a:p>
        </p:txBody>
      </p:sp>
      <p:sp>
        <p:nvSpPr>
          <p:cNvPr id="77827" name="Rectangle 3"/>
          <p:cNvSpPr>
            <a:spLocks noGrp="1" noChangeArrowheads="1"/>
          </p:cNvSpPr>
          <p:nvPr>
            <p:ph sz="quarter" idx="1"/>
          </p:nvPr>
        </p:nvSpPr>
        <p:spPr/>
        <p:txBody>
          <a:bodyPr>
            <a:normAutofit/>
          </a:bodyPr>
          <a:lstStyle/>
          <a:p>
            <a:r>
              <a:rPr lang="en-US" sz="3200" dirty="0" smtClean="0"/>
              <a:t>Softening-up stage</a:t>
            </a:r>
          </a:p>
          <a:p>
            <a:pPr lvl="1"/>
            <a:r>
              <a:rPr lang="en-US" sz="2600" dirty="0" smtClean="0"/>
              <a:t>Lure, separate, stress</a:t>
            </a:r>
          </a:p>
          <a:p>
            <a:r>
              <a:rPr lang="en-US" sz="3200" dirty="0" smtClean="0"/>
              <a:t>Compliance </a:t>
            </a:r>
          </a:p>
          <a:p>
            <a:pPr lvl="1"/>
            <a:r>
              <a:rPr lang="en-US" sz="2600" dirty="0" smtClean="0"/>
              <a:t>May be lip service, but some compliance often occurs with changes to diet, dress, sleep</a:t>
            </a:r>
          </a:p>
          <a:p>
            <a:r>
              <a:rPr lang="en-US" sz="3200" dirty="0" smtClean="0"/>
              <a:t>Internalization</a:t>
            </a:r>
          </a:p>
          <a:p>
            <a:pPr lvl="1"/>
            <a:r>
              <a:rPr lang="en-US" sz="2600" dirty="0" smtClean="0"/>
              <a:t>Recruit starts to believe</a:t>
            </a:r>
          </a:p>
          <a:p>
            <a:r>
              <a:rPr lang="en-US" sz="3200" dirty="0" smtClean="0"/>
              <a:t>Consolidation </a:t>
            </a:r>
          </a:p>
          <a:p>
            <a:pPr lvl="1"/>
            <a:r>
              <a:rPr lang="en-US" dirty="0" smtClean="0"/>
              <a:t>Recruit demonstrates allegiance with costly moves</a:t>
            </a:r>
          </a:p>
          <a:p>
            <a:endParaRPr lang="en-US" dirty="0" smtClean="0"/>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anim calcmode="lin" valueType="num">
                                      <p:cBhvr additive="base">
                                        <p:cTn id="11" dur="500" fill="hold"/>
                                        <p:tgtEl>
                                          <p:spTgt spid="7782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78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7827">
                                            <p:txEl>
                                              <p:pRg st="2" end="2"/>
                                            </p:txEl>
                                          </p:spTgt>
                                        </p:tgtEl>
                                        <p:attrNameLst>
                                          <p:attrName>style.visibility</p:attrName>
                                        </p:attrNameLst>
                                      </p:cBhvr>
                                      <p:to>
                                        <p:strVal val="visible"/>
                                      </p:to>
                                    </p:set>
                                    <p:anim calcmode="lin" valueType="num">
                                      <p:cBhvr additive="base">
                                        <p:cTn id="17" dur="500" fill="hold"/>
                                        <p:tgtEl>
                                          <p:spTgt spid="7782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782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7827">
                                            <p:txEl>
                                              <p:pRg st="3" end="3"/>
                                            </p:txEl>
                                          </p:spTgt>
                                        </p:tgtEl>
                                        <p:attrNameLst>
                                          <p:attrName>style.visibility</p:attrName>
                                        </p:attrNameLst>
                                      </p:cBhvr>
                                      <p:to>
                                        <p:strVal val="visible"/>
                                      </p:to>
                                    </p:set>
                                    <p:anim calcmode="lin" valueType="num">
                                      <p:cBhvr additive="base">
                                        <p:cTn id="21" dur="500" fill="hold"/>
                                        <p:tgtEl>
                                          <p:spTgt spid="7782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78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7827">
                                            <p:txEl>
                                              <p:pRg st="4" end="4"/>
                                            </p:txEl>
                                          </p:spTgt>
                                        </p:tgtEl>
                                        <p:attrNameLst>
                                          <p:attrName>style.visibility</p:attrName>
                                        </p:attrNameLst>
                                      </p:cBhvr>
                                      <p:to>
                                        <p:strVal val="visible"/>
                                      </p:to>
                                    </p:set>
                                    <p:anim calcmode="lin" valueType="num">
                                      <p:cBhvr additive="base">
                                        <p:cTn id="27" dur="500" fill="hold"/>
                                        <p:tgtEl>
                                          <p:spTgt spid="77827">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782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77827">
                                            <p:txEl>
                                              <p:pRg st="5" end="5"/>
                                            </p:txEl>
                                          </p:spTgt>
                                        </p:tgtEl>
                                        <p:attrNameLst>
                                          <p:attrName>style.visibility</p:attrName>
                                        </p:attrNameLst>
                                      </p:cBhvr>
                                      <p:to>
                                        <p:strVal val="visible"/>
                                      </p:to>
                                    </p:set>
                                    <p:anim calcmode="lin" valueType="num">
                                      <p:cBhvr additive="base">
                                        <p:cTn id="31" dur="500" fill="hold"/>
                                        <p:tgtEl>
                                          <p:spTgt spid="7782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78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7827">
                                            <p:txEl>
                                              <p:pRg st="6" end="6"/>
                                            </p:txEl>
                                          </p:spTgt>
                                        </p:tgtEl>
                                        <p:attrNameLst>
                                          <p:attrName>style.visibility</p:attrName>
                                        </p:attrNameLst>
                                      </p:cBhvr>
                                      <p:to>
                                        <p:strVal val="visible"/>
                                      </p:to>
                                    </p:set>
                                    <p:anim calcmode="lin" valueType="num">
                                      <p:cBhvr additive="base">
                                        <p:cTn id="37" dur="500" fill="hold"/>
                                        <p:tgtEl>
                                          <p:spTgt spid="77827">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7827">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77827">
                                            <p:txEl>
                                              <p:pRg st="7" end="7"/>
                                            </p:txEl>
                                          </p:spTgt>
                                        </p:tgtEl>
                                        <p:attrNameLst>
                                          <p:attrName>style.visibility</p:attrName>
                                        </p:attrNameLst>
                                      </p:cBhvr>
                                      <p:to>
                                        <p:strVal val="visible"/>
                                      </p:to>
                                    </p:set>
                                    <p:anim calcmode="lin" valueType="num">
                                      <p:cBhvr additive="base">
                                        <p:cTn id="41" dur="500" fill="hold"/>
                                        <p:tgtEl>
                                          <p:spTgt spid="77827">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782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838200"/>
          </a:xfrm>
        </p:spPr>
        <p:txBody>
          <a:bodyPr/>
          <a:lstStyle/>
          <a:p>
            <a:pPr fontAlgn="auto">
              <a:spcAft>
                <a:spcPts val="0"/>
              </a:spcAft>
              <a:defRPr/>
            </a:pPr>
            <a:r>
              <a:rPr lang="en-US" dirty="0" err="1" smtClean="0"/>
              <a:t>Deindividuation</a:t>
            </a:r>
            <a:endParaRPr lang="en-US" dirty="0"/>
          </a:p>
        </p:txBody>
      </p:sp>
      <p:sp>
        <p:nvSpPr>
          <p:cNvPr id="24579" name="Content Placeholder 2"/>
          <p:cNvSpPr>
            <a:spLocks noGrp="1"/>
          </p:cNvSpPr>
          <p:nvPr>
            <p:ph sz="quarter" idx="1"/>
          </p:nvPr>
        </p:nvSpPr>
        <p:spPr>
          <a:xfrm>
            <a:off x="838200" y="1401762"/>
            <a:ext cx="8153400" cy="4999038"/>
          </a:xfrm>
        </p:spPr>
        <p:txBody>
          <a:bodyPr>
            <a:normAutofit/>
          </a:bodyPr>
          <a:lstStyle/>
          <a:p>
            <a:r>
              <a:rPr lang="en-US" sz="2800" dirty="0" smtClean="0"/>
              <a:t>What leads to riots?  </a:t>
            </a:r>
          </a:p>
          <a:p>
            <a:r>
              <a:rPr lang="en-US" sz="2800" dirty="0" smtClean="0"/>
              <a:t>Why do people behave differently in a crowd?</a:t>
            </a:r>
          </a:p>
          <a:p>
            <a:pPr>
              <a:lnSpc>
                <a:spcPct val="90000"/>
              </a:lnSpc>
            </a:pPr>
            <a:r>
              <a:rPr lang="en-US" sz="2800" dirty="0" err="1" smtClean="0"/>
              <a:t>Deindividuation</a:t>
            </a:r>
            <a:r>
              <a:rPr lang="en-US" sz="2800" dirty="0" smtClean="0"/>
              <a:t> occurs when we are in groups as we become less concerned with how others will evaluate us and less aware of ourselves – in other words, we do things in groups we would never do by ourselves.</a:t>
            </a:r>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1143000"/>
          </a:xfrm>
        </p:spPr>
        <p:txBody>
          <a:bodyPr/>
          <a:lstStyle/>
          <a:p>
            <a:pPr fontAlgn="auto">
              <a:spcAft>
                <a:spcPts val="0"/>
              </a:spcAft>
              <a:defRPr/>
            </a:pPr>
            <a:r>
              <a:rPr lang="en-US" dirty="0" smtClean="0"/>
              <a:t>Consequences of </a:t>
            </a:r>
            <a:r>
              <a:rPr lang="en-US" dirty="0" err="1" smtClean="0"/>
              <a:t>deindividuation</a:t>
            </a:r>
            <a:endParaRPr lang="en-US" dirty="0"/>
          </a:p>
        </p:txBody>
      </p:sp>
      <p:sp>
        <p:nvSpPr>
          <p:cNvPr id="3" name="Content Placeholder 2"/>
          <p:cNvSpPr>
            <a:spLocks noGrp="1"/>
          </p:cNvSpPr>
          <p:nvPr>
            <p:ph sz="quarter" idx="1"/>
          </p:nvPr>
        </p:nvSpPr>
        <p:spPr>
          <a:xfrm>
            <a:off x="304800" y="1447800"/>
            <a:ext cx="8686800" cy="4999037"/>
          </a:xfrm>
        </p:spPr>
        <p:txBody>
          <a:bodyPr>
            <a:normAutofit/>
          </a:bodyPr>
          <a:lstStyle/>
          <a:p>
            <a:pPr>
              <a:lnSpc>
                <a:spcPct val="90000"/>
              </a:lnSpc>
              <a:defRPr/>
            </a:pPr>
            <a:r>
              <a:rPr lang="en-US" sz="3200" dirty="0" smtClean="0"/>
              <a:t>May result in anti social behavior – riots, crime, poor judgment.</a:t>
            </a:r>
          </a:p>
          <a:p>
            <a:pPr>
              <a:lnSpc>
                <a:spcPct val="90000"/>
              </a:lnSpc>
              <a:defRPr/>
            </a:pPr>
            <a:r>
              <a:rPr lang="en-US" sz="3200" dirty="0" smtClean="0"/>
              <a:t>Diffusion of responsibility: We also give less than our all and think others will pick up the slack. </a:t>
            </a:r>
          </a:p>
          <a:p>
            <a:pPr marL="320040" lvl="1" indent="0" fontAlgn="auto">
              <a:spcAft>
                <a:spcPts val="0"/>
              </a:spcAft>
              <a:buNone/>
              <a:defRPr/>
            </a:pPr>
            <a:endParaRPr lang="en-US" dirty="0" smtClean="0"/>
          </a:p>
          <a:p>
            <a:pPr lvl="1" fontAlgn="auto">
              <a:spcAft>
                <a:spcPts val="0"/>
              </a:spcAft>
              <a:buNone/>
              <a:defRPr/>
            </a:pPr>
            <a:endParaRPr lang="en-US" dirty="0" smtClean="0"/>
          </a:p>
          <a:p>
            <a:pPr fontAlgn="auto">
              <a:spcAft>
                <a:spcPts val="0"/>
              </a:spcAft>
              <a:buFont typeface="Wingdings 2"/>
              <a:buChar char=""/>
              <a:defRPr/>
            </a:pPr>
            <a:endParaRPr lang="en-US" dirty="0"/>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0"/>
            <a:ext cx="7772400" cy="1143000"/>
          </a:xfrm>
        </p:spPr>
        <p:txBody>
          <a:bodyPr/>
          <a:lstStyle/>
          <a:p>
            <a:pPr fontAlgn="auto">
              <a:spcAft>
                <a:spcPts val="0"/>
              </a:spcAft>
              <a:defRPr/>
            </a:pPr>
            <a:r>
              <a:rPr lang="en-US" dirty="0" err="1" smtClean="0"/>
              <a:t>Deindividuation</a:t>
            </a:r>
            <a:r>
              <a:rPr lang="en-US" dirty="0" smtClean="0"/>
              <a:t> and social loafing</a:t>
            </a:r>
          </a:p>
        </p:txBody>
      </p:sp>
      <p:sp>
        <p:nvSpPr>
          <p:cNvPr id="74755" name="Rectangle 3"/>
          <p:cNvSpPr>
            <a:spLocks noGrp="1" noChangeArrowheads="1"/>
          </p:cNvSpPr>
          <p:nvPr>
            <p:ph sz="quarter" idx="1"/>
          </p:nvPr>
        </p:nvSpPr>
        <p:spPr>
          <a:xfrm>
            <a:off x="304800" y="1295400"/>
            <a:ext cx="8686800" cy="5334000"/>
          </a:xfrm>
        </p:spPr>
        <p:txBody>
          <a:bodyPr/>
          <a:lstStyle/>
          <a:p>
            <a:pPr>
              <a:lnSpc>
                <a:spcPct val="90000"/>
              </a:lnSpc>
            </a:pPr>
            <a:r>
              <a:rPr lang="en-US" sz="3200" dirty="0" smtClean="0"/>
              <a:t>Do you enjoy working on group projects for school?  If not, why?</a:t>
            </a:r>
          </a:p>
          <a:p>
            <a:pPr lvl="1">
              <a:lnSpc>
                <a:spcPct val="90000"/>
              </a:lnSpc>
            </a:pPr>
            <a:r>
              <a:rPr lang="en-US" sz="2800" dirty="0" smtClean="0"/>
              <a:t>Collective effort model: If we don’t value the outcomes OR if we don’t think our own efforts will be recognized, we’ll loaf.</a:t>
            </a:r>
          </a:p>
          <a:p>
            <a:pPr lvl="1">
              <a:lnSpc>
                <a:spcPct val="90000"/>
              </a:lnSpc>
            </a:pPr>
            <a:r>
              <a:rPr lang="en-US" sz="2800" dirty="0" smtClean="0"/>
              <a:t>Free ride effect: We can get away with it because we won’t be held responsible for slacking.</a:t>
            </a:r>
          </a:p>
          <a:p>
            <a:pPr lvl="1">
              <a:lnSpc>
                <a:spcPct val="90000"/>
              </a:lnSpc>
            </a:pPr>
            <a:r>
              <a:rPr lang="en-US" sz="2800" dirty="0" smtClean="0"/>
              <a:t>Sucker effect: If you think others are slacking, you’ll slack to match their level of effort.</a:t>
            </a:r>
          </a:p>
          <a:p>
            <a:pPr lvl="1">
              <a:lnSpc>
                <a:spcPct val="90000"/>
              </a:lnSpc>
            </a:pPr>
            <a:endParaRPr lang="en-US" sz="2800" dirty="0" smtClean="0"/>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 calcmode="lin" valueType="num">
                                      <p:cBhvr additive="base">
                                        <p:cTn id="13" dur="500" fill="hold"/>
                                        <p:tgtEl>
                                          <p:spTgt spid="747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47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4755">
                                            <p:txEl>
                                              <p:pRg st="3" end="3"/>
                                            </p:txEl>
                                          </p:spTgt>
                                        </p:tgtEl>
                                        <p:attrNameLst>
                                          <p:attrName>style.visibility</p:attrName>
                                        </p:attrNameLst>
                                      </p:cBhvr>
                                      <p:to>
                                        <p:strVal val="visible"/>
                                      </p:to>
                                    </p:set>
                                    <p:anim calcmode="lin" valueType="num">
                                      <p:cBhvr additive="base">
                                        <p:cTn id="25" dur="500" fill="hold"/>
                                        <p:tgtEl>
                                          <p:spTgt spid="747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475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uiExpand="1"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loafing, continued</a:t>
            </a:r>
            <a:endParaRPr lang="en-US" dirty="0"/>
          </a:p>
        </p:txBody>
      </p:sp>
      <p:sp>
        <p:nvSpPr>
          <p:cNvPr id="3" name="Content Placeholder 2"/>
          <p:cNvSpPr>
            <a:spLocks noGrp="1"/>
          </p:cNvSpPr>
          <p:nvPr>
            <p:ph sz="quarter" idx="1"/>
          </p:nvPr>
        </p:nvSpPr>
        <p:spPr>
          <a:xfrm>
            <a:off x="685800" y="1676400"/>
            <a:ext cx="7772400" cy="4572000"/>
          </a:xfrm>
        </p:spPr>
        <p:txBody>
          <a:bodyPr/>
          <a:lstStyle/>
          <a:p>
            <a:pPr>
              <a:lnSpc>
                <a:spcPct val="90000"/>
              </a:lnSpc>
            </a:pPr>
            <a:r>
              <a:rPr lang="en-US" sz="3200" dirty="0" smtClean="0"/>
              <a:t>What would make group projects more successful?</a:t>
            </a:r>
          </a:p>
          <a:p>
            <a:pPr lvl="1">
              <a:lnSpc>
                <a:spcPct val="90000"/>
              </a:lnSpc>
            </a:pPr>
            <a:r>
              <a:rPr lang="en-US" sz="2800" dirty="0" smtClean="0"/>
              <a:t>People who identify with the group do less loafing.</a:t>
            </a:r>
          </a:p>
          <a:p>
            <a:pPr lvl="1">
              <a:lnSpc>
                <a:spcPct val="90000"/>
              </a:lnSpc>
            </a:pPr>
            <a:r>
              <a:rPr lang="en-US" sz="2800" dirty="0" smtClean="0"/>
              <a:t>People loaf less if they’re accountable for their individual contributions.</a:t>
            </a:r>
          </a:p>
          <a:p>
            <a:pPr lvl="1">
              <a:lnSpc>
                <a:spcPct val="90000"/>
              </a:lnSpc>
            </a:pPr>
            <a:r>
              <a:rPr lang="en-US" sz="2800" dirty="0" smtClean="0"/>
              <a:t>People loaf the least when other members of the group have the power to evaluate their performance.</a:t>
            </a:r>
          </a:p>
          <a:p>
            <a:endParaRPr lang="en-US" dirty="0"/>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fontAlgn="auto">
              <a:spcAft>
                <a:spcPts val="0"/>
              </a:spcAft>
              <a:defRPr/>
            </a:pPr>
            <a:r>
              <a:rPr lang="en-US" dirty="0" smtClean="0"/>
              <a:t>The </a:t>
            </a:r>
            <a:r>
              <a:rPr lang="en-US" dirty="0" err="1" smtClean="0"/>
              <a:t>Werther</a:t>
            </a:r>
            <a:r>
              <a:rPr lang="en-US" dirty="0" smtClean="0"/>
              <a:t> Effect</a:t>
            </a:r>
          </a:p>
        </p:txBody>
      </p:sp>
      <p:sp>
        <p:nvSpPr>
          <p:cNvPr id="4" name="Content Placeholder 3"/>
          <p:cNvSpPr>
            <a:spLocks noGrp="1"/>
          </p:cNvSpPr>
          <p:nvPr>
            <p:ph sz="quarter" idx="1"/>
          </p:nvPr>
        </p:nvSpPr>
        <p:spPr/>
        <p:txBody>
          <a:bodyPr>
            <a:normAutofit lnSpcReduction="10000"/>
          </a:bodyPr>
          <a:lstStyle/>
          <a:p>
            <a:pPr>
              <a:lnSpc>
                <a:spcPct val="90000"/>
              </a:lnSpc>
            </a:pPr>
            <a:r>
              <a:rPr lang="en-US" sz="3200" dirty="0" smtClean="0"/>
              <a:t>Publicized suicide increases the number of fatal car and airplane fatalities.</a:t>
            </a:r>
          </a:p>
          <a:p>
            <a:pPr>
              <a:lnSpc>
                <a:spcPct val="90000"/>
              </a:lnSpc>
            </a:pPr>
            <a:r>
              <a:rPr lang="en-US" sz="3200" dirty="0" smtClean="0"/>
              <a:t>Lone suicide increases single mortality auto deaths.</a:t>
            </a:r>
          </a:p>
          <a:p>
            <a:pPr>
              <a:lnSpc>
                <a:spcPct val="90000"/>
              </a:lnSpc>
            </a:pPr>
            <a:r>
              <a:rPr lang="en-US" sz="3200" dirty="0" smtClean="0"/>
              <a:t>Suicide and murder increases multiple fatalities.</a:t>
            </a:r>
          </a:p>
          <a:p>
            <a:pPr>
              <a:lnSpc>
                <a:spcPct val="90000"/>
              </a:lnSpc>
            </a:pPr>
            <a:r>
              <a:rPr lang="en-US" sz="3200" dirty="0" err="1" smtClean="0"/>
              <a:t>Werther</a:t>
            </a:r>
            <a:r>
              <a:rPr lang="en-US" sz="3200" dirty="0" smtClean="0"/>
              <a:t> effect: those who read about this type of story are more likely to model this type of behavior, either directly or indirectly.</a:t>
            </a:r>
          </a:p>
          <a:p>
            <a:pPr>
              <a:lnSpc>
                <a:spcPct val="90000"/>
              </a:lnSpc>
            </a:pPr>
            <a:r>
              <a:rPr lang="en-US" sz="3200" dirty="0" smtClean="0"/>
              <a:t>People who die are like the person who killed themselves.</a:t>
            </a:r>
          </a:p>
          <a:p>
            <a:endParaRPr lang="en-US" dirty="0"/>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152400"/>
            <a:ext cx="8686800" cy="838200"/>
          </a:xfrm>
        </p:spPr>
        <p:txBody>
          <a:bodyPr/>
          <a:lstStyle/>
          <a:p>
            <a:pPr fontAlgn="auto">
              <a:spcAft>
                <a:spcPts val="0"/>
              </a:spcAft>
              <a:defRPr/>
            </a:pPr>
            <a:r>
              <a:rPr lang="en-US" dirty="0" err="1" smtClean="0"/>
              <a:t>Werther</a:t>
            </a:r>
            <a:r>
              <a:rPr lang="en-US" dirty="0" smtClean="0"/>
              <a:t> effect cont.</a:t>
            </a:r>
          </a:p>
        </p:txBody>
      </p:sp>
      <p:sp>
        <p:nvSpPr>
          <p:cNvPr id="76803" name="Rectangle 3"/>
          <p:cNvSpPr>
            <a:spLocks noGrp="1" noChangeArrowheads="1"/>
          </p:cNvSpPr>
          <p:nvPr>
            <p:ph sz="quarter" idx="1"/>
          </p:nvPr>
        </p:nvSpPr>
        <p:spPr>
          <a:xfrm>
            <a:off x="304800" y="1065269"/>
            <a:ext cx="8686800" cy="4525962"/>
          </a:xfrm>
        </p:spPr>
        <p:txBody>
          <a:bodyPr>
            <a:normAutofit/>
          </a:bodyPr>
          <a:lstStyle/>
          <a:p>
            <a:pPr>
              <a:lnSpc>
                <a:spcPct val="90000"/>
              </a:lnSpc>
            </a:pPr>
            <a:r>
              <a:rPr lang="en-US" sz="3200" dirty="0" smtClean="0"/>
              <a:t>Same phenomena extends to homicide and other copycat crimes</a:t>
            </a:r>
          </a:p>
          <a:p>
            <a:pPr lvl="1">
              <a:lnSpc>
                <a:spcPct val="90000"/>
              </a:lnSpc>
            </a:pPr>
            <a:r>
              <a:rPr lang="en-US" sz="3000" dirty="0" smtClean="0"/>
              <a:t>Workplace shootings (“Going postal”)</a:t>
            </a:r>
          </a:p>
          <a:p>
            <a:pPr lvl="1">
              <a:lnSpc>
                <a:spcPct val="90000"/>
              </a:lnSpc>
            </a:pPr>
            <a:r>
              <a:rPr lang="en-US" sz="3000" dirty="0" smtClean="0"/>
              <a:t>High school and university shootings</a:t>
            </a:r>
          </a:p>
          <a:p>
            <a:pPr lvl="1">
              <a:lnSpc>
                <a:spcPct val="90000"/>
              </a:lnSpc>
            </a:pPr>
            <a:r>
              <a:rPr lang="en-US" sz="3000" dirty="0" smtClean="0"/>
              <a:t>Mass suicide: Jonestown, Guyana; Heaven’s Gate</a:t>
            </a:r>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t>
            </a:r>
            <a:r>
              <a:rPr lang="en-US" dirty="0" smtClean="0"/>
              <a:t>do we lose by </a:t>
            </a:r>
            <a:r>
              <a:rPr lang="en-US" dirty="0"/>
              <a:t>conforming?</a:t>
            </a:r>
            <a:r>
              <a:rPr lang="en-US" b="1" dirty="0"/>
              <a:t/>
            </a:r>
            <a:br>
              <a:rPr lang="en-US" b="1" dirty="0"/>
            </a:br>
            <a:endParaRPr lang="en-US" dirty="0"/>
          </a:p>
        </p:txBody>
      </p:sp>
      <p:sp>
        <p:nvSpPr>
          <p:cNvPr id="3" name="Content Placeholder 2"/>
          <p:cNvSpPr>
            <a:spLocks noGrp="1"/>
          </p:cNvSpPr>
          <p:nvPr>
            <p:ph sz="quarter" idx="1"/>
          </p:nvPr>
        </p:nvSpPr>
        <p:spPr/>
        <p:txBody>
          <a:bodyPr/>
          <a:lstStyle/>
          <a:p>
            <a:r>
              <a:rPr lang="en-US" sz="3200" dirty="0" smtClean="0"/>
              <a:t>Negative </a:t>
            </a:r>
            <a:r>
              <a:rPr lang="en-US" sz="3200" dirty="0"/>
              <a:t>regard for people who are not part of </a:t>
            </a:r>
            <a:r>
              <a:rPr lang="en-US" sz="3200" dirty="0" err="1"/>
              <a:t>ingroup</a:t>
            </a:r>
            <a:endParaRPr lang="en-US" sz="3200" dirty="0"/>
          </a:p>
          <a:p>
            <a:r>
              <a:rPr lang="en-US" sz="3200" dirty="0"/>
              <a:t>Discrimination</a:t>
            </a:r>
          </a:p>
          <a:p>
            <a:r>
              <a:rPr lang="en-US" sz="3200" dirty="0"/>
              <a:t>Poor decision-making</a:t>
            </a:r>
          </a:p>
          <a:p>
            <a:endParaRPr lang="en-US" dirty="0"/>
          </a:p>
        </p:txBody>
      </p:sp>
    </p:spTree>
    <p:extLst>
      <p:ext uri="{BB962C8B-B14F-4D97-AF65-F5344CB8AC3E}">
        <p14:creationId xmlns:p14="http://schemas.microsoft.com/office/powerpoint/2010/main" val="3679275346"/>
      </p:ext>
    </p:extLst>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772400" cy="1143000"/>
          </a:xfrm>
        </p:spPr>
        <p:txBody>
          <a:bodyPr/>
          <a:lstStyle/>
          <a:p>
            <a:pPr fontAlgn="auto">
              <a:spcAft>
                <a:spcPts val="0"/>
              </a:spcAft>
              <a:defRPr/>
            </a:pPr>
            <a:r>
              <a:rPr lang="en-US" dirty="0" smtClean="0"/>
              <a:t>Social proof</a:t>
            </a:r>
            <a:endParaRPr lang="en-US" dirty="0"/>
          </a:p>
        </p:txBody>
      </p:sp>
      <p:sp>
        <p:nvSpPr>
          <p:cNvPr id="3" name="Content Placeholder 2"/>
          <p:cNvSpPr>
            <a:spLocks noGrp="1"/>
          </p:cNvSpPr>
          <p:nvPr>
            <p:ph sz="quarter" idx="1"/>
          </p:nvPr>
        </p:nvSpPr>
        <p:spPr>
          <a:xfrm>
            <a:off x="533400" y="1676400"/>
            <a:ext cx="7772400" cy="4572000"/>
          </a:xfrm>
        </p:spPr>
        <p:txBody>
          <a:bodyPr>
            <a:noAutofit/>
          </a:bodyPr>
          <a:lstStyle/>
          <a:p>
            <a:pPr>
              <a:defRPr/>
            </a:pPr>
            <a:r>
              <a:rPr lang="en-US" sz="3200" dirty="0" smtClean="0"/>
              <a:t>When “everyone’s doing it,” we’re more likely to want to do it, too.</a:t>
            </a:r>
          </a:p>
          <a:p>
            <a:pPr>
              <a:defRPr/>
            </a:pPr>
            <a:r>
              <a:rPr lang="en-US" sz="3200" dirty="0" smtClean="0"/>
              <a:t>This is particularly true if your reference group includes high-status people or celebrities.</a:t>
            </a:r>
          </a:p>
          <a:p>
            <a:pPr>
              <a:defRPr/>
            </a:pPr>
            <a:r>
              <a:rPr lang="en-US" sz="3200" dirty="0" smtClean="0"/>
              <a:t>Product </a:t>
            </a:r>
            <a:r>
              <a:rPr lang="en-US" sz="3200" dirty="0" smtClean="0"/>
              <a:t>placement in entertainment television is effective for this reason</a:t>
            </a:r>
            <a:r>
              <a:rPr lang="en-US" sz="3200" dirty="0" smtClean="0"/>
              <a:t>.</a:t>
            </a:r>
            <a:endParaRPr lang="en-US" sz="3200" dirty="0" smtClean="0"/>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381000"/>
            <a:ext cx="8686800" cy="838200"/>
          </a:xfrm>
        </p:spPr>
        <p:txBody>
          <a:bodyPr/>
          <a:lstStyle/>
          <a:p>
            <a:pPr fontAlgn="auto">
              <a:spcAft>
                <a:spcPts val="0"/>
              </a:spcAft>
              <a:defRPr/>
            </a:pPr>
            <a:r>
              <a:rPr lang="en-US" dirty="0" smtClean="0"/>
              <a:t>Using this knowledge</a:t>
            </a:r>
          </a:p>
        </p:txBody>
      </p:sp>
      <p:sp>
        <p:nvSpPr>
          <p:cNvPr id="78851" name="Rectangle 3"/>
          <p:cNvSpPr>
            <a:spLocks noGrp="1" noChangeArrowheads="1"/>
          </p:cNvSpPr>
          <p:nvPr>
            <p:ph sz="quarter" idx="1"/>
          </p:nvPr>
        </p:nvSpPr>
        <p:spPr>
          <a:xfrm>
            <a:off x="457200" y="1676400"/>
            <a:ext cx="7772400" cy="4572000"/>
          </a:xfrm>
        </p:spPr>
        <p:txBody>
          <a:bodyPr>
            <a:normAutofit/>
          </a:bodyPr>
          <a:lstStyle/>
          <a:p>
            <a:r>
              <a:rPr lang="en-US" sz="3200" dirty="0" smtClean="0"/>
              <a:t>You can stop social proof and </a:t>
            </a:r>
            <a:r>
              <a:rPr lang="en-US" sz="3200" dirty="0" err="1" smtClean="0"/>
              <a:t>deindividuation</a:t>
            </a:r>
            <a:r>
              <a:rPr lang="en-US" sz="3200" dirty="0" smtClean="0"/>
              <a:t> by focusing on one person and identifying the type of help needed.</a:t>
            </a:r>
          </a:p>
          <a:p>
            <a:r>
              <a:rPr lang="en-US" sz="3200" dirty="0" smtClean="0"/>
              <a:t>Watch for people who use “fake” social proof.</a:t>
            </a:r>
          </a:p>
          <a:p>
            <a:r>
              <a:rPr lang="en-US" sz="3200" dirty="0" smtClean="0"/>
              <a:t>If you are uncertain, don’t assume the crowd is correct – find out more.</a:t>
            </a:r>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fill="hold"/>
                                        <p:tgtEl>
                                          <p:spTgt spid="788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8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8851">
                                            <p:txEl>
                                              <p:pRg st="1" end="1"/>
                                            </p:txEl>
                                          </p:spTgt>
                                        </p:tgtEl>
                                        <p:attrNameLst>
                                          <p:attrName>style.visibility</p:attrName>
                                        </p:attrNameLst>
                                      </p:cBhvr>
                                      <p:to>
                                        <p:strVal val="visible"/>
                                      </p:to>
                                    </p:set>
                                    <p:anim calcmode="lin" valueType="num">
                                      <p:cBhvr additive="base">
                                        <p:cTn id="13" dur="500" fill="hold"/>
                                        <p:tgtEl>
                                          <p:spTgt spid="7885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8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anim calcmode="lin" valueType="num">
                                      <p:cBhvr additive="base">
                                        <p:cTn id="19" dur="500" fill="hold"/>
                                        <p:tgtEl>
                                          <p:spTgt spid="7885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8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1143000"/>
          </a:xfrm>
        </p:spPr>
        <p:txBody>
          <a:bodyPr>
            <a:normAutofit fontScale="90000"/>
          </a:bodyPr>
          <a:lstStyle/>
          <a:p>
            <a:r>
              <a:rPr lang="en-US" dirty="0"/>
              <a:t>What do we gain by NOT conforming?</a:t>
            </a:r>
            <a:br>
              <a:rPr lang="en-US" dirty="0"/>
            </a:br>
            <a:endParaRPr lang="en-US" dirty="0"/>
          </a:p>
        </p:txBody>
      </p:sp>
      <p:sp>
        <p:nvSpPr>
          <p:cNvPr id="3" name="Content Placeholder 2"/>
          <p:cNvSpPr>
            <a:spLocks noGrp="1"/>
          </p:cNvSpPr>
          <p:nvPr>
            <p:ph sz="quarter" idx="1"/>
          </p:nvPr>
        </p:nvSpPr>
        <p:spPr>
          <a:xfrm>
            <a:off x="457200" y="1219200"/>
            <a:ext cx="7924800" cy="4572000"/>
          </a:xfrm>
        </p:spPr>
        <p:txBody>
          <a:bodyPr>
            <a:normAutofit/>
          </a:bodyPr>
          <a:lstStyle/>
          <a:p>
            <a:r>
              <a:rPr lang="en-US" sz="3200" dirty="0" smtClean="0"/>
              <a:t>Innovation</a:t>
            </a:r>
          </a:p>
          <a:p>
            <a:r>
              <a:rPr lang="en-US" sz="3200" dirty="0" smtClean="0"/>
              <a:t>Better decision-making</a:t>
            </a:r>
          </a:p>
          <a:p>
            <a:pPr lvl="1"/>
            <a:r>
              <a:rPr lang="en-US" sz="3000" dirty="0" smtClean="0"/>
              <a:t>Others have to thoroughly justify their positions.</a:t>
            </a:r>
            <a:endParaRPr lang="en-US" sz="3000" dirty="0"/>
          </a:p>
          <a:p>
            <a:r>
              <a:rPr lang="en-US" sz="3200" dirty="0"/>
              <a:t>In some cases, integrity (if we </a:t>
            </a:r>
            <a:r>
              <a:rPr lang="en-US" sz="3200" dirty="0" smtClean="0"/>
              <a:t>genuinely don’t </a:t>
            </a:r>
            <a:r>
              <a:rPr lang="en-US" sz="3200" dirty="0"/>
              <a:t>agree with the position of the majority</a:t>
            </a:r>
            <a:r>
              <a:rPr lang="en-US" sz="3200" dirty="0" smtClean="0"/>
              <a:t>)</a:t>
            </a:r>
          </a:p>
          <a:p>
            <a:endParaRPr lang="en-US" sz="3200" dirty="0"/>
          </a:p>
          <a:p>
            <a:endParaRPr lang="en-US" dirty="0"/>
          </a:p>
        </p:txBody>
      </p:sp>
    </p:spTree>
    <p:extLst>
      <p:ext uri="{BB962C8B-B14F-4D97-AF65-F5344CB8AC3E}">
        <p14:creationId xmlns:p14="http://schemas.microsoft.com/office/powerpoint/2010/main" val="3959697259"/>
      </p:ext>
    </p:extLst>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152400"/>
            <a:ext cx="7772400" cy="1143000"/>
          </a:xfrm>
        </p:spPr>
        <p:txBody>
          <a:bodyPr/>
          <a:lstStyle/>
          <a:p>
            <a:pPr fontAlgn="auto">
              <a:spcAft>
                <a:spcPts val="0"/>
              </a:spcAft>
              <a:defRPr/>
            </a:pPr>
            <a:r>
              <a:rPr lang="en-US" dirty="0" smtClean="0"/>
              <a:t>Common forms of social conformity</a:t>
            </a:r>
          </a:p>
        </p:txBody>
      </p:sp>
      <p:sp>
        <p:nvSpPr>
          <p:cNvPr id="71683" name="Rectangle 3"/>
          <p:cNvSpPr>
            <a:spLocks noGrp="1" noChangeArrowheads="1"/>
          </p:cNvSpPr>
          <p:nvPr>
            <p:ph sz="quarter" idx="1"/>
          </p:nvPr>
        </p:nvSpPr>
        <p:spPr>
          <a:xfrm>
            <a:off x="381000" y="990600"/>
            <a:ext cx="8458200" cy="4572000"/>
          </a:xfrm>
        </p:spPr>
        <p:txBody>
          <a:bodyPr>
            <a:normAutofit fontScale="92500" lnSpcReduction="20000"/>
          </a:bodyPr>
          <a:lstStyle/>
          <a:p>
            <a:r>
              <a:rPr lang="en-US" b="1" dirty="0" smtClean="0"/>
              <a:t>Ethnocentrism</a:t>
            </a:r>
          </a:p>
          <a:p>
            <a:pPr lvl="1"/>
            <a:r>
              <a:rPr lang="en-US" dirty="0" smtClean="0"/>
              <a:t>Belief that your culture is the standard to judge all cultures.</a:t>
            </a:r>
          </a:p>
          <a:p>
            <a:pPr lvl="1"/>
            <a:r>
              <a:rPr lang="en-US" dirty="0" smtClean="0"/>
              <a:t>People of ALL cultures are susceptible to ethnocentrism.</a:t>
            </a:r>
          </a:p>
          <a:p>
            <a:r>
              <a:rPr lang="en-US" b="1" dirty="0" smtClean="0"/>
              <a:t>“Strong culture”</a:t>
            </a:r>
          </a:p>
          <a:p>
            <a:pPr lvl="1"/>
            <a:r>
              <a:rPr lang="en-US" dirty="0" smtClean="0"/>
              <a:t>Belief in an organization so that you adapt to their culture and values.</a:t>
            </a:r>
          </a:p>
          <a:p>
            <a:pPr lvl="1"/>
            <a:r>
              <a:rPr lang="en-US" dirty="0" smtClean="0"/>
              <a:t>Apple, Google, universities</a:t>
            </a:r>
          </a:p>
          <a:p>
            <a:r>
              <a:rPr lang="en-US" sz="2800" b="1" dirty="0" smtClean="0"/>
              <a:t>Groupthink</a:t>
            </a:r>
          </a:p>
          <a:p>
            <a:pPr lvl="1"/>
            <a:r>
              <a:rPr lang="en-US" dirty="0" smtClean="0"/>
              <a:t>Desire for consensus prevents critical discussion and disagreement.</a:t>
            </a:r>
          </a:p>
          <a:p>
            <a:pPr lvl="1"/>
            <a:r>
              <a:rPr lang="en-US" dirty="0" smtClean="0"/>
              <a:t>Ignoring what you know to be true or engaging in self-deception to conform to group values and ethics.</a:t>
            </a:r>
          </a:p>
          <a:p>
            <a:r>
              <a:rPr lang="en-US" sz="2800" b="1" dirty="0" smtClean="0"/>
              <a:t>Identification</a:t>
            </a:r>
          </a:p>
          <a:p>
            <a:pPr lvl="1"/>
            <a:r>
              <a:rPr lang="en-US" dirty="0" smtClean="0"/>
              <a:t>Changing key characteristics of yourself in order to be more like others who are admired.</a:t>
            </a:r>
          </a:p>
          <a:p>
            <a:pPr lvl="1"/>
            <a:endParaRPr lang="en-US" b="1" dirty="0" smtClean="0"/>
          </a:p>
          <a:p>
            <a:endParaRPr lang="en-US" dirty="0" smtClean="0"/>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anim calcmode="lin" valueType="num">
                                      <p:cBhvr additive="base">
                                        <p:cTn id="11" dur="500" fill="hold"/>
                                        <p:tgtEl>
                                          <p:spTgt spid="7168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168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anim calcmode="lin" valueType="num">
                                      <p:cBhvr additive="base">
                                        <p:cTn id="15" dur="500" fill="hold"/>
                                        <p:tgtEl>
                                          <p:spTgt spid="7168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16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1683">
                                            <p:txEl>
                                              <p:pRg st="3" end="3"/>
                                            </p:txEl>
                                          </p:spTgt>
                                        </p:tgtEl>
                                        <p:attrNameLst>
                                          <p:attrName>style.visibility</p:attrName>
                                        </p:attrNameLst>
                                      </p:cBhvr>
                                      <p:to>
                                        <p:strVal val="visible"/>
                                      </p:to>
                                    </p:set>
                                    <p:anim calcmode="lin" valueType="num">
                                      <p:cBhvr additive="base">
                                        <p:cTn id="21" dur="500" fill="hold"/>
                                        <p:tgtEl>
                                          <p:spTgt spid="7168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168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1683">
                                            <p:txEl>
                                              <p:pRg st="4" end="4"/>
                                            </p:txEl>
                                          </p:spTgt>
                                        </p:tgtEl>
                                        <p:attrNameLst>
                                          <p:attrName>style.visibility</p:attrName>
                                        </p:attrNameLst>
                                      </p:cBhvr>
                                      <p:to>
                                        <p:strVal val="visible"/>
                                      </p:to>
                                    </p:set>
                                    <p:anim calcmode="lin" valueType="num">
                                      <p:cBhvr additive="base">
                                        <p:cTn id="25" dur="500" fill="hold"/>
                                        <p:tgtEl>
                                          <p:spTgt spid="7168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168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1683">
                                            <p:txEl>
                                              <p:pRg st="5" end="5"/>
                                            </p:txEl>
                                          </p:spTgt>
                                        </p:tgtEl>
                                        <p:attrNameLst>
                                          <p:attrName>style.visibility</p:attrName>
                                        </p:attrNameLst>
                                      </p:cBhvr>
                                      <p:to>
                                        <p:strVal val="visible"/>
                                      </p:to>
                                    </p:set>
                                    <p:anim calcmode="lin" valueType="num">
                                      <p:cBhvr additive="base">
                                        <p:cTn id="29" dur="500" fill="hold"/>
                                        <p:tgtEl>
                                          <p:spTgt spid="7168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16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1683">
                                            <p:txEl>
                                              <p:pRg st="6" end="6"/>
                                            </p:txEl>
                                          </p:spTgt>
                                        </p:tgtEl>
                                        <p:attrNameLst>
                                          <p:attrName>style.visibility</p:attrName>
                                        </p:attrNameLst>
                                      </p:cBhvr>
                                      <p:to>
                                        <p:strVal val="visible"/>
                                      </p:to>
                                    </p:set>
                                    <p:anim calcmode="lin" valueType="num">
                                      <p:cBhvr additive="base">
                                        <p:cTn id="35" dur="500" fill="hold"/>
                                        <p:tgtEl>
                                          <p:spTgt spid="71683">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1683">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1683">
                                            <p:txEl>
                                              <p:pRg st="7" end="7"/>
                                            </p:txEl>
                                          </p:spTgt>
                                        </p:tgtEl>
                                        <p:attrNameLst>
                                          <p:attrName>style.visibility</p:attrName>
                                        </p:attrNameLst>
                                      </p:cBhvr>
                                      <p:to>
                                        <p:strVal val="visible"/>
                                      </p:to>
                                    </p:set>
                                    <p:anim calcmode="lin" valueType="num">
                                      <p:cBhvr additive="base">
                                        <p:cTn id="39" dur="500" fill="hold"/>
                                        <p:tgtEl>
                                          <p:spTgt spid="71683">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1683">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1683">
                                            <p:txEl>
                                              <p:pRg st="8" end="8"/>
                                            </p:txEl>
                                          </p:spTgt>
                                        </p:tgtEl>
                                        <p:attrNameLst>
                                          <p:attrName>style.visibility</p:attrName>
                                        </p:attrNameLst>
                                      </p:cBhvr>
                                      <p:to>
                                        <p:strVal val="visible"/>
                                      </p:to>
                                    </p:set>
                                    <p:anim calcmode="lin" valueType="num">
                                      <p:cBhvr additive="base">
                                        <p:cTn id="43" dur="500" fill="hold"/>
                                        <p:tgtEl>
                                          <p:spTgt spid="71683">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168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1683">
                                            <p:txEl>
                                              <p:pRg st="9" end="9"/>
                                            </p:txEl>
                                          </p:spTgt>
                                        </p:tgtEl>
                                        <p:attrNameLst>
                                          <p:attrName>style.visibility</p:attrName>
                                        </p:attrNameLst>
                                      </p:cBhvr>
                                      <p:to>
                                        <p:strVal val="visible"/>
                                      </p:to>
                                    </p:set>
                                    <p:anim calcmode="lin" valueType="num">
                                      <p:cBhvr additive="base">
                                        <p:cTn id="49" dur="500" fill="hold"/>
                                        <p:tgtEl>
                                          <p:spTgt spid="71683">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1683">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71683">
                                            <p:txEl>
                                              <p:pRg st="10" end="10"/>
                                            </p:txEl>
                                          </p:spTgt>
                                        </p:tgtEl>
                                        <p:attrNameLst>
                                          <p:attrName>style.visibility</p:attrName>
                                        </p:attrNameLst>
                                      </p:cBhvr>
                                      <p:to>
                                        <p:strVal val="visible"/>
                                      </p:to>
                                    </p:set>
                                    <p:anim calcmode="lin" valueType="num">
                                      <p:cBhvr additive="base">
                                        <p:cTn id="53" dur="500" fill="hold"/>
                                        <p:tgtEl>
                                          <p:spTgt spid="71683">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168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1143000"/>
          </a:xfrm>
        </p:spPr>
        <p:txBody>
          <a:bodyPr>
            <a:normAutofit fontScale="90000"/>
          </a:bodyPr>
          <a:lstStyle/>
          <a:p>
            <a:r>
              <a:rPr lang="en-US" dirty="0" smtClean="0"/>
              <a:t>What kind of groups do you belong to?</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Family/kinship network</a:t>
            </a:r>
          </a:p>
          <a:p>
            <a:r>
              <a:rPr lang="en-US" dirty="0" smtClean="0"/>
              <a:t>Friendship network</a:t>
            </a:r>
          </a:p>
          <a:p>
            <a:r>
              <a:rPr lang="en-US" dirty="0" smtClean="0"/>
              <a:t>Social clubs</a:t>
            </a:r>
          </a:p>
          <a:p>
            <a:r>
              <a:rPr lang="en-US" dirty="0" smtClean="0"/>
              <a:t>Religious organizations</a:t>
            </a:r>
          </a:p>
          <a:p>
            <a:r>
              <a:rPr lang="en-US" dirty="0" smtClean="0"/>
              <a:t>Organizations</a:t>
            </a:r>
          </a:p>
          <a:p>
            <a:r>
              <a:rPr lang="en-US" dirty="0" smtClean="0"/>
              <a:t>University</a:t>
            </a:r>
          </a:p>
          <a:p>
            <a:r>
              <a:rPr lang="en-US" dirty="0" smtClean="0"/>
              <a:t>Region (The South, New England, California, The Southwest, etc.)</a:t>
            </a:r>
          </a:p>
          <a:p>
            <a:r>
              <a:rPr lang="en-US" dirty="0" smtClean="0"/>
              <a:t>Country of origin</a:t>
            </a:r>
          </a:p>
          <a:p>
            <a:r>
              <a:rPr lang="en-US" dirty="0" smtClean="0"/>
              <a:t>Culture (spans national boundaries)</a:t>
            </a:r>
            <a:endParaRPr lang="en-US" dirty="0"/>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06412" y="533400"/>
            <a:ext cx="8637588" cy="701675"/>
          </a:xfrm>
        </p:spPr>
        <p:txBody>
          <a:bodyPr>
            <a:normAutofit fontScale="90000"/>
          </a:bodyPr>
          <a:lstStyle/>
          <a:p>
            <a:pPr fontAlgn="auto">
              <a:spcAft>
                <a:spcPts val="0"/>
              </a:spcAft>
              <a:defRPr/>
            </a:pPr>
            <a:r>
              <a:rPr lang="en-US" sz="4000" dirty="0" smtClean="0"/>
              <a:t>Why do people conform in groups?</a:t>
            </a:r>
          </a:p>
        </p:txBody>
      </p:sp>
      <p:sp>
        <p:nvSpPr>
          <p:cNvPr id="72707" name="Rectangle 3"/>
          <p:cNvSpPr>
            <a:spLocks noGrp="1" noChangeArrowheads="1"/>
          </p:cNvSpPr>
          <p:nvPr>
            <p:ph sz="quarter" idx="1"/>
          </p:nvPr>
        </p:nvSpPr>
        <p:spPr>
          <a:xfrm>
            <a:off x="152400" y="1371600"/>
            <a:ext cx="8610600" cy="5029200"/>
          </a:xfrm>
        </p:spPr>
        <p:txBody>
          <a:bodyPr>
            <a:normAutofit/>
          </a:bodyPr>
          <a:lstStyle/>
          <a:p>
            <a:pPr marL="731520" lvl="1" indent="-457200">
              <a:defRPr/>
            </a:pPr>
            <a:r>
              <a:rPr lang="en-US" sz="3200" dirty="0" smtClean="0"/>
              <a:t>Reason #1: Group locomotion</a:t>
            </a:r>
          </a:p>
          <a:p>
            <a:pPr lvl="2">
              <a:defRPr/>
            </a:pPr>
            <a:r>
              <a:rPr lang="en-US" sz="2800" dirty="0" smtClean="0"/>
              <a:t>People replace their own desires with what will benefit the goals of the group.</a:t>
            </a:r>
          </a:p>
          <a:p>
            <a:pPr lvl="2">
              <a:defRPr/>
            </a:pPr>
            <a:r>
              <a:rPr lang="en-US" sz="2800" dirty="0" smtClean="0"/>
              <a:t>The entire group can benefit when people conform.  When the group does well, individual members do well, too.</a:t>
            </a:r>
          </a:p>
          <a:p>
            <a:pPr lvl="2">
              <a:defRPr/>
            </a:pPr>
            <a:r>
              <a:rPr lang="en-US" sz="2800" dirty="0" smtClean="0"/>
              <a:t>Example: Giving up your time to serve on a student advisory board for the university.</a:t>
            </a:r>
          </a:p>
          <a:p>
            <a:pPr fontAlgn="auto">
              <a:spcAft>
                <a:spcPts val="0"/>
              </a:spcAft>
              <a:buFont typeface="Wingdings 2"/>
              <a:buChar char=""/>
              <a:defRPr/>
            </a:pPr>
            <a:endParaRPr lang="en-US" dirty="0" smtClean="0"/>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772400" cy="1143000"/>
          </a:xfrm>
        </p:spPr>
        <p:txBody>
          <a:bodyPr/>
          <a:lstStyle/>
          <a:p>
            <a:r>
              <a:rPr lang="en-US" dirty="0" smtClean="0"/>
              <a:t>Why do people conform in groups?</a:t>
            </a:r>
            <a:endParaRPr lang="en-US" dirty="0"/>
          </a:p>
        </p:txBody>
      </p:sp>
      <p:sp>
        <p:nvSpPr>
          <p:cNvPr id="3" name="Content Placeholder 2"/>
          <p:cNvSpPr>
            <a:spLocks noGrp="1"/>
          </p:cNvSpPr>
          <p:nvPr>
            <p:ph sz="quarter" idx="1"/>
          </p:nvPr>
        </p:nvSpPr>
        <p:spPr>
          <a:xfrm>
            <a:off x="228600" y="1295400"/>
            <a:ext cx="7772400" cy="4572000"/>
          </a:xfrm>
        </p:spPr>
        <p:txBody>
          <a:bodyPr/>
          <a:lstStyle/>
          <a:p>
            <a:pPr>
              <a:defRPr/>
            </a:pPr>
            <a:r>
              <a:rPr lang="en-US" sz="3600" dirty="0" smtClean="0"/>
              <a:t>Reason #2: </a:t>
            </a:r>
            <a:r>
              <a:rPr lang="en-US" sz="3200" dirty="0" smtClean="0"/>
              <a:t>Consistency </a:t>
            </a:r>
          </a:p>
          <a:p>
            <a:pPr lvl="1">
              <a:defRPr/>
            </a:pPr>
            <a:r>
              <a:rPr lang="en-US" sz="3200" dirty="0" smtClean="0"/>
              <a:t>When we want to maintain our membership in a group, we’re going to adhere to group attitudes, values, and behaviors.</a:t>
            </a:r>
          </a:p>
          <a:p>
            <a:pPr lvl="1">
              <a:defRPr/>
            </a:pPr>
            <a:r>
              <a:rPr lang="en-US" sz="3200" dirty="0" smtClean="0"/>
              <a:t>We’re usually drawn to groups made up of people like ourselves.  If we disagree with the group, we feel dissonance.</a:t>
            </a:r>
          </a:p>
          <a:p>
            <a:pPr lvl="1">
              <a:defRPr/>
            </a:pPr>
            <a:endParaRPr lang="en-US" sz="3200" dirty="0" smtClean="0"/>
          </a:p>
          <a:p>
            <a:endParaRPr lang="en-US" dirty="0"/>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Why do people conform in groups?</a:t>
            </a:r>
            <a:endParaRPr lang="en-US" dirty="0"/>
          </a:p>
        </p:txBody>
      </p:sp>
      <p:sp>
        <p:nvSpPr>
          <p:cNvPr id="3" name="Content Placeholder 2"/>
          <p:cNvSpPr>
            <a:spLocks noGrp="1"/>
          </p:cNvSpPr>
          <p:nvPr>
            <p:ph sz="quarter" idx="1"/>
          </p:nvPr>
        </p:nvSpPr>
        <p:spPr>
          <a:xfrm>
            <a:off x="381000" y="1676400"/>
            <a:ext cx="8534400" cy="4800600"/>
          </a:xfrm>
        </p:spPr>
        <p:txBody>
          <a:bodyPr>
            <a:normAutofit fontScale="92500"/>
          </a:bodyPr>
          <a:lstStyle/>
          <a:p>
            <a:pPr>
              <a:defRPr/>
            </a:pPr>
            <a:r>
              <a:rPr lang="en-US" sz="3600" dirty="0" smtClean="0"/>
              <a:t>Reason # 3: </a:t>
            </a:r>
            <a:r>
              <a:rPr lang="en-US" sz="3200" dirty="0" smtClean="0"/>
              <a:t>Epistemological weighting</a:t>
            </a:r>
          </a:p>
          <a:p>
            <a:pPr lvl="1">
              <a:defRPr/>
            </a:pPr>
            <a:r>
              <a:rPr lang="en-US" sz="3200" dirty="0" smtClean="0"/>
              <a:t>We acquire knowledge in two ways:</a:t>
            </a:r>
          </a:p>
          <a:p>
            <a:pPr lvl="2">
              <a:defRPr/>
            </a:pPr>
            <a:r>
              <a:rPr lang="en-US" sz="2800" dirty="0" smtClean="0"/>
              <a:t>Personal knowledge: Our own experiences and observations</a:t>
            </a:r>
          </a:p>
          <a:p>
            <a:pPr lvl="2">
              <a:defRPr/>
            </a:pPr>
            <a:r>
              <a:rPr lang="en-US" sz="2800" dirty="0"/>
              <a:t>S</a:t>
            </a:r>
            <a:r>
              <a:rPr lang="en-US" sz="2800" dirty="0" smtClean="0"/>
              <a:t>ocial knowledge: Hearing about others’ experiences</a:t>
            </a:r>
          </a:p>
          <a:p>
            <a:pPr lvl="1">
              <a:defRPr/>
            </a:pPr>
            <a:r>
              <a:rPr lang="en-US" sz="3200" dirty="0" smtClean="0"/>
              <a:t>The degree to which we conform with the group depends on how much we value what other people say about their experiences.</a:t>
            </a:r>
          </a:p>
          <a:p>
            <a:pPr lvl="2">
              <a:defRPr/>
            </a:pPr>
            <a:r>
              <a:rPr lang="en-US" sz="2800" dirty="0" smtClean="0"/>
              <a:t>If we have limited experiences of our own or if we feel uncertain about the validity of our experiences, or if we highly respect other members, we are likely to defer to the group.</a:t>
            </a:r>
          </a:p>
          <a:p>
            <a:endParaRPr lang="en-US" dirty="0"/>
          </a:p>
        </p:txBody>
      </p:sp>
    </p:spTree>
  </p:cSld>
  <p:clrMapOvr>
    <a:masterClrMapping/>
  </p:clrMapOvr>
  <p:transition xmlns:p14="http://schemas.microsoft.com/office/powerpoint/2010/main" spd="med">
    <p:cover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6151</TotalTime>
  <Words>1749</Words>
  <Application>Microsoft Macintosh PowerPoint</Application>
  <PresentationFormat>On-screen Show (4:3)</PresentationFormat>
  <Paragraphs>177</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Equity</vt:lpstr>
      <vt:lpstr>Social Proof and Conformity and Influence in Groups</vt:lpstr>
      <vt:lpstr>What do we gain by conforming?</vt:lpstr>
      <vt:lpstr>What do we lose by conforming? </vt:lpstr>
      <vt:lpstr>What do we gain by NOT conforming? </vt:lpstr>
      <vt:lpstr>Common forms of social conformity</vt:lpstr>
      <vt:lpstr>What kind of groups do you belong to?</vt:lpstr>
      <vt:lpstr>Why do people conform in groups?</vt:lpstr>
      <vt:lpstr>Why do people conform in groups?</vt:lpstr>
      <vt:lpstr>Why do people conform in groups?</vt:lpstr>
      <vt:lpstr>Why do people conform in groups?</vt:lpstr>
      <vt:lpstr>An early study: Asch and line lengths</vt:lpstr>
      <vt:lpstr>Factors that influence conformity in groups</vt:lpstr>
      <vt:lpstr>Factors that influence conformity in groups: Size of group</vt:lpstr>
      <vt:lpstr>PowerPoint Presentation</vt:lpstr>
      <vt:lpstr>Factors that influence conformity in groups: Initiation and identification</vt:lpstr>
      <vt:lpstr>Factors that influence conformity in groups: Number of Dissenters</vt:lpstr>
      <vt:lpstr>Minority influence</vt:lpstr>
      <vt:lpstr>Minority influence works best when members are:</vt:lpstr>
      <vt:lpstr>  We see the greatest conformity effects when:  </vt:lpstr>
      <vt:lpstr>How does the clip illustrate the earlier “ideal” conditions for conformity?</vt:lpstr>
      <vt:lpstr>X-treme Social Proof:  Cults, Riots, Crime, and Suicide</vt:lpstr>
      <vt:lpstr>Cults</vt:lpstr>
      <vt:lpstr>Conformity and Cults</vt:lpstr>
      <vt:lpstr>Deindividuation</vt:lpstr>
      <vt:lpstr>Consequences of deindividuation</vt:lpstr>
      <vt:lpstr>Deindividuation and social loafing</vt:lpstr>
      <vt:lpstr>Social loafing, continued</vt:lpstr>
      <vt:lpstr>The Werther Effect</vt:lpstr>
      <vt:lpstr>Werther effect cont.</vt:lpstr>
      <vt:lpstr>Social proof</vt:lpstr>
      <vt:lpstr>Using this knowledge</vt:lpstr>
    </vt:vector>
  </TitlesOfParts>
  <Company>SCILS, Rutgers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Conformity and Influence in Groups</dc:title>
  <dc:creator>semorgan</dc:creator>
  <cp:lastModifiedBy>Morgan, Susan E</cp:lastModifiedBy>
  <cp:revision>155</cp:revision>
  <cp:lastPrinted>1601-01-01T00:00:00Z</cp:lastPrinted>
  <dcterms:created xsi:type="dcterms:W3CDTF">2012-09-22T15:48:19Z</dcterms:created>
  <dcterms:modified xsi:type="dcterms:W3CDTF">2013-02-12T16:29:54Z</dcterms:modified>
</cp:coreProperties>
</file>