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9" d="100"/>
          <a:sy n="119" d="100"/>
        </p:scale>
        <p:origin x="-5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7" name="Group 17"/>
          <p:cNvGrpSpPr/>
          <p:nvPr/>
        </p:nvGrpSpPr>
        <p:grpSpPr>
          <a:xfrm>
            <a:off x="486873" y="411480"/>
            <a:ext cx="8170255" cy="6035040"/>
            <a:chOff x="486873" y="411480"/>
            <a:chExt cx="8170255" cy="6035040"/>
          </a:xfrm>
        </p:grpSpPr>
        <p:pic>
          <p:nvPicPr>
            <p:cNvPr id="12" name="Picture 11"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14" name="Rectangle 13"/>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73741" y="6122894"/>
            <a:ext cx="2133600" cy="259317"/>
          </a:xfrm>
        </p:spPr>
        <p:txBody>
          <a:bodyPr/>
          <a:lstStyle/>
          <a:p>
            <a:fld id="{C5EE6B88-3E73-0549-900F-1876578BE62E}" type="datetimeFigureOut">
              <a:rPr lang="en-US" smtClean="0"/>
              <a:pPr/>
              <a:t>11/1/12</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2970219-7049-3141-AEC8-E1AF6869F7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Picture, and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
        <p:nvSpPr>
          <p:cNvPr id="15" name="Rectangle 1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Click icon to add picture</a:t>
            </a:r>
            <a:endParaRPr/>
          </a:p>
        </p:txBody>
      </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grpSp>
        <p:nvGrpSpPr>
          <p:cNvPr id="8" name="Group 32"/>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5" name="Rectangle 34"/>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grpSp>
        <p:nvGrpSpPr>
          <p:cNvPr id="8"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3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
        <p:nvSpPr>
          <p:cNvPr id="15" name="Rectangle 14"/>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
        <p:nvSpPr>
          <p:cNvPr id="26" name="Rectangle 25"/>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7" name="Group 15"/>
          <p:cNvGrpSpPr/>
          <p:nvPr/>
        </p:nvGrpSpPr>
        <p:grpSpPr>
          <a:xfrm>
            <a:off x="182880" y="173699"/>
            <a:ext cx="8778240" cy="6510602"/>
            <a:chOff x="182880" y="173699"/>
            <a:chExt cx="8778240" cy="6510602"/>
          </a:xfrm>
        </p:grpSpPr>
        <p:pic>
          <p:nvPicPr>
            <p:cNvPr id="17" name="Picture 16"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pic>
        <p:nvPicPr>
          <p:cNvPr id="7" name="Picture 6"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69259" y="6122894"/>
            <a:ext cx="2133600" cy="259317"/>
          </a:xfrm>
        </p:spPr>
        <p:txBody>
          <a:bodyPr/>
          <a:lstStyle/>
          <a:p>
            <a:fld id="{C5EE6B88-3E73-0549-900F-1876578BE62E}" type="datetimeFigureOut">
              <a:rPr lang="en-US" smtClean="0"/>
              <a:pPr/>
              <a:t>11/1/12</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grpSp>
        <p:nvGrpSpPr>
          <p:cNvPr id="7" name="Group 23"/>
          <p:cNvGrpSpPr/>
          <p:nvPr/>
        </p:nvGrpSpPr>
        <p:grpSpPr>
          <a:xfrm>
            <a:off x="182880" y="173699"/>
            <a:ext cx="8778240" cy="6510602"/>
            <a:chOff x="182880" y="173699"/>
            <a:chExt cx="8778240" cy="6510602"/>
          </a:xfrm>
        </p:grpSpPr>
        <p:pic>
          <p:nvPicPr>
            <p:cNvPr id="25" name="Picture 2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E6B88-3E73-0549-900F-1876578BE62E}" type="datetimeFigureOut">
              <a:rPr lang="en-US" smtClean="0"/>
              <a:pPr/>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182880" y="173699"/>
            <a:ext cx="8778240" cy="6510602"/>
            <a:chOff x="182880" y="173699"/>
            <a:chExt cx="8778240" cy="6510602"/>
          </a:xfrm>
        </p:grpSpPr>
        <p:pic>
          <p:nvPicPr>
            <p:cNvPr id="15" name="Picture 1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5EE6B88-3E73-0549-900F-1876578BE62E}" type="datetimeFigureOut">
              <a:rPr lang="en-US" smtClean="0"/>
              <a:pPr/>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10" name="Group 16"/>
          <p:cNvGrpSpPr/>
          <p:nvPr/>
        </p:nvGrpSpPr>
        <p:grpSpPr>
          <a:xfrm>
            <a:off x="182880" y="173699"/>
            <a:ext cx="8778240" cy="6510602"/>
            <a:chOff x="182880" y="173699"/>
            <a:chExt cx="8778240" cy="6510602"/>
          </a:xfrm>
        </p:grpSpPr>
        <p:pic>
          <p:nvPicPr>
            <p:cNvPr id="18" name="Picture 1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1"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5EE6B88-3E73-0549-900F-1876578BE62E}" type="datetimeFigureOut">
              <a:rPr lang="en-US" smtClean="0"/>
              <a:pPr/>
              <a:t>11/1/12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70219-7049-3141-AEC8-E1AF6869F765}" type="slidenum">
              <a:rPr lang="en-US" smtClean="0"/>
              <a:pPr/>
              <a:t>‹#›</a:t>
            </a:fld>
            <a:endParaRPr lang="en-US"/>
          </a:p>
        </p:txBody>
      </p:sp>
      <p:cxnSp>
        <p:nvCxnSpPr>
          <p:cNvPr id="30" name="Straight Connector 29"/>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6" name="Group 18"/>
          <p:cNvGrpSpPr/>
          <p:nvPr/>
        </p:nvGrpSpPr>
        <p:grpSpPr>
          <a:xfrm>
            <a:off x="182880" y="173699"/>
            <a:ext cx="8778240" cy="6510602"/>
            <a:chOff x="182880" y="173699"/>
            <a:chExt cx="8778240" cy="6510602"/>
          </a:xfrm>
        </p:grpSpPr>
        <p:pic>
          <p:nvPicPr>
            <p:cNvPr id="20" name="Picture 19"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7"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5EE6B88-3E73-0549-900F-1876578BE62E}" type="datetimeFigureOut">
              <a:rPr lang="en-US" smtClean="0"/>
              <a:pPr/>
              <a:t>11/1/12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grpSp>
        <p:nvGrpSpPr>
          <p:cNvPr id="5" name="Group 17"/>
          <p:cNvGrpSpPr/>
          <p:nvPr/>
        </p:nvGrpSpPr>
        <p:grpSpPr>
          <a:xfrm>
            <a:off x="182880" y="173699"/>
            <a:ext cx="8778240" cy="6510602"/>
            <a:chOff x="182880" y="173699"/>
            <a:chExt cx="8778240" cy="6510602"/>
          </a:xfrm>
        </p:grpSpPr>
        <p:pic>
          <p:nvPicPr>
            <p:cNvPr id="19" name="Picture 18"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6" name="Group 10"/>
            <p:cNvGrpSpPr/>
            <p:nvPr/>
          </p:nvGrpSpPr>
          <p:grpSpPr>
            <a:xfrm>
              <a:off x="256032" y="237744"/>
              <a:ext cx="8622792" cy="6364224"/>
              <a:chOff x="247157" y="247430"/>
              <a:chExt cx="8622792" cy="6364224"/>
            </a:xfrm>
          </p:grpSpPr>
          <p:sp>
            <p:nvSpPr>
              <p:cNvPr id="21" name="Rectangle 20"/>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2" name="Straight Connector 21"/>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C5EE6B88-3E73-0549-900F-1876578BE62E}" type="datetimeFigureOut">
              <a:rPr lang="en-US" smtClean="0"/>
              <a:pPr/>
              <a:t>11/1/12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8" name="Picture 2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0" name="Rectangle 2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C5EE6B88-3E73-0549-900F-1876578BE62E}" type="datetimeFigureOut">
              <a:rPr lang="en-US" smtClean="0"/>
              <a:pPr/>
              <a:t>11/1/12</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2970219-7049-3141-AEC8-E1AF6869F76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Mini-Paper</a:t>
            </a:r>
            <a:endParaRPr lang="en-US" b="1" dirty="0"/>
          </a:p>
        </p:txBody>
      </p:sp>
      <p:sp>
        <p:nvSpPr>
          <p:cNvPr id="3" name="Subtitle 2"/>
          <p:cNvSpPr>
            <a:spLocks noGrp="1"/>
          </p:cNvSpPr>
          <p:nvPr>
            <p:ph type="subTitle" idx="1"/>
          </p:nvPr>
        </p:nvSpPr>
        <p:spPr/>
        <p:txBody>
          <a:bodyPr/>
          <a:lstStyle/>
          <a:p>
            <a:r>
              <a:rPr lang="en-US" dirty="0" smtClean="0"/>
              <a:t>COM 318</a:t>
            </a:r>
          </a:p>
          <a:p>
            <a:r>
              <a:rPr lang="en-US" b="1" dirty="0" smtClean="0"/>
              <a:t>Due Monday, April 4</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4045694"/>
          </a:xfrm>
        </p:spPr>
        <p:txBody>
          <a:bodyPr>
            <a:normAutofit/>
          </a:bodyPr>
          <a:lstStyle/>
          <a:p>
            <a:r>
              <a:rPr lang="en-US" b="1" dirty="0" smtClean="0"/>
              <a:t>Write too much (more than one page) about your situation</a:t>
            </a:r>
          </a:p>
          <a:p>
            <a:r>
              <a:rPr lang="en-US" b="1" dirty="0" smtClean="0"/>
              <a:t>Fail to use three OUTSIDE sources or don’t use APA style</a:t>
            </a:r>
          </a:p>
          <a:p>
            <a:pPr lvl="1"/>
            <a:r>
              <a:rPr lang="en-US" dirty="0" smtClean="0"/>
              <a:t>Check the OWL website</a:t>
            </a:r>
          </a:p>
          <a:p>
            <a:pPr lvl="1"/>
            <a:r>
              <a:rPr lang="en-US" dirty="0" smtClean="0"/>
              <a:t>Your paper MUST use 12-point font—and Times New </a:t>
            </a:r>
            <a:r>
              <a:rPr lang="en-US" smtClean="0"/>
              <a:t>Roman at </a:t>
            </a:r>
            <a:r>
              <a:rPr lang="en-US" dirty="0" smtClean="0"/>
              <a:t>that—and have 1-inch margins on all sides.</a:t>
            </a:r>
          </a:p>
          <a:p>
            <a:pPr lvl="1"/>
            <a:r>
              <a:rPr lang="en-US" dirty="0" smtClean="0"/>
              <a:t>Don’t use a header like this…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Document1.jpg"/>
          <p:cNvPicPr>
            <a:picLocks noChangeAspect="1"/>
          </p:cNvPicPr>
          <p:nvPr/>
        </p:nvPicPr>
        <p:blipFill>
          <a:blip r:embed="rId2"/>
          <a:stretch>
            <a:fillRect/>
          </a:stretch>
        </p:blipFill>
        <p:spPr>
          <a:xfrm>
            <a:off x="1933911" y="-13368"/>
            <a:ext cx="5295900" cy="6858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2691434"/>
          </a:xfrm>
        </p:spPr>
        <p:txBody>
          <a:bodyPr>
            <a:normAutofit/>
          </a:bodyPr>
          <a:lstStyle/>
          <a:p>
            <a:r>
              <a:rPr lang="en-US" b="1" dirty="0" smtClean="0"/>
              <a:t>Don’t do the assignment according to the rubric/criteria</a:t>
            </a:r>
          </a:p>
          <a:p>
            <a:pPr lvl="1"/>
            <a:r>
              <a:rPr lang="en-US" dirty="0" smtClean="0"/>
              <a:t>You increase your chances of doing well by writing a little over one page explaining ONE theory/principle, then one page on your situation, and then the remainder of the paper making connections between research on that principle and how you applied said principle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Mini-Paper Overview</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dirty="0" smtClean="0"/>
              <a:t>Worth 50 points; must be at least 3 pages and no longer than 4 pages. Write them well!</a:t>
            </a:r>
          </a:p>
          <a:p>
            <a:r>
              <a:rPr lang="en-US" dirty="0" smtClean="0"/>
              <a:t>Requires you to do four specific things…</a:t>
            </a:r>
          </a:p>
          <a:p>
            <a:pPr lvl="1"/>
            <a:r>
              <a:rPr lang="en-US" b="1" dirty="0" smtClean="0"/>
              <a:t>Describe a principle of persuasion</a:t>
            </a:r>
          </a:p>
          <a:p>
            <a:pPr lvl="2"/>
            <a:r>
              <a:rPr lang="en-US" dirty="0" smtClean="0"/>
              <a:t>1 to 1½ pages</a:t>
            </a:r>
          </a:p>
          <a:p>
            <a:pPr lvl="1"/>
            <a:r>
              <a:rPr lang="en-US" b="1" dirty="0" smtClean="0"/>
              <a:t>Describe how YOU put this principle into practice</a:t>
            </a:r>
          </a:p>
          <a:p>
            <a:pPr lvl="2"/>
            <a:r>
              <a:rPr lang="en-US" dirty="0" smtClean="0"/>
              <a:t>No more than 1 page</a:t>
            </a:r>
          </a:p>
          <a:p>
            <a:pPr lvl="1"/>
            <a:r>
              <a:rPr lang="en-US" b="1" dirty="0" smtClean="0"/>
              <a:t>Evaluate the success of your attempt</a:t>
            </a:r>
          </a:p>
          <a:p>
            <a:pPr lvl="2"/>
            <a:r>
              <a:rPr lang="en-US" dirty="0" smtClean="0"/>
              <a:t>1 to 1½ pages</a:t>
            </a:r>
          </a:p>
          <a:p>
            <a:pPr lvl="1"/>
            <a:r>
              <a:rPr lang="en-US" b="1" dirty="0" smtClean="0"/>
              <a:t>ALL MUST be from a source other than the books from class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One</a:t>
            </a:r>
            <a:endParaRPr lang="en-US" dirty="0"/>
          </a:p>
        </p:txBody>
      </p:sp>
      <p:sp>
        <p:nvSpPr>
          <p:cNvPr id="3" name="Content Placeholder 2"/>
          <p:cNvSpPr>
            <a:spLocks noGrp="1"/>
          </p:cNvSpPr>
          <p:nvPr>
            <p:ph idx="1"/>
          </p:nvPr>
        </p:nvSpPr>
        <p:spPr>
          <a:xfrm>
            <a:off x="387212" y="1688356"/>
            <a:ext cx="8317303" cy="4646868"/>
          </a:xfrm>
        </p:spPr>
        <p:txBody>
          <a:bodyPr>
            <a:normAutofit fontScale="62500" lnSpcReduction="20000"/>
          </a:bodyPr>
          <a:lstStyle/>
          <a:p>
            <a:r>
              <a:rPr lang="en-US" b="1" dirty="0" smtClean="0"/>
              <a:t>Describe a principle of persuasion</a:t>
            </a:r>
            <a:r>
              <a:rPr lang="en-US" dirty="0" smtClean="0"/>
              <a:t> (1 to 1½ pages)</a:t>
            </a:r>
          </a:p>
          <a:p>
            <a:pPr lvl="1"/>
            <a:r>
              <a:rPr lang="en-US" dirty="0" smtClean="0"/>
              <a:t>You are ONLY TO WRITE ABOUT ONE principle, theory, or technique—you will be penalized otherwise.</a:t>
            </a:r>
          </a:p>
          <a:p>
            <a:pPr lvl="1"/>
            <a:r>
              <a:rPr lang="en-US" dirty="0" smtClean="0"/>
              <a:t>You cannot simply state, list, or mention the principle, theory, or technique. You have to demonstrate a thorough understanding of an approach by describing it in detail.</a:t>
            </a:r>
          </a:p>
          <a:p>
            <a:pPr lvl="1"/>
            <a:r>
              <a:rPr lang="en-US" dirty="0" smtClean="0"/>
              <a:t>What principles, theories, or techniques might you use? These are just some examples:</a:t>
            </a:r>
          </a:p>
          <a:p>
            <a:pPr lvl="2"/>
            <a:r>
              <a:rPr lang="en-US" dirty="0" smtClean="0"/>
              <a:t>Cognitive dissonance theory</a:t>
            </a:r>
          </a:p>
          <a:p>
            <a:pPr lvl="2"/>
            <a:r>
              <a:rPr lang="en-US" dirty="0" smtClean="0"/>
              <a:t>Scarcity</a:t>
            </a:r>
          </a:p>
          <a:p>
            <a:pPr lvl="2"/>
            <a:r>
              <a:rPr lang="en-US" dirty="0" smtClean="0"/>
              <a:t>Social proof</a:t>
            </a:r>
          </a:p>
          <a:p>
            <a:pPr lvl="2"/>
            <a:r>
              <a:rPr lang="en-US" dirty="0" smtClean="0"/>
              <a:t>Reciprocity</a:t>
            </a:r>
          </a:p>
          <a:p>
            <a:pPr lvl="2"/>
            <a:r>
              <a:rPr lang="en-US" dirty="0" smtClean="0"/>
              <a:t>Any ONE of the sequential persuasion techniques (foot-in-the door, door-in-the-face, </a:t>
            </a:r>
            <a:r>
              <a:rPr lang="en-US" dirty="0" err="1" smtClean="0"/>
              <a:t>pregiving</a:t>
            </a:r>
            <a:r>
              <a:rPr lang="en-US" dirty="0" smtClean="0"/>
              <a:t>, etc.)</a:t>
            </a:r>
          </a:p>
          <a:p>
            <a:pPr lvl="2"/>
            <a:r>
              <a:rPr lang="en-US" dirty="0" smtClean="0"/>
              <a:t>There is no theory called persuasion theory…you will not do well if you</a:t>
            </a:r>
            <a:r>
              <a:rPr lang="en-US" dirty="0" smtClean="0"/>
              <a:t> </a:t>
            </a:r>
            <a:r>
              <a:rPr lang="en-US" dirty="0" smtClean="0"/>
              <a:t>state </a:t>
            </a:r>
            <a:r>
              <a:rPr lang="en-US" dirty="0" smtClean="0"/>
              <a:t>that it is.</a:t>
            </a:r>
            <a:endParaRPr lang="en-US" dirty="0" smtClean="0"/>
          </a:p>
          <a:p>
            <a:pPr lvl="2"/>
            <a:r>
              <a:rPr lang="en-US" dirty="0" smtClean="0"/>
              <a:t>These listed are probably the ones you most likely use…if you’re not sure if what you’re writing about is a legitimate option, e-mail your TA.</a:t>
            </a:r>
          </a:p>
          <a:p>
            <a:r>
              <a:rPr lang="en-US" b="1" dirty="0" smtClean="0"/>
              <a:t>Information you should include: thorough description of what the principle/theory/technique is, what it does, when to use it, under what conditions it is most/least successful, how it is applied in the real world. Do not talk about your</a:t>
            </a:r>
            <a:r>
              <a:rPr lang="en-US" b="1" dirty="0" smtClean="0"/>
              <a:t> </a:t>
            </a:r>
            <a:r>
              <a:rPr lang="en-US" b="1" dirty="0" smtClean="0"/>
              <a:t>ow</a:t>
            </a:r>
            <a:r>
              <a:rPr lang="en-US" b="1" dirty="0" smtClean="0"/>
              <a:t>n </a:t>
            </a:r>
            <a:r>
              <a:rPr lang="en-US" b="1" dirty="0" smtClean="0"/>
              <a:t>experience in this section. This should be 1 to 1½ pages of you demonstrating a mastery of your chosen topic.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Two</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Describe how you have put this principle into practice </a:t>
            </a:r>
            <a:r>
              <a:rPr lang="en-US" dirty="0" smtClean="0"/>
              <a:t>(NO MORE THAN 1 page)</a:t>
            </a:r>
          </a:p>
          <a:p>
            <a:pPr lvl="1"/>
            <a:r>
              <a:rPr lang="en-US" dirty="0" smtClean="0"/>
              <a:t>Here you are writing about how YOU put this principle into practice—no hypothetical situations, no made-up examples; this section should reflect how you have used your chosen principle/theory/technique of persuasion into practice.</a:t>
            </a:r>
          </a:p>
          <a:p>
            <a:r>
              <a:rPr lang="en-US" b="1" dirty="0" smtClean="0"/>
              <a:t>Information you should include: an introductory paragraph to set up the situation; a thorough explanation of how you put the principle into practice</a:t>
            </a:r>
          </a:p>
          <a:p>
            <a:r>
              <a:rPr lang="en-US" b="1" dirty="0" smtClean="0"/>
              <a:t>Provide details about the situation—who said what? Provide examples of the interaction/persuasion attempt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Three</a:t>
            </a:r>
            <a:endParaRPr lang="en-US" dirty="0"/>
          </a:p>
        </p:txBody>
      </p:sp>
      <p:sp>
        <p:nvSpPr>
          <p:cNvPr id="3" name="Content Placeholder 2"/>
          <p:cNvSpPr>
            <a:spLocks noGrp="1"/>
          </p:cNvSpPr>
          <p:nvPr>
            <p:ph idx="1"/>
          </p:nvPr>
        </p:nvSpPr>
        <p:spPr>
          <a:xfrm>
            <a:off x="387212" y="1688356"/>
            <a:ext cx="8317303" cy="4646868"/>
          </a:xfrm>
        </p:spPr>
        <p:txBody>
          <a:bodyPr>
            <a:normAutofit lnSpcReduction="10000"/>
          </a:bodyPr>
          <a:lstStyle/>
          <a:p>
            <a:r>
              <a:rPr lang="en-US" b="1" dirty="0" smtClean="0"/>
              <a:t>Evaluate the success of your persuasion attempt </a:t>
            </a:r>
            <a:r>
              <a:rPr lang="en-US" dirty="0" smtClean="0"/>
              <a:t>(1 to 1½ pages)</a:t>
            </a:r>
          </a:p>
          <a:p>
            <a:pPr lvl="1"/>
            <a:r>
              <a:rPr lang="en-US" dirty="0" smtClean="0"/>
              <a:t>This is the section that students struggle with the most. It requires you make sense, through your own analysis, of why your persuasion attempt did or did not work. You must link specific aspects of the situation you described with specific aspects of the principle/theory/technique. If you don’t make explicit connections between parts one and two, you will lose a lot of points here.</a:t>
            </a:r>
          </a:p>
          <a:p>
            <a:r>
              <a:rPr lang="en-US" b="1" dirty="0" smtClean="0"/>
              <a:t>In other words, explain why you were successful, or how you could have been successful. Explain in what ways you could improve on your persuasive attempt in similar future situations.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Four</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Use three sources and write well</a:t>
            </a:r>
            <a:endParaRPr lang="en-US" dirty="0" smtClean="0"/>
          </a:p>
          <a:p>
            <a:pPr lvl="1"/>
            <a:r>
              <a:rPr lang="en-US" dirty="0" smtClean="0"/>
              <a:t>You must incorporate three sources into this paper. You can use the books from class—but these do NOT count as one of your three sources.</a:t>
            </a:r>
          </a:p>
          <a:p>
            <a:pPr lvl="1"/>
            <a:r>
              <a:rPr lang="en-US" dirty="0" smtClean="0"/>
              <a:t>Write like you’re an advanced college student—you will be graded on the quality of your writing.</a:t>
            </a:r>
          </a:p>
          <a:p>
            <a:pPr lvl="1"/>
            <a:r>
              <a:rPr lang="en-US" dirty="0" smtClean="0"/>
              <a:t>Must use APA style (6</a:t>
            </a:r>
            <a:r>
              <a:rPr lang="en-US" baseline="30000" dirty="0" smtClean="0"/>
              <a:t>th</a:t>
            </a:r>
            <a:r>
              <a:rPr lang="en-US" dirty="0" smtClean="0"/>
              <a:t> ed.)</a:t>
            </a:r>
          </a:p>
          <a:p>
            <a:pPr lvl="2"/>
            <a:r>
              <a:rPr lang="en-US" dirty="0" smtClean="0"/>
              <a:t>Exceptions are that you do not need a cover page or an abstract—your running head should be your name as it appears on the course roster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paper be graded?</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The rubric is in your syllabus if you want to reference it after today. Each rubric section is, indeed, all or nothing.</a:t>
            </a:r>
          </a:p>
          <a:p>
            <a:pPr>
              <a:buNone/>
            </a:pPr>
            <a:endParaRPr lang="en-US" dirty="0" smtClean="0"/>
          </a:p>
        </p:txBody>
      </p:sp>
      <p:pic>
        <p:nvPicPr>
          <p:cNvPr id="7" name="Picture 6" descr="1.png"/>
          <p:cNvPicPr>
            <a:picLocks noChangeAspect="1"/>
          </p:cNvPicPr>
          <p:nvPr/>
        </p:nvPicPr>
        <p:blipFill>
          <a:blip r:embed="rId2"/>
          <a:stretch>
            <a:fillRect/>
          </a:stretch>
        </p:blipFill>
        <p:spPr>
          <a:xfrm>
            <a:off x="387212" y="2809399"/>
            <a:ext cx="8317303" cy="1578353"/>
          </a:xfrm>
          <a:prstGeom prst="rect">
            <a:avLst/>
          </a:prstGeom>
          <a:ln>
            <a:noFill/>
          </a:ln>
          <a:effectLst>
            <a:outerShdw blurRad="292100" dist="139700" dir="2700000" algn="tl" rotWithShape="0">
              <a:srgbClr val="333333">
                <a:alpha val="65000"/>
              </a:srgbClr>
            </a:outerShdw>
          </a:effectLst>
        </p:spPr>
      </p:pic>
      <p:pic>
        <p:nvPicPr>
          <p:cNvPr id="8" name="Picture 7" descr="2.png"/>
          <p:cNvPicPr>
            <a:picLocks noChangeAspect="1"/>
          </p:cNvPicPr>
          <p:nvPr/>
        </p:nvPicPr>
        <p:blipFill>
          <a:blip r:embed="rId3"/>
          <a:stretch>
            <a:fillRect/>
          </a:stretch>
        </p:blipFill>
        <p:spPr>
          <a:xfrm>
            <a:off x="387212" y="4811062"/>
            <a:ext cx="8317303" cy="117502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paper be graded?</a:t>
            </a:r>
            <a:endParaRPr lang="en-US" dirty="0"/>
          </a:p>
        </p:txBody>
      </p:sp>
      <p:pic>
        <p:nvPicPr>
          <p:cNvPr id="10" name="Picture 9" descr="3.png"/>
          <p:cNvPicPr>
            <a:picLocks noChangeAspect="1"/>
          </p:cNvPicPr>
          <p:nvPr/>
        </p:nvPicPr>
        <p:blipFill>
          <a:blip r:embed="rId2"/>
          <a:stretch>
            <a:fillRect/>
          </a:stretch>
        </p:blipFill>
        <p:spPr>
          <a:xfrm>
            <a:off x="430200" y="1937577"/>
            <a:ext cx="8243338" cy="1708775"/>
          </a:xfrm>
          <a:prstGeom prst="rect">
            <a:avLst/>
          </a:prstGeom>
          <a:ln>
            <a:noFill/>
          </a:ln>
          <a:effectLst>
            <a:outerShdw blurRad="292100" dist="139700" dir="2700000" algn="tl" rotWithShape="0">
              <a:srgbClr val="333333">
                <a:alpha val="65000"/>
              </a:srgbClr>
            </a:outerShdw>
          </a:effectLst>
        </p:spPr>
      </p:pic>
      <p:pic>
        <p:nvPicPr>
          <p:cNvPr id="11" name="Picture 10" descr="4.png"/>
          <p:cNvPicPr>
            <a:picLocks noChangeAspect="1"/>
          </p:cNvPicPr>
          <p:nvPr/>
        </p:nvPicPr>
        <p:blipFill>
          <a:blip r:embed="rId3"/>
          <a:stretch>
            <a:fillRect/>
          </a:stretch>
        </p:blipFill>
        <p:spPr>
          <a:xfrm>
            <a:off x="430200" y="3944114"/>
            <a:ext cx="8243338" cy="21667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4646868"/>
          </a:xfrm>
        </p:spPr>
        <p:txBody>
          <a:bodyPr>
            <a:normAutofit/>
          </a:bodyPr>
          <a:lstStyle/>
          <a:p>
            <a:r>
              <a:rPr lang="en-US" b="1" dirty="0" err="1" smtClean="0"/>
              <a:t>SafeAssign</a:t>
            </a:r>
            <a:r>
              <a:rPr lang="en-US" b="1" dirty="0" smtClean="0"/>
              <a:t> is down</a:t>
            </a:r>
          </a:p>
          <a:p>
            <a:pPr lvl="1"/>
            <a:r>
              <a:rPr lang="en-US" dirty="0" smtClean="0"/>
              <a:t>This happens from time to time. If you turn your paper in early, this problem will</a:t>
            </a:r>
            <a:r>
              <a:rPr lang="en-US" dirty="0" smtClean="0"/>
              <a:t> </a:t>
            </a:r>
            <a:r>
              <a:rPr lang="en-US" dirty="0" smtClean="0"/>
              <a:t>not affect you</a:t>
            </a:r>
            <a:r>
              <a:rPr lang="en-US" dirty="0" smtClean="0"/>
              <a:t>. </a:t>
            </a:r>
            <a:r>
              <a:rPr lang="en-US" dirty="0" smtClean="0"/>
              <a:t>Typically </a:t>
            </a:r>
            <a:r>
              <a:rPr lang="en-US" dirty="0" err="1" smtClean="0"/>
              <a:t>SafeAssign</a:t>
            </a:r>
            <a:r>
              <a:rPr lang="en-US" dirty="0" smtClean="0"/>
              <a:t> is not down for more than 20 minutes at a time.</a:t>
            </a:r>
          </a:p>
          <a:p>
            <a:r>
              <a:rPr lang="en-US" b="1" dirty="0" smtClean="0"/>
              <a:t>Papers turned in late electronically via Blackboard</a:t>
            </a:r>
          </a:p>
          <a:p>
            <a:pPr lvl="1"/>
            <a:r>
              <a:rPr lang="en-US" dirty="0" err="1" smtClean="0"/>
              <a:t>SafeAssign</a:t>
            </a:r>
            <a:r>
              <a:rPr lang="en-US" dirty="0" smtClean="0"/>
              <a:t> is how you turn your paper in. What is convenient about this is that it tells us exactly when you uploaded your paper. Late papers are accepted with a five-point deduction for each day late.</a:t>
            </a:r>
          </a:p>
          <a:p>
            <a:r>
              <a:rPr lang="en-US" b="1" dirty="0" smtClean="0"/>
              <a:t>Use multiple theories</a:t>
            </a:r>
          </a:p>
          <a:p>
            <a:pPr lvl="1"/>
            <a:r>
              <a:rPr lang="en-US" dirty="0" smtClean="0"/>
              <a:t>Unlikely you’ll get higher than a B or C</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FFFFFF"/>
      </a:dk1>
      <a:lt1>
        <a:srgbClr val="000000"/>
      </a:lt1>
      <a:dk2>
        <a:srgbClr val="7C8F97"/>
      </a:dk2>
      <a:lt2>
        <a:srgbClr val="D1D0C8"/>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194</TotalTime>
  <Words>921</Words>
  <Application>Microsoft Macintosh PowerPoint</Application>
  <PresentationFormat>On-screen Show (4:3)</PresentationFormat>
  <Paragraphs>60</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Capital</vt:lpstr>
      <vt:lpstr>The Mini-Paper</vt:lpstr>
      <vt:lpstr>Mini-Paper Overview</vt:lpstr>
      <vt:lpstr>Part One</vt:lpstr>
      <vt:lpstr>Part Two</vt:lpstr>
      <vt:lpstr>Part Three</vt:lpstr>
      <vt:lpstr>Part Four</vt:lpstr>
      <vt:lpstr>How will this paper be graded?</vt:lpstr>
      <vt:lpstr>How will this paper be graded?</vt:lpstr>
      <vt:lpstr>Common issues…</vt:lpstr>
      <vt:lpstr>Common issues…</vt:lpstr>
      <vt:lpstr>Slide 11</vt:lpstr>
      <vt:lpstr>Common issues…</vt:lpstr>
    </vt:vector>
  </TitlesOfParts>
  <Company>Purdue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Mini-Paper</dc:title>
  <dc:creator>Andy King</dc:creator>
  <cp:lastModifiedBy>Susan Morgan</cp:lastModifiedBy>
  <cp:revision>10</cp:revision>
  <dcterms:created xsi:type="dcterms:W3CDTF">2012-11-01T10:34:48Z</dcterms:created>
  <dcterms:modified xsi:type="dcterms:W3CDTF">2012-11-01T10:56:04Z</dcterms:modified>
</cp:coreProperties>
</file>