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26A1-29BF-A242-8077-9BB1552FBCF6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39A4-295C-BA4C-86D8-4CD8443230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Yz8UwRsWPA" TargetMode="External"/><Relationship Id="rId4" Type="http://schemas.openxmlformats.org/officeDocument/2006/relationships/hyperlink" Target="%5C%5Cstreamer.ics.purdue.edu%5Casfroot%5Csemorgan%5COther%5CRebranding_-_Frank_Luntz_-_May_5_2009.wmv" TargetMode="External"/><Relationship Id="rId5" Type="http://schemas.openxmlformats.org/officeDocument/2006/relationships/hyperlink" Target="http://www.youtube.com/watch?v=6U4TLZRK2Ek" TargetMode="External"/><Relationship Id="rId6" Type="http://schemas.openxmlformats.org/officeDocument/2006/relationships/hyperlink" Target="%5C%5Cstreamer.ics.purdue.edu%5Casfroot%5Csemorgan%5CToxic_Sludge%5C08%20Silencing%20Debate%20-%20Genetically%20Modified%20Food%20(Language%20Effects).wmv" TargetMode="External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%5C%5Cstreamer.ics.purdue.edu%5Casfroot%5Csemorgan%5COther%5CInterview_with_Frank_Luntz_(FRONTLINE_Hot_Politics).wm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wppappstr01.itap.purdue.edu%5Casfroot%5Csemorgan%5CLab%20Rat.qt" TargetMode="External"/><Relationship Id="rId3" Type="http://schemas.openxmlformats.org/officeDocument/2006/relationships/hyperlink" Target="%5C%5Cwppappstr01.itap.purdue.edu%5Casfroot%5Csemorgan%5CBush.q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%5C%5Cwppappstr01.itap.purdue.edu%5Casfroot%5Csemorgan%5Cpsa045.qt" TargetMode="External"/><Relationship Id="rId4" Type="http://schemas.openxmlformats.org/officeDocument/2006/relationships/hyperlink" Target="%5C%5Cwppappstr01.itap.purdue.edu%5Casfroot%5Csemorgan%5CDuane.qt" TargetMode="External"/><Relationship Id="rId5" Type="http://schemas.openxmlformats.org/officeDocument/2006/relationships/hyperlink" Target="%5C%5Cwppappstr01.itap.purdue.edu%5Casfroot%5Csemorgan%5CHousewife.qt" TargetMode="External"/><Relationship Id="rId6" Type="http://schemas.openxmlformats.org/officeDocument/2006/relationships/hyperlink" Target="%5C%5Cwppappstr01.itap.purdue.edu%5Casfroot%5Csemorgan%5CThin%20Ice.qt" TargetMode="External"/><Relationship Id="rId7" Type="http://schemas.openxmlformats.org/officeDocument/2006/relationships/hyperlink" Target="%5C%5Cwppappstr01.itap.purdue.edu%5Casfroot%5Csemorgan%5Cpsa005.qt" TargetMode="External"/><Relationship Id="rId8" Type="http://schemas.openxmlformats.org/officeDocument/2006/relationships/hyperlink" Target="%5C%5Cwppappstr01.itap.purdue.edu%5Casfroot%5Csemorgan%5CTeeth.q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%5C%5Cwppappstr01.itap.purdue.edu%5Casfroot%5Csemorgan%5Cpsa110.q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wppappstr01.itap.purdue.edu%5Casfroot%5Csemorgan%5CTaking_Chances.mov" TargetMode="External"/><Relationship Id="rId3" Type="http://schemas.openxmlformats.org/officeDocument/2006/relationships/hyperlink" Target="%5C%5Cwppappstr01.itap.purdue.edu%5Casfroot%5Csemorgan%5Cdrink.m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wppappstr01.itap.purdue.edu%5Casfroot%5Csemorgan%5COther%5CA_Message_from_PBS_President__CEO_Paula_Kerger__PBS.wmv" TargetMode="Externa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Inoculation Theory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Message </a:t>
            </a:r>
            <a:r>
              <a:rPr lang="en-US" smtClean="0"/>
              <a:t>Sensation Value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75191"/>
            <a:ext cx="8915400" cy="50828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Some examples of highly effective reframing using language:</a:t>
            </a:r>
          </a:p>
          <a:p>
            <a:pPr lvl="1"/>
            <a:r>
              <a:rPr lang="en-US" dirty="0" smtClean="0"/>
              <a:t>Estate tax </a:t>
            </a:r>
            <a:r>
              <a:rPr lang="en-US" dirty="0" smtClean="0">
                <a:sym typeface="Wingdings" pitchFamily="2" charset="2"/>
              </a:rPr>
              <a:t> “Death tax”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Tax cuts  “Tax relief”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Global warming  “Climate change”</a:t>
            </a:r>
          </a:p>
          <a:p>
            <a:pPr lvl="1"/>
            <a:r>
              <a:rPr lang="en-US" dirty="0" smtClean="0">
                <a:sym typeface="Wingdings" pitchFamily="2" charset="2"/>
                <a:hlinkClick r:id="rId2" action="ppaction://hlinkfile"/>
              </a:rPr>
              <a:t>Frank </a:t>
            </a:r>
            <a:r>
              <a:rPr lang="en-US" dirty="0" err="1" smtClean="0">
                <a:sym typeface="Wingdings" pitchFamily="2" charset="2"/>
                <a:hlinkClick r:id="rId2" action="ppaction://hlinkfile"/>
              </a:rPr>
              <a:t>Luntz</a:t>
            </a:r>
            <a:r>
              <a:rPr lang="en-US" dirty="0" smtClean="0">
                <a:sym typeface="Wingdings" pitchFamily="2" charset="2"/>
                <a:hlinkClick r:id="rId2" action="ppaction://hlinkfile"/>
              </a:rPr>
              <a:t> 1</a:t>
            </a:r>
            <a:endParaRPr lang="en-US" dirty="0" smtClean="0">
              <a:sym typeface="Wingdings" pitchFamily="2" charset="2"/>
              <a:hlinkClick r:id="rId3"/>
            </a:endParaRPr>
          </a:p>
          <a:p>
            <a:pPr lvl="2"/>
            <a:r>
              <a:rPr lang="en-US" dirty="0" smtClean="0">
                <a:sym typeface="Wingdings" pitchFamily="2" charset="2"/>
                <a:hlinkClick r:id="rId3"/>
              </a:rPr>
              <a:t>http://www.youtube.com/watch?v=4Yz8UwRsWPA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  <a:hlinkClick r:id="rId4" action="ppaction://hlinkfile"/>
              </a:rPr>
              <a:t>Frank </a:t>
            </a:r>
            <a:r>
              <a:rPr lang="en-US" dirty="0" err="1" smtClean="0">
                <a:sym typeface="Wingdings" pitchFamily="2" charset="2"/>
                <a:hlinkClick r:id="rId4" action="ppaction://hlinkfile"/>
              </a:rPr>
              <a:t>Luntz</a:t>
            </a:r>
            <a:r>
              <a:rPr lang="en-US" dirty="0" smtClean="0">
                <a:sym typeface="Wingdings" pitchFamily="2" charset="2"/>
                <a:hlinkClick r:id="rId4" action="ppaction://hlinkfile"/>
              </a:rPr>
              <a:t> 2</a:t>
            </a:r>
            <a:endParaRPr lang="en-US" dirty="0" smtClean="0">
              <a:sym typeface="Wingdings" pitchFamily="2" charset="2"/>
              <a:hlinkClick r:id="rId5"/>
            </a:endParaRPr>
          </a:p>
          <a:p>
            <a:pPr lvl="2"/>
            <a:r>
              <a:rPr lang="en-US" dirty="0" smtClean="0">
                <a:sym typeface="Wingdings" pitchFamily="2" charset="2"/>
                <a:hlinkClick r:id="rId5"/>
              </a:rPr>
              <a:t>http://www.youtube.com/watch?v=6U4TLZRK2Ek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Words that start with “r” or end with “-</a:t>
            </a:r>
            <a:r>
              <a:rPr lang="en-US" dirty="0" err="1" smtClean="0">
                <a:sym typeface="Wingdings" pitchFamily="2" charset="2"/>
              </a:rPr>
              <a:t>ity</a:t>
            </a:r>
            <a:r>
              <a:rPr lang="en-US" dirty="0" smtClean="0">
                <a:sym typeface="Wingdings" pitchFamily="2" charset="2"/>
              </a:rPr>
              <a:t>” are good.  “Prosperity,” “reform,” “accountability,” “responsibility” are examples.</a:t>
            </a:r>
          </a:p>
          <a:p>
            <a:r>
              <a:rPr lang="en-US" dirty="0" smtClean="0">
                <a:hlinkClick r:id="rId6" action="ppaction://hlinkfile"/>
              </a:rPr>
              <a:t>Clip: Toxic Sludge, Chapter 8 (genetically modified foods)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39000" y="2209800"/>
            <a:ext cx="156556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46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Communication can be used in other ways to create more powerful messages.</a:t>
            </a:r>
          </a:p>
          <a:p>
            <a:r>
              <a:rPr lang="en-US" dirty="0" smtClean="0"/>
              <a:t>Which anti-drug PSAs (public service announcements) do you recall seeing on television?</a:t>
            </a:r>
          </a:p>
          <a:p>
            <a:r>
              <a:rPr lang="en-US" dirty="0" smtClean="0"/>
              <a:t>The messages you think are effective are (in part) linked to your level of sensation seeking.</a:t>
            </a:r>
            <a:endParaRPr lang="en-US" dirty="0"/>
          </a:p>
        </p:txBody>
      </p:sp>
      <p:pic>
        <p:nvPicPr>
          <p:cNvPr id="4" name="Picture 3" descr="drugs-are-bad-4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8735" y="4119100"/>
            <a:ext cx="3448665" cy="25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18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How high is your level of sensation seeking?  Answer Yes or No to each of the following questions: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I </a:t>
            </a:r>
            <a:r>
              <a:rPr lang="en-US" dirty="0"/>
              <a:t>like to have new and exciting experiences and sensations even if they are a little frightening. </a:t>
            </a:r>
            <a:endParaRPr lang="en-US" dirty="0" smtClean="0"/>
          </a:p>
          <a:p>
            <a:pPr lvl="0"/>
            <a:r>
              <a:rPr lang="en-US" dirty="0" smtClean="0"/>
              <a:t>2. I </a:t>
            </a:r>
            <a:r>
              <a:rPr lang="en-US" dirty="0"/>
              <a:t>like doing things just for the thrill of it. </a:t>
            </a:r>
            <a:endParaRPr lang="en-US" dirty="0" smtClean="0"/>
          </a:p>
          <a:p>
            <a:pPr lvl="0"/>
            <a:r>
              <a:rPr lang="en-US" dirty="0" smtClean="0"/>
              <a:t>3. I </a:t>
            </a:r>
            <a:r>
              <a:rPr lang="en-US" dirty="0"/>
              <a:t>sometimes do "crazy" things just for fun. </a:t>
            </a:r>
            <a:endParaRPr lang="en-US" dirty="0" smtClean="0"/>
          </a:p>
          <a:p>
            <a:pPr lvl="0"/>
            <a:r>
              <a:rPr lang="en-US" dirty="0" smtClean="0"/>
              <a:t>4. I </a:t>
            </a:r>
            <a:r>
              <a:rPr lang="en-US" dirty="0"/>
              <a:t>sometimes like to do things that are a little frightening. </a:t>
            </a:r>
            <a:endParaRPr lang="en-US" dirty="0" smtClean="0"/>
          </a:p>
          <a:p>
            <a:pPr lvl="0"/>
            <a:r>
              <a:rPr lang="en-US" dirty="0" smtClean="0"/>
              <a:t>5. I </a:t>
            </a:r>
            <a:r>
              <a:rPr lang="en-US" dirty="0"/>
              <a:t>enjoy getting into new situations where you can't predict how things will turn out. </a:t>
            </a:r>
            <a:endParaRPr lang="en-US" dirty="0" smtClean="0"/>
          </a:p>
          <a:p>
            <a:pPr lvl="0"/>
            <a:r>
              <a:rPr lang="en-US" dirty="0" smtClean="0"/>
              <a:t>6. I'll </a:t>
            </a:r>
            <a:r>
              <a:rPr lang="en-US" dirty="0"/>
              <a:t>try anything once. </a:t>
            </a:r>
            <a:endParaRPr lang="en-US" dirty="0" smtClean="0"/>
          </a:p>
          <a:p>
            <a:pPr lvl="0"/>
            <a:r>
              <a:rPr lang="en-US" dirty="0" smtClean="0"/>
              <a:t>7. I </a:t>
            </a:r>
            <a:r>
              <a:rPr lang="en-US" dirty="0"/>
              <a:t>prefer friends who are excitingly unpredictable. </a:t>
            </a:r>
            <a:endParaRPr lang="en-US" dirty="0" smtClean="0"/>
          </a:p>
          <a:p>
            <a:pPr lvl="0"/>
            <a:r>
              <a:rPr lang="en-US" dirty="0" smtClean="0"/>
              <a:t>8. I </a:t>
            </a:r>
            <a:r>
              <a:rPr lang="en-US" dirty="0"/>
              <a:t>like "wild" uninhibited parties. </a:t>
            </a:r>
            <a:endParaRPr lang="en-US" dirty="0" smtClean="0"/>
          </a:p>
          <a:p>
            <a:pPr lvl="0"/>
            <a:r>
              <a:rPr lang="en-US" dirty="0" smtClean="0"/>
              <a:t>9. I </a:t>
            </a:r>
            <a:r>
              <a:rPr lang="en-US" dirty="0"/>
              <a:t>would like the kind of life where one is on the move and traveling a lot, with lots of change and excitement. </a:t>
            </a:r>
            <a:endParaRPr lang="en-US" dirty="0" smtClean="0"/>
          </a:p>
          <a:p>
            <a:pPr lvl="0"/>
            <a:r>
              <a:rPr lang="en-US" dirty="0" smtClean="0"/>
              <a:t>10. I </a:t>
            </a:r>
            <a:r>
              <a:rPr lang="en-US" dirty="0"/>
              <a:t>am an impulsive person. </a:t>
            </a:r>
            <a:endParaRPr lang="en-US" dirty="0" smtClean="0"/>
          </a:p>
          <a:p>
            <a:pPr lvl="0"/>
            <a:r>
              <a:rPr lang="en-US" dirty="0" smtClean="0"/>
              <a:t>11. I </a:t>
            </a:r>
            <a:r>
              <a:rPr lang="en-US" dirty="0"/>
              <a:t>like to explore a strange city or section of town by myself, even if it means getting lost. </a:t>
            </a:r>
            <a:endParaRPr lang="en-US" dirty="0" smtClean="0"/>
          </a:p>
          <a:p>
            <a:pPr lvl="0"/>
            <a:r>
              <a:rPr lang="en-US" dirty="0" smtClean="0"/>
              <a:t>12. I </a:t>
            </a:r>
            <a:r>
              <a:rPr lang="en-US" dirty="0"/>
              <a:t>would like to take off on a trip with no preplanned or definite routes or timetables.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Add up the number of times you responded “yes” to the above questions.  Divide by 12.</a:t>
            </a:r>
            <a:endParaRPr lang="en-US" dirty="0"/>
          </a:p>
          <a:p>
            <a:r>
              <a:rPr lang="en-US" dirty="0"/>
              <a:t>00 - 27% = Very Low</a:t>
            </a:r>
            <a:br>
              <a:rPr lang="en-US" dirty="0"/>
            </a:br>
            <a:r>
              <a:rPr lang="en-US" dirty="0"/>
              <a:t>28 - 41% = Low</a:t>
            </a:r>
            <a:br>
              <a:rPr lang="en-US" dirty="0"/>
            </a:br>
            <a:r>
              <a:rPr lang="en-US" dirty="0"/>
              <a:t>42 - 70% = Average</a:t>
            </a:r>
            <a:br>
              <a:rPr lang="en-US" dirty="0"/>
            </a:br>
            <a:r>
              <a:rPr lang="en-US" dirty="0"/>
              <a:t>71 - 84% = High</a:t>
            </a:r>
            <a:br>
              <a:rPr lang="en-US" dirty="0"/>
            </a:br>
            <a:r>
              <a:rPr lang="en-US" dirty="0"/>
              <a:t>85 - 100 = Very </a:t>
            </a:r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89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Audience-centered message design: 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Problem: High sensation seekers are up to 10 times as likely to experiment with drugs.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bigger problem: Most anti-drug PSAs suck.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question: What makes some anti-drug PSAs better than others? </a:t>
            </a:r>
            <a:r>
              <a:rPr lang="en-US" dirty="0" smtClean="0">
                <a:hlinkClick r:id="rId2" action="ppaction://hlinkfile"/>
              </a:rPr>
              <a:t>Lab rat </a:t>
            </a:r>
            <a:r>
              <a:rPr lang="en-US" dirty="0" smtClean="0"/>
              <a:t>vs. </a:t>
            </a:r>
            <a:r>
              <a:rPr lang="en-US" dirty="0" smtClean="0">
                <a:hlinkClick r:id="rId3" action="ppaction://hlinkfile"/>
              </a:rPr>
              <a:t>Bush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research: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Content analysis of 110 PSAs on all the dimensions that might make a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Experiment to test whether high MSV PSAs are more effective than low MSV PSAs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686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8599"/>
          <a:ext cx="7924799" cy="6726495"/>
        </p:xfrm>
        <a:graphic>
          <a:graphicData uri="http://schemas.openxmlformats.org/drawingml/2006/table">
            <a:tbl>
              <a:tblPr/>
              <a:tblGrid>
                <a:gridCol w="1851588"/>
                <a:gridCol w="1999714"/>
                <a:gridCol w="4073497"/>
              </a:tblGrid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Dimension/Feature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Scoring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Visual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Cuts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Count of cuts; also converted to low (0-6 cuts), moderate (7-14 cuts), and high (more than 15 cuts) levels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number of times the camera cuts from one visual scene to the next.  Includes the final cut to agency sponsor at the end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Special visual effect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Anything beyond the range of human ability and involves special visual effects, including morphing, paint or blood “sliding” down the screen, or computer manipulation of images.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Slow motion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slowing of real-life action through technical intervention.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 outside the range of colors normally perceived in real life.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images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or horrifying images including needles going into arms, guns pointed at heads, or death.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Audio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saturation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sound throughout the PSA, including street noise or other sounds, rather than simply having a person talking throughout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Music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music in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effects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sounds (those which could not have occurred in “real life” in that situation) heard in the PSA, including gongs and other noises.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Content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Acted out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(vs. talking head)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Instead of being </a:t>
                      </a:r>
                      <a:r>
                        <a:rPr lang="en-US" sz="1100" i="1">
                          <a:latin typeface="Times New Roman"/>
                          <a:ea typeface="Times New Roman"/>
                        </a:rPr>
                        <a:t>told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about the dangers of drugs (or the benefits of being drug-free), viewers view actions corresponding to point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Unexpected format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If images and message are interchangeable with other anti-drug PSAs, it is “expected.”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Surprise/Twist ending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The presence of a climactic, shocking end to the PSA.  If the end cannot be predicted, it has a “second-half punch.”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39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group: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110: Alex/Straight A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45: April/Lost Mom</a:t>
            </a:r>
            <a:endParaRPr lang="en-US" dirty="0" smtClean="0"/>
          </a:p>
          <a:p>
            <a:pPr lvl="1"/>
            <a:r>
              <a:rPr lang="en-US" dirty="0" smtClean="0">
                <a:hlinkClick r:id="rId4" action="ppaction://hlinkfile"/>
              </a:rPr>
              <a:t>14: Duane/Never</a:t>
            </a:r>
            <a:endParaRPr lang="en-US" dirty="0" smtClean="0"/>
          </a:p>
          <a:p>
            <a:r>
              <a:rPr lang="en-US" dirty="0" smtClean="0"/>
              <a:t>Second group:</a:t>
            </a:r>
          </a:p>
          <a:p>
            <a:pPr lvl="1"/>
            <a:r>
              <a:rPr lang="en-US" dirty="0" smtClean="0">
                <a:hlinkClick r:id="rId5" action="ppaction://hlinkfile"/>
              </a:rPr>
              <a:t>Housewife</a:t>
            </a:r>
            <a:endParaRPr lang="en-US" dirty="0" smtClean="0">
              <a:hlinkClick r:id="rId6" action="ppaction://hlinkfile"/>
            </a:endParaRPr>
          </a:p>
          <a:p>
            <a:pPr lvl="1"/>
            <a:r>
              <a:rPr lang="en-US" dirty="0" smtClean="0">
                <a:hlinkClick r:id="rId6" action="ppaction://hlinkfile"/>
              </a:rPr>
              <a:t>1: Thin Ice</a:t>
            </a:r>
            <a:endParaRPr lang="en-US" dirty="0" smtClean="0"/>
          </a:p>
          <a:p>
            <a:pPr lvl="1"/>
            <a:r>
              <a:rPr lang="en-US" dirty="0" smtClean="0">
                <a:hlinkClick r:id="rId7" action="ppaction://hlinkfile"/>
              </a:rPr>
              <a:t>5: Everybody’s Doing It</a:t>
            </a:r>
            <a:endParaRPr lang="en-US" dirty="0" smtClean="0"/>
          </a:p>
          <a:p>
            <a:pPr lvl="1"/>
            <a:r>
              <a:rPr lang="en-US" dirty="0" smtClean="0">
                <a:hlinkClick r:id="rId8" action="ppaction://hlinkfile"/>
              </a:rPr>
              <a:t>7: Teeth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049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1"/>
            <a:ext cx="830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People who are high in Sensation Seeking (HSS) responded most favorably to PSAs that were high in Message Sensation Value.</a:t>
            </a:r>
          </a:p>
          <a:p>
            <a:pPr lvl="1"/>
            <a:r>
              <a:rPr lang="en-US" dirty="0" smtClean="0"/>
              <a:t>High MSV messages were those that had intense imagery, lots of sound, acted out consequences of drug use, and used an unexpected format to present the message.</a:t>
            </a:r>
          </a:p>
          <a:p>
            <a:pPr lvl="1"/>
            <a:r>
              <a:rPr lang="en-US" dirty="0" smtClean="0"/>
              <a:t>It also appears that HSS people high in NFC may respond best to PSAs with a high cognitive value.</a:t>
            </a:r>
          </a:p>
          <a:p>
            <a:pPr lvl="2"/>
            <a:r>
              <a:rPr lang="en-US" dirty="0" smtClean="0"/>
              <a:t>High cognitive value: Messages with arguments and substance.</a:t>
            </a:r>
          </a:p>
          <a:p>
            <a:pPr lvl="2"/>
            <a:r>
              <a:rPr lang="en-US" dirty="0" smtClean="0"/>
              <a:t>Examples: </a:t>
            </a:r>
          </a:p>
          <a:p>
            <a:pPr lvl="3"/>
            <a:r>
              <a:rPr lang="en-US" dirty="0" smtClean="0">
                <a:hlinkClick r:id="rId2" action="ppaction://hlinkfile"/>
              </a:rPr>
              <a:t>Taking Chances</a:t>
            </a:r>
            <a:endParaRPr lang="en-US" dirty="0" smtClean="0"/>
          </a:p>
          <a:p>
            <a:pPr lvl="3"/>
            <a:r>
              <a:rPr lang="en-US" dirty="0" smtClean="0">
                <a:hlinkClick r:id="rId3" action="ppaction://hlinkfile"/>
              </a:rPr>
              <a:t>Drink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70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Inoculation and Message Sidedness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98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I tell them what the other side </a:t>
            </a:r>
            <a:r>
              <a:rPr lang="en-US" dirty="0" smtClean="0"/>
              <a:t>will say?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Sidedness refers to the position being presented in a message.</a:t>
            </a:r>
          </a:p>
          <a:p>
            <a:r>
              <a:rPr lang="en-US" dirty="0" smtClean="0"/>
              <a:t>One-sided </a:t>
            </a:r>
            <a:r>
              <a:rPr lang="en-US" dirty="0"/>
              <a:t>messages may simply ignore opposing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goal is to convince people that a problem exists and present a solution.</a:t>
            </a:r>
          </a:p>
          <a:p>
            <a:r>
              <a:rPr lang="en-US" dirty="0" smtClean="0"/>
              <a:t>Two-sided messages present </a:t>
            </a:r>
            <a:r>
              <a:rPr lang="en-US" dirty="0"/>
              <a:t>arguments from both points of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A “</a:t>
            </a:r>
            <a:r>
              <a:rPr lang="en-US" dirty="0" err="1" smtClean="0"/>
              <a:t>refutational</a:t>
            </a:r>
            <a:r>
              <a:rPr lang="en-US" dirty="0" smtClean="0"/>
              <a:t> two-sided message” is the most effective.</a:t>
            </a:r>
          </a:p>
          <a:p>
            <a:pPr lvl="1"/>
            <a:r>
              <a:rPr lang="en-US" dirty="0" smtClean="0"/>
              <a:t>It presents the “other side” of the argument but </a:t>
            </a:r>
            <a:r>
              <a:rPr lang="en-US" dirty="0"/>
              <a:t>concludes that the persuader’s view is more </a:t>
            </a:r>
            <a:r>
              <a:rPr lang="en-US" dirty="0" smtClean="0"/>
              <a:t>desirable.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humbs up d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762000"/>
            <a:ext cx="1524000" cy="10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121062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One-sided messages </a:t>
            </a:r>
            <a:r>
              <a:rPr lang="en-US" dirty="0"/>
              <a:t>are more effective when: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r>
              <a:rPr lang="en-US" dirty="0"/>
              <a:t>The audience is in general agreement with the position advocated.</a:t>
            </a:r>
          </a:p>
          <a:p>
            <a:r>
              <a:rPr lang="en-US" dirty="0"/>
              <a:t>The desired outcome is to reinforce existing attitudes or increase the commitment of the </a:t>
            </a:r>
            <a:r>
              <a:rPr lang="en-US" dirty="0" smtClean="0"/>
              <a:t>audience.</a:t>
            </a:r>
          </a:p>
          <a:p>
            <a:r>
              <a:rPr lang="en-US" dirty="0" smtClean="0"/>
              <a:t>The audience is not likely to encounter messages that contradict the position being advocated.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131543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 fontScale="90000"/>
          </a:bodyPr>
          <a:lstStyle/>
          <a:p>
            <a:r>
              <a:rPr lang="en-US" dirty="0"/>
              <a:t>Who responds best to two-sided </a:t>
            </a:r>
            <a:r>
              <a:rPr lang="en-US" dirty="0" smtClean="0"/>
              <a:t>(</a:t>
            </a:r>
            <a:r>
              <a:rPr lang="en-US" dirty="0" err="1" smtClean="0"/>
              <a:t>refutational</a:t>
            </a:r>
            <a:r>
              <a:rPr lang="en-US" dirty="0" smtClean="0"/>
              <a:t>) messages</a:t>
            </a:r>
            <a:r>
              <a:rPr lang="en-US" dirty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People with more formal </a:t>
            </a:r>
            <a:r>
              <a:rPr lang="en-US" sz="2800" dirty="0" smtClean="0"/>
              <a:t>education (at least a high school degree).</a:t>
            </a:r>
            <a:endParaRPr lang="en-US" sz="2800" dirty="0"/>
          </a:p>
          <a:p>
            <a:r>
              <a:rPr lang="en-US" sz="2800" dirty="0"/>
              <a:t>People who </a:t>
            </a:r>
            <a:r>
              <a:rPr lang="en-US" sz="2800" dirty="0" smtClean="0"/>
              <a:t>will be exposed to opposing arguments in the future. </a:t>
            </a:r>
          </a:p>
          <a:p>
            <a:r>
              <a:rPr lang="en-US" sz="2800" dirty="0" smtClean="0"/>
              <a:t>People who </a:t>
            </a:r>
            <a:r>
              <a:rPr lang="en-US" sz="2800" u="sng" dirty="0" smtClean="0"/>
              <a:t>already</a:t>
            </a:r>
            <a:r>
              <a:rPr lang="en-US" sz="2800" dirty="0" smtClean="0"/>
              <a:t> have </a:t>
            </a:r>
            <a:r>
              <a:rPr lang="en-US" sz="2800" dirty="0"/>
              <a:t>been exposed to opposing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accepting persuader’s opinion, opposing </a:t>
            </a:r>
            <a:r>
              <a:rPr lang="en-US" sz="2400" dirty="0" smtClean="0"/>
              <a:t>arguments </a:t>
            </a:r>
            <a:r>
              <a:rPr lang="en-US" sz="2400" dirty="0"/>
              <a:t>must be refuted or shown to be unimportant.</a:t>
            </a:r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to acknowledge opposing </a:t>
            </a:r>
            <a:r>
              <a:rPr lang="en-US" sz="2400" dirty="0" smtClean="0"/>
              <a:t>arguments </a:t>
            </a:r>
            <a:r>
              <a:rPr lang="en-US" sz="2400" dirty="0"/>
              <a:t>may raise questions of source competence or trustworthiness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Support for PBS</a:t>
            </a:r>
            <a:endParaRPr lang="en-US" sz="2400" dirty="0"/>
          </a:p>
        </p:txBody>
      </p:sp>
      <p:pic>
        <p:nvPicPr>
          <p:cNvPr id="6" name="Picture 5" descr="two sid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336288"/>
            <a:ext cx="2590800" cy="24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428106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sidedness and Truisms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4648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a cultural truism?</a:t>
            </a:r>
          </a:p>
          <a:p>
            <a:r>
              <a:rPr lang="en-US" sz="2800" dirty="0" smtClean="0"/>
              <a:t>Effect </a:t>
            </a:r>
            <a:r>
              <a:rPr lang="en-US" sz="2800" dirty="0"/>
              <a:t>on cultural truisms</a:t>
            </a:r>
          </a:p>
          <a:p>
            <a:pPr lvl="1"/>
            <a:r>
              <a:rPr lang="en-US" sz="2800" dirty="0" err="1" smtClean="0"/>
              <a:t>Refutational</a:t>
            </a:r>
            <a:r>
              <a:rPr lang="en-US" sz="2800" dirty="0" smtClean="0"/>
              <a:t> treatments most effective</a:t>
            </a:r>
            <a:endParaRPr lang="en-US" sz="2800" dirty="0"/>
          </a:p>
          <a:p>
            <a:r>
              <a:rPr lang="en-US" sz="2800" dirty="0"/>
              <a:t>Effect on </a:t>
            </a:r>
            <a:r>
              <a:rPr lang="en-US" sz="2800" dirty="0" smtClean="0"/>
              <a:t>non-truisms</a:t>
            </a:r>
            <a:endParaRPr lang="en-US" sz="2800" dirty="0"/>
          </a:p>
          <a:p>
            <a:pPr lvl="1"/>
            <a:r>
              <a:rPr lang="en-US" sz="2800" dirty="0" smtClean="0"/>
              <a:t>Supportive </a:t>
            </a:r>
            <a:r>
              <a:rPr lang="en-US" sz="2800" dirty="0"/>
              <a:t>and </a:t>
            </a:r>
            <a:r>
              <a:rPr lang="en-US" sz="2800" dirty="0" err="1"/>
              <a:t>refutational</a:t>
            </a:r>
            <a:r>
              <a:rPr lang="en-US" sz="2800" dirty="0"/>
              <a:t> treatments </a:t>
            </a:r>
            <a:r>
              <a:rPr lang="en-US" sz="2800" dirty="0" smtClean="0"/>
              <a:t>were about </a:t>
            </a:r>
            <a:r>
              <a:rPr lang="en-US" sz="2800" dirty="0"/>
              <a:t>equal in </a:t>
            </a:r>
            <a:r>
              <a:rPr lang="en-US" sz="2800" dirty="0" smtClean="0"/>
              <a:t>effect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5791200" y="1600200"/>
            <a:ext cx="2891790" cy="457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toothbrus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2668696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11349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I get </a:t>
            </a:r>
            <a:r>
              <a:rPr lang="en-US" sz="3600" dirty="0" smtClean="0"/>
              <a:t>people to resist being persuaded by the other side?</a:t>
            </a:r>
            <a:endParaRPr lang="en-US" sz="36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Inoculation theory uses a</a:t>
            </a:r>
            <a:r>
              <a:rPr lang="en-US" dirty="0" smtClean="0"/>
              <a:t> </a:t>
            </a:r>
            <a:r>
              <a:rPr lang="en-US" dirty="0"/>
              <a:t>biological </a:t>
            </a:r>
            <a:r>
              <a:rPr lang="en-US" dirty="0" smtClean="0"/>
              <a:t>metaphor: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 people a weakened “dose” of what the other side will say.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provide “full strength” argument.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a vaccination, this creates resistance.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Supportive </a:t>
            </a:r>
            <a:r>
              <a:rPr lang="en-US" dirty="0" smtClean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people with reasons </a:t>
            </a:r>
            <a:r>
              <a:rPr lang="en-US" dirty="0"/>
              <a:t>to continue believing what </a:t>
            </a:r>
            <a:r>
              <a:rPr lang="en-US" dirty="0" smtClean="0"/>
              <a:t>they </a:t>
            </a:r>
            <a:r>
              <a:rPr lang="en-US" dirty="0"/>
              <a:t>already do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greatest resistance is seen when both strategies are used together AND there is a bit of a time delay so people can form their own counterarguments.</a:t>
            </a:r>
            <a:endParaRPr lang="en-US" dirty="0"/>
          </a:p>
        </p:txBody>
      </p:sp>
      <p:pic>
        <p:nvPicPr>
          <p:cNvPr id="6" name="Picture 5" descr="scary-nurse-with-big-nee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514600"/>
            <a:ext cx="16154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965369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Warnings</a:t>
            </a:r>
          </a:p>
        </p:txBody>
      </p:sp>
      <p:pic>
        <p:nvPicPr>
          <p:cNvPr id="7" name="Content Placeholder 6" descr="funny_warning_signs_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76400"/>
            <a:ext cx="1558062" cy="2209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5859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Forewarning people they are going to be persuaded will also make them more resistant.</a:t>
            </a:r>
          </a:p>
          <a:p>
            <a:r>
              <a:rPr lang="en-US" dirty="0" smtClean="0"/>
              <a:t>There are two types of forewarnings: </a:t>
            </a:r>
          </a:p>
          <a:p>
            <a:pPr lvl="1"/>
            <a:r>
              <a:rPr lang="en-US" dirty="0" smtClean="0"/>
              <a:t>Persuasive intent</a:t>
            </a:r>
          </a:p>
          <a:p>
            <a:pPr lvl="1"/>
            <a:r>
              <a:rPr lang="en-US" dirty="0" smtClean="0"/>
              <a:t>Specific topic and position </a:t>
            </a:r>
          </a:p>
          <a:p>
            <a:r>
              <a:rPr lang="en-US" dirty="0" smtClean="0"/>
              <a:t>Forewarnings that an audience’s attitudes will be attacked seem to irritate and even anger people, which helps resistance further.</a:t>
            </a:r>
          </a:p>
          <a:p>
            <a:endParaRPr lang="en-US" dirty="0"/>
          </a:p>
        </p:txBody>
      </p:sp>
      <p:pic>
        <p:nvPicPr>
          <p:cNvPr id="8" name="Picture 7" descr="funny_warning_signs_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962400"/>
            <a:ext cx="3886200" cy="1914099"/>
          </a:xfrm>
          <a:prstGeom prst="rect">
            <a:avLst/>
          </a:prstGeom>
        </p:spPr>
      </p:pic>
      <p:pic>
        <p:nvPicPr>
          <p:cNvPr id="9" name="Picture 8" descr="funny_warning_signs_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133600"/>
            <a:ext cx="2514600" cy="1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781788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Reframing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73045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Politicians are masters of reframing through the careful use of language.</a:t>
            </a:r>
          </a:p>
          <a:p>
            <a:r>
              <a:rPr lang="en-US" dirty="0" smtClean="0"/>
              <a:t>“God Terms”</a:t>
            </a:r>
          </a:p>
          <a:p>
            <a:pPr lvl="1"/>
            <a:r>
              <a:rPr lang="en-US" dirty="0" smtClean="0"/>
              <a:t>What we value most in our culture: family values, balanced budget, personal responsibility </a:t>
            </a:r>
          </a:p>
          <a:p>
            <a:r>
              <a:rPr lang="en-US" dirty="0" smtClean="0"/>
              <a:t>“Devil Terms”</a:t>
            </a:r>
          </a:p>
          <a:p>
            <a:pPr lvl="1"/>
            <a:r>
              <a:rPr lang="en-US" dirty="0" smtClean="0"/>
              <a:t>What we fear most in our culture: Communism, Nazis, terrorists</a:t>
            </a:r>
          </a:p>
          <a:p>
            <a:r>
              <a:rPr lang="en-US" dirty="0" smtClean="0"/>
              <a:t>“Charismatic Terms”</a:t>
            </a:r>
          </a:p>
          <a:p>
            <a:pPr lvl="1"/>
            <a:r>
              <a:rPr lang="en-US" dirty="0" smtClean="0"/>
              <a:t>Abstract terms that have a magical aura: Freedom, democracy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257800" y="228600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17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Microsoft Macintosh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Inoculation Theory and  Message Sensation Value</vt:lpstr>
      <vt:lpstr>Inoculation and Message Sidedness</vt:lpstr>
      <vt:lpstr>Should I tell them what the other side will say?</vt:lpstr>
      <vt:lpstr>One-sided messages are more effective when:</vt:lpstr>
      <vt:lpstr>Who responds best to two-sided (refutational) messages?</vt:lpstr>
      <vt:lpstr>Message sidedness and Truisms</vt:lpstr>
      <vt:lpstr>How can I get people to resist being persuaded by the other side?</vt:lpstr>
      <vt:lpstr>Warnings</vt:lpstr>
      <vt:lpstr>Reframing Effects</vt:lpstr>
      <vt:lpstr>Reframing, continued</vt:lpstr>
      <vt:lpstr>Message Sensation Value</vt:lpstr>
      <vt:lpstr>Slide 12</vt:lpstr>
      <vt:lpstr>Audience-centered message design: Message Sensation Value</vt:lpstr>
      <vt:lpstr>Slide 14</vt:lpstr>
      <vt:lpstr>A few PSAs</vt:lpstr>
      <vt:lpstr>Results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Inoculation Theory and  Message Sensation Value</dc:title>
  <dc:creator>Susan Morgan</dc:creator>
  <cp:lastModifiedBy>Susan Morgan</cp:lastModifiedBy>
  <cp:revision>1</cp:revision>
  <dcterms:created xsi:type="dcterms:W3CDTF">2013-02-27T21:27:33Z</dcterms:created>
  <dcterms:modified xsi:type="dcterms:W3CDTF">2013-02-27T21:28:07Z</dcterms:modified>
</cp:coreProperties>
</file>