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98" r:id="rId3"/>
    <p:sldId id="299" r:id="rId4"/>
    <p:sldId id="257" r:id="rId5"/>
    <p:sldId id="270" r:id="rId6"/>
    <p:sldId id="271" r:id="rId7"/>
    <p:sldId id="293" r:id="rId8"/>
    <p:sldId id="272" r:id="rId9"/>
    <p:sldId id="261" r:id="rId10"/>
    <p:sldId id="258" r:id="rId11"/>
    <p:sldId id="294" r:id="rId12"/>
    <p:sldId id="295" r:id="rId13"/>
    <p:sldId id="296" r:id="rId14"/>
    <p:sldId id="297" r:id="rId15"/>
    <p:sldId id="263" r:id="rId16"/>
    <p:sldId id="264" r:id="rId17"/>
    <p:sldId id="266" r:id="rId18"/>
    <p:sldId id="274" r:id="rId19"/>
    <p:sldId id="269" r:id="rId20"/>
    <p:sldId id="273" r:id="rId21"/>
    <p:sldId id="289" r:id="rId22"/>
    <p:sldId id="301" r:id="rId23"/>
    <p:sldId id="285" r:id="rId24"/>
    <p:sldId id="286" r:id="rId25"/>
    <p:sldId id="288" r:id="rId26"/>
    <p:sldId id="287" r:id="rId27"/>
  </p:sldIdLst>
  <p:sldSz cx="9144000" cy="6858000" type="screen4x3"/>
  <p:notesSz cx="6858000" cy="91995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32" autoAdjust="0"/>
  </p:normalViewPr>
  <p:slideViewPr>
    <p:cSldViewPr>
      <p:cViewPr varScale="1">
        <p:scale>
          <a:sx n="174" d="100"/>
          <a:sy n="174" d="100"/>
        </p:scale>
        <p:origin x="-109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68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0719-E4FC-4D34-B27B-99EED4A81FC8}" type="datetimeFigureOut">
              <a:rPr lang="en-US" smtClean="0"/>
              <a:pPr/>
              <a:t>2/28/13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EC0838C5-B8B9-4E0C-9E5E-A50B33020B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0719-E4FC-4D34-B27B-99EED4A81FC8}" type="datetimeFigureOut">
              <a:rPr lang="en-US" smtClean="0"/>
              <a:pPr/>
              <a:t>2/28/13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38C5-B8B9-4E0C-9E5E-A50B33020B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0719-E4FC-4D34-B27B-99EED4A81FC8}" type="datetimeFigureOut">
              <a:rPr lang="en-US" smtClean="0"/>
              <a:pPr/>
              <a:t>2/28/13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38C5-B8B9-4E0C-9E5E-A50B33020B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0719-E4FC-4D34-B27B-99EED4A81FC8}" type="datetimeFigureOut">
              <a:rPr lang="en-US" smtClean="0"/>
              <a:pPr/>
              <a:t>2/28/13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38C5-B8B9-4E0C-9E5E-A50B33020B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0719-E4FC-4D34-B27B-99EED4A81FC8}" type="datetimeFigureOut">
              <a:rPr lang="en-US" smtClean="0"/>
              <a:pPr/>
              <a:t>2/28/13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C0838C5-B8B9-4E0C-9E5E-A50B33020B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0719-E4FC-4D34-B27B-99EED4A81FC8}" type="datetimeFigureOut">
              <a:rPr lang="en-US" smtClean="0"/>
              <a:pPr/>
              <a:t>2/28/13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38C5-B8B9-4E0C-9E5E-A50B33020B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0719-E4FC-4D34-B27B-99EED4A81FC8}" type="datetimeFigureOut">
              <a:rPr lang="en-US" smtClean="0"/>
              <a:pPr/>
              <a:t>2/28/13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38C5-B8B9-4E0C-9E5E-A50B33020B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0719-E4FC-4D34-B27B-99EED4A81FC8}" type="datetimeFigureOut">
              <a:rPr lang="en-US" smtClean="0"/>
              <a:pPr/>
              <a:t>2/28/13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38C5-B8B9-4E0C-9E5E-A50B33020B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0719-E4FC-4D34-B27B-99EED4A81FC8}" type="datetimeFigureOut">
              <a:rPr lang="en-US" smtClean="0"/>
              <a:pPr/>
              <a:t>2/28/13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38C5-B8B9-4E0C-9E5E-A50B33020B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0719-E4FC-4D34-B27B-99EED4A81FC8}" type="datetimeFigureOut">
              <a:rPr lang="en-US" smtClean="0"/>
              <a:pPr/>
              <a:t>2/28/13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38C5-B8B9-4E0C-9E5E-A50B33020B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0719-E4FC-4D34-B27B-99EED4A81FC8}" type="datetimeFigureOut">
              <a:rPr lang="en-US" smtClean="0"/>
              <a:pPr/>
              <a:t>2/28/13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C0838C5-B8B9-4E0C-9E5E-A50B33020B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C730719-E4FC-4D34-B27B-99EED4A81FC8}" type="datetimeFigureOut">
              <a:rPr lang="en-US" smtClean="0"/>
              <a:pPr/>
              <a:t>2/28/13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EC0838C5-B8B9-4E0C-9E5E-A50B33020B8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4Yz8UwRsWPA" TargetMode="External"/><Relationship Id="rId4" Type="http://schemas.openxmlformats.org/officeDocument/2006/relationships/hyperlink" Target="file:///\\streamer.ics.purdue.edu\asfroot\semorgan\Other\Rebranding_-_Frank_Luntz_-_May_5_2009.wmv" TargetMode="External"/><Relationship Id="rId5" Type="http://schemas.openxmlformats.org/officeDocument/2006/relationships/hyperlink" Target="http://www.youtube.com/watch?v=6U4TLZRK2Ek" TargetMode="External"/><Relationship Id="rId6" Type="http://schemas.openxmlformats.org/officeDocument/2006/relationships/hyperlink" Target="file:///\\streamer.ics.purdue.edu\asfroot\semorgan\Toxic_Sludge\08%20Silencing%20Debate%20-%20Genetically%20Modified%20Food%20(Language%20Effects).wmv" TargetMode="External"/><Relationship Id="rId7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2" Type="http://schemas.openxmlformats.org/officeDocument/2006/relationships/hyperlink" Target="file:///\\streamer.ics.purdue.edu\asfroot\semorgan\Other\Interview_with_Frank_Luntz_(FRONTLINE_Hot_Politics).wmv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file:///\\wppappstr01.itap.purdue.edu\asfroot\semorgan\Lab%20Rat.qt" TargetMode="External"/><Relationship Id="rId3" Type="http://schemas.openxmlformats.org/officeDocument/2006/relationships/hyperlink" Target="file:///\\wppappstr01.itap.purdue.edu\asfroot\semorgan\Bush.qt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file:///\\wppappstr01.itap.purdue.edu\asfroot\semorgan\psa045.qt" TargetMode="External"/><Relationship Id="rId4" Type="http://schemas.openxmlformats.org/officeDocument/2006/relationships/hyperlink" Target="file:///\\wppappstr01.itap.purdue.edu\asfroot\semorgan\Duane.qt" TargetMode="External"/><Relationship Id="rId5" Type="http://schemas.openxmlformats.org/officeDocument/2006/relationships/hyperlink" Target="file:///\\wppappstr01.itap.purdue.edu\asfroot\semorgan\Housewife.qt" TargetMode="External"/><Relationship Id="rId6" Type="http://schemas.openxmlformats.org/officeDocument/2006/relationships/hyperlink" Target="file:///\\wppappstr01.itap.purdue.edu\asfroot\semorgan\Thin%20Ice.qt" TargetMode="External"/><Relationship Id="rId7" Type="http://schemas.openxmlformats.org/officeDocument/2006/relationships/hyperlink" Target="file:///\\wppappstr01.itap.purdue.edu\asfroot\semorgan\psa005.qt" TargetMode="External"/><Relationship Id="rId8" Type="http://schemas.openxmlformats.org/officeDocument/2006/relationships/hyperlink" Target="file:///\\wppappstr01.itap.purdue.edu\asfroot\semorgan\Teeth.qt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file:///\\wppappstr01.itap.purdue.edu\asfroot\semorgan\psa110.qt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file:///\\wppappstr01.itap.purdue.edu\asfroot\semorgan\Taking_Chances.mov" TargetMode="External"/><Relationship Id="rId3" Type="http://schemas.openxmlformats.org/officeDocument/2006/relationships/hyperlink" Target="file:///\\wppappstr01.itap.purdue.edu\asfroot\semorgan\drink.mov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Language and Persuasion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Powerful and Powerless Speech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Interest began </a:t>
            </a:r>
            <a:r>
              <a:rPr lang="en-US" dirty="0" smtClean="0"/>
              <a:t>with observations about the differences in the ways that men and women talk.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We use language to make </a:t>
            </a:r>
            <a:r>
              <a:rPr lang="en-US" dirty="0"/>
              <a:t>social </a:t>
            </a:r>
            <a:r>
              <a:rPr lang="en-US" dirty="0" smtClean="0"/>
              <a:t>evaluations.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Where </a:t>
            </a:r>
            <a:r>
              <a:rPr lang="en-US" dirty="0"/>
              <a:t>person is from, class background, </a:t>
            </a:r>
            <a:r>
              <a:rPr lang="en-US" dirty="0" smtClean="0"/>
              <a:t>credibility, etc.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The research focus </a:t>
            </a:r>
            <a:r>
              <a:rPr lang="en-US" dirty="0"/>
              <a:t>is on the way we speak, not what we say</a:t>
            </a:r>
            <a:r>
              <a:rPr lang="en-US" dirty="0" smtClean="0"/>
              <a:t>.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4038600"/>
            <a:ext cx="2057400" cy="265747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077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Important Types of Powerless Speech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76400"/>
            <a:ext cx="7772400" cy="4572000"/>
          </a:xfrm>
        </p:spPr>
        <p:txBody>
          <a:bodyPr/>
          <a:lstStyle/>
          <a:p>
            <a:r>
              <a:rPr lang="en-US" dirty="0" smtClean="0"/>
              <a:t>Hedges</a:t>
            </a:r>
          </a:p>
          <a:p>
            <a:r>
              <a:rPr lang="en-US" dirty="0" smtClean="0"/>
              <a:t>Hesitations</a:t>
            </a:r>
          </a:p>
          <a:p>
            <a:r>
              <a:rPr lang="en-US" dirty="0" smtClean="0"/>
              <a:t>Tag questions</a:t>
            </a:r>
          </a:p>
          <a:p>
            <a:r>
              <a:rPr lang="en-US" dirty="0" smtClean="0"/>
              <a:t>Disclaimers</a:t>
            </a:r>
            <a:endParaRPr lang="en-US" dirty="0"/>
          </a:p>
        </p:txBody>
      </p:sp>
      <p:pic>
        <p:nvPicPr>
          <p:cNvPr id="2050" name="Picture 2" descr="C:\Documents and Settings\semorgan\Desktop\giving_speech_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828800"/>
            <a:ext cx="4013345" cy="467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894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752600"/>
            <a:ext cx="7772400" cy="4572000"/>
          </a:xfrm>
        </p:spPr>
        <p:txBody>
          <a:bodyPr/>
          <a:lstStyle/>
          <a:p>
            <a:r>
              <a:rPr lang="en-US" sz="2800" dirty="0" smtClean="0"/>
              <a:t>Words </a:t>
            </a:r>
            <a:r>
              <a:rPr lang="en-US" sz="2800" dirty="0"/>
              <a:t>or phrases which qualify or reduce the force or a statement (sometimes, sort of, kind of...).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399" y="2895600"/>
            <a:ext cx="3095625" cy="198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716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Hesitations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752600"/>
            <a:ext cx="4343400" cy="4572000"/>
          </a:xfrm>
        </p:spPr>
        <p:txBody>
          <a:bodyPr/>
          <a:lstStyle/>
          <a:p>
            <a:r>
              <a:rPr lang="en-US" sz="2800" dirty="0" smtClean="0"/>
              <a:t>Markers </a:t>
            </a:r>
            <a:r>
              <a:rPr lang="en-US" sz="2800" dirty="0"/>
              <a:t>of uncertainty (uh, ah, well, um, you know...).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752600"/>
            <a:ext cx="3171825" cy="210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251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752600"/>
            <a:ext cx="7772400" cy="4572000"/>
          </a:xfrm>
        </p:spPr>
        <p:txBody>
          <a:bodyPr/>
          <a:lstStyle/>
          <a:p>
            <a:r>
              <a:rPr lang="en-US" sz="2800" dirty="0" smtClean="0"/>
              <a:t>Process </a:t>
            </a:r>
            <a:r>
              <a:rPr lang="en-US" sz="2800" dirty="0"/>
              <a:t>of adding a question phrase at the end of a direct statement (isn’t it?).  Detracts from the force of statement.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3048000"/>
            <a:ext cx="3841772" cy="339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143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 dirty="0" smtClean="0"/>
              <a:t>Disclaimers</a:t>
            </a:r>
            <a:endParaRPr lang="en-US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714500"/>
            <a:ext cx="8305800" cy="4686300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dirty="0"/>
              <a:t>I</a:t>
            </a:r>
            <a:r>
              <a:rPr lang="en-US" dirty="0" smtClean="0"/>
              <a:t>ntroductory </a:t>
            </a:r>
            <a:r>
              <a:rPr lang="en-US" dirty="0"/>
              <a:t>expressions that excuse or explain or request understanding or forbearing </a:t>
            </a:r>
            <a:r>
              <a:rPr lang="en-US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Don’t </a:t>
            </a:r>
            <a:r>
              <a:rPr lang="en-US" dirty="0"/>
              <a:t>get me wrong, </a:t>
            </a:r>
            <a:r>
              <a:rPr lang="en-US" dirty="0" smtClean="0"/>
              <a:t>but …; </a:t>
            </a:r>
            <a:r>
              <a:rPr lang="en-US" dirty="0"/>
              <a:t>I know this sounds crazy, </a:t>
            </a:r>
            <a:r>
              <a:rPr lang="en-US" dirty="0" smtClean="0"/>
              <a:t>but ...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Demonstrates </a:t>
            </a:r>
            <a:r>
              <a:rPr lang="en-US" dirty="0"/>
              <a:t>lack of commitment and uncertainty about a position.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3657600"/>
            <a:ext cx="3454400" cy="25908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>
            <a:normAutofit/>
          </a:bodyPr>
          <a:lstStyle/>
          <a:p>
            <a:r>
              <a:rPr lang="en-US" dirty="0"/>
              <a:t>General Findings and Implications 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771650"/>
            <a:ext cx="7848600" cy="4572000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sz="2800" dirty="0"/>
              <a:t>The use of powerless speech generally decreases ratings of: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credibility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attractiveness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persuasiveness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dominance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competency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believability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And </a:t>
            </a:r>
            <a:r>
              <a:rPr lang="en-US" sz="2800" dirty="0"/>
              <a:t>increases </a:t>
            </a:r>
            <a:r>
              <a:rPr lang="en-US" sz="2800" dirty="0" smtClean="0"/>
              <a:t>perceptions </a:t>
            </a:r>
            <a:r>
              <a:rPr lang="en-US" sz="2800" dirty="0"/>
              <a:t>of </a:t>
            </a:r>
            <a:r>
              <a:rPr lang="en-US" sz="2800" dirty="0" smtClean="0"/>
              <a:t>guilt in interrogations or </a:t>
            </a:r>
            <a:r>
              <a:rPr lang="en-US" sz="2800" smtClean="0"/>
              <a:t>legal contexts</a:t>
            </a:r>
            <a:endParaRPr lang="en-US" sz="28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 dirty="0"/>
              <a:t>Important points and exceptions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714500"/>
            <a:ext cx="8458200" cy="4914900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sz="2800" dirty="0"/>
              <a:t>No clear link to gender, but powerless speech may </a:t>
            </a:r>
            <a:r>
              <a:rPr lang="en-US" sz="2800" dirty="0" smtClean="0"/>
              <a:t>affect </a:t>
            </a:r>
            <a:r>
              <a:rPr lang="en-US" sz="2800" dirty="0"/>
              <a:t>women more negatively than </a:t>
            </a:r>
            <a:r>
              <a:rPr lang="en-US" sz="2800" dirty="0" smtClean="0"/>
              <a:t>men EXCEPT in situations where women are expected to be polite and deferential.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Powerless speech is not always status related.  New situations can induce powerless </a:t>
            </a:r>
            <a:r>
              <a:rPr lang="en-US" sz="2800" dirty="0" smtClean="0"/>
              <a:t>speech. 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Ex: testifying </a:t>
            </a:r>
            <a:r>
              <a:rPr lang="en-US" sz="2400" dirty="0"/>
              <a:t>in </a:t>
            </a:r>
            <a:r>
              <a:rPr lang="en-US" sz="2400" dirty="0" smtClean="0"/>
              <a:t>court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 smtClean="0"/>
              <a:t>Low </a:t>
            </a:r>
            <a:r>
              <a:rPr lang="en-US" sz="2800" dirty="0"/>
              <a:t>status speakers who use powerful speech are deemed as credible as high status speakers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Political Correctness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48768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“Political correctness” is a form of polite speech.</a:t>
            </a:r>
          </a:p>
          <a:p>
            <a:r>
              <a:rPr lang="en-US" dirty="0" smtClean="0"/>
              <a:t>Generally, when applied to groups of people, it entails demonstrating respect for marginalized or stigmatized populations.</a:t>
            </a:r>
          </a:p>
          <a:p>
            <a:r>
              <a:rPr lang="en-US" dirty="0" smtClean="0"/>
              <a:t>The majority population often resents having to “kowtow” to people who do not have </a:t>
            </a:r>
            <a:r>
              <a:rPr lang="en-US" smtClean="0"/>
              <a:t>a </a:t>
            </a:r>
            <a:r>
              <a:rPr lang="en-US"/>
              <a:t>socially recognized claim </a:t>
            </a:r>
            <a:r>
              <a:rPr lang="en-US" dirty="0" smtClean="0"/>
              <a:t>to power.</a:t>
            </a:r>
            <a:endParaRPr lang="en-US" dirty="0"/>
          </a:p>
        </p:txBody>
      </p:sp>
      <p:pic>
        <p:nvPicPr>
          <p:cNvPr id="5" name="Content Placeholder 4" descr="political correctness cartoon.jp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5189537" y="1905000"/>
            <a:ext cx="3714750" cy="3352800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Reframing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73045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Politicians are masters of reframing through the careful use of language.</a:t>
            </a:r>
          </a:p>
          <a:p>
            <a:r>
              <a:rPr lang="en-US" dirty="0" smtClean="0"/>
              <a:t>“God Terms”</a:t>
            </a:r>
          </a:p>
          <a:p>
            <a:pPr lvl="1"/>
            <a:r>
              <a:rPr lang="en-US" dirty="0" smtClean="0"/>
              <a:t>What we value most in our culture: family values, balanced budget, personal responsibility </a:t>
            </a:r>
          </a:p>
          <a:p>
            <a:r>
              <a:rPr lang="en-US" dirty="0" smtClean="0"/>
              <a:t>“Devil Terms”</a:t>
            </a:r>
          </a:p>
          <a:p>
            <a:pPr lvl="1"/>
            <a:r>
              <a:rPr lang="en-US" dirty="0" smtClean="0"/>
              <a:t>What we fear most in our culture: Communism, Nazis, terrorists</a:t>
            </a:r>
          </a:p>
          <a:p>
            <a:r>
              <a:rPr lang="en-US" dirty="0" smtClean="0"/>
              <a:t>“Charismatic Terms”</a:t>
            </a:r>
          </a:p>
          <a:p>
            <a:pPr lvl="1"/>
            <a:r>
              <a:rPr lang="en-US" dirty="0" smtClean="0"/>
              <a:t>Abstract terms that have a magical aura: Freedom, democracy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28600"/>
            <a:ext cx="2743200" cy="16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Not WHAT you say, but HOW you say it…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676400"/>
            <a:ext cx="7772400" cy="4572000"/>
          </a:xfrm>
        </p:spPr>
        <p:txBody>
          <a:bodyPr/>
          <a:lstStyle/>
          <a:p>
            <a:r>
              <a:rPr lang="en-US" dirty="0" smtClean="0"/>
              <a:t>A good part of our persuasive success can depend on how we express ourselves using (or not using) certain types of words or language.</a:t>
            </a:r>
          </a:p>
          <a:p>
            <a:r>
              <a:rPr lang="en-US" dirty="0"/>
              <a:t>W</a:t>
            </a:r>
            <a:r>
              <a:rPr lang="en-US" dirty="0" smtClean="0"/>
              <a:t>hat makes the difference between a good public speaker and a terrible one?  </a:t>
            </a:r>
          </a:p>
          <a:p>
            <a:pPr lvl="1"/>
            <a:r>
              <a:rPr lang="en-US" dirty="0" smtClean="0"/>
              <a:t>Contrast most people’s first speech in COM 114 with Martin Luther King…!</a:t>
            </a:r>
          </a:p>
        </p:txBody>
      </p:sp>
    </p:spTree>
    <p:extLst>
      <p:ext uri="{BB962C8B-B14F-4D97-AF65-F5344CB8AC3E}">
        <p14:creationId xmlns:p14="http://schemas.microsoft.com/office/powerpoint/2010/main" val="3330085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Reframing,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775191"/>
            <a:ext cx="8915400" cy="5082809"/>
          </a:xfrm>
        </p:spPr>
        <p:txBody>
          <a:bodyPr>
            <a:normAutofit/>
          </a:bodyPr>
          <a:lstStyle/>
          <a:p>
            <a:r>
              <a:rPr lang="en-US" dirty="0" smtClean="0"/>
              <a:t>Some examples of highly effective reframing using language:</a:t>
            </a:r>
          </a:p>
          <a:p>
            <a:pPr lvl="1"/>
            <a:r>
              <a:rPr lang="en-US" dirty="0" smtClean="0"/>
              <a:t>Estate tax </a:t>
            </a:r>
            <a:r>
              <a:rPr lang="en-US" dirty="0" smtClean="0">
                <a:sym typeface="Wingdings" pitchFamily="2" charset="2"/>
              </a:rPr>
              <a:t> “Death tax”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Tax cuts  “Tax relief”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Global warming  “Climate change”</a:t>
            </a:r>
          </a:p>
          <a:p>
            <a:pPr lvl="1"/>
            <a:r>
              <a:rPr lang="en-US" dirty="0" smtClean="0">
                <a:sym typeface="Wingdings" pitchFamily="2" charset="2"/>
                <a:hlinkClick r:id="rId2" action="ppaction://hlinkfile"/>
              </a:rPr>
              <a:t>Frank </a:t>
            </a:r>
            <a:r>
              <a:rPr lang="en-US" dirty="0" err="1" smtClean="0">
                <a:sym typeface="Wingdings" pitchFamily="2" charset="2"/>
                <a:hlinkClick r:id="rId2" action="ppaction://hlinkfile"/>
              </a:rPr>
              <a:t>Luntz</a:t>
            </a:r>
            <a:r>
              <a:rPr lang="en-US" dirty="0" smtClean="0">
                <a:sym typeface="Wingdings" pitchFamily="2" charset="2"/>
                <a:hlinkClick r:id="rId2" action="ppaction://hlinkfile"/>
              </a:rPr>
              <a:t> 1</a:t>
            </a:r>
            <a:endParaRPr lang="en-US" dirty="0" smtClean="0">
              <a:sym typeface="Wingdings" pitchFamily="2" charset="2"/>
              <a:hlinkClick r:id="rId3"/>
            </a:endParaRPr>
          </a:p>
          <a:p>
            <a:pPr lvl="2"/>
            <a:r>
              <a:rPr lang="en-US" dirty="0" smtClean="0">
                <a:sym typeface="Wingdings" pitchFamily="2" charset="2"/>
                <a:hlinkClick r:id="rId3"/>
              </a:rPr>
              <a:t>http://www.youtube.com/watch?v=4Yz8UwRsWPA</a:t>
            </a:r>
            <a:endParaRPr lang="en-US" dirty="0" smtClean="0">
              <a:sym typeface="Wingdings" pitchFamily="2" charset="2"/>
            </a:endParaRPr>
          </a:p>
          <a:p>
            <a:pPr lvl="1"/>
            <a:r>
              <a:rPr lang="en-US" dirty="0" smtClean="0">
                <a:sym typeface="Wingdings" pitchFamily="2" charset="2"/>
                <a:hlinkClick r:id="rId4" action="ppaction://hlinkfile"/>
              </a:rPr>
              <a:t>Frank </a:t>
            </a:r>
            <a:r>
              <a:rPr lang="en-US" dirty="0" err="1" smtClean="0">
                <a:sym typeface="Wingdings" pitchFamily="2" charset="2"/>
                <a:hlinkClick r:id="rId4" action="ppaction://hlinkfile"/>
              </a:rPr>
              <a:t>Luntz</a:t>
            </a:r>
            <a:r>
              <a:rPr lang="en-US" dirty="0" smtClean="0">
                <a:sym typeface="Wingdings" pitchFamily="2" charset="2"/>
                <a:hlinkClick r:id="rId4" action="ppaction://hlinkfile"/>
              </a:rPr>
              <a:t> 2</a:t>
            </a:r>
            <a:endParaRPr lang="en-US" dirty="0" smtClean="0">
              <a:sym typeface="Wingdings" pitchFamily="2" charset="2"/>
              <a:hlinkClick r:id="rId5"/>
            </a:endParaRPr>
          </a:p>
          <a:p>
            <a:pPr lvl="2"/>
            <a:r>
              <a:rPr lang="en-US" dirty="0" smtClean="0">
                <a:sym typeface="Wingdings" pitchFamily="2" charset="2"/>
                <a:hlinkClick r:id="rId5"/>
              </a:rPr>
              <a:t>http://www.youtube.com/watch?v=6U4TLZRK2Ek</a:t>
            </a:r>
            <a:endParaRPr lang="en-US" dirty="0" smtClean="0">
              <a:sym typeface="Wingdings" pitchFamily="2" charset="2"/>
            </a:endParaRPr>
          </a:p>
          <a:p>
            <a:pPr lvl="1"/>
            <a:r>
              <a:rPr lang="en-US" dirty="0" smtClean="0">
                <a:sym typeface="Wingdings" pitchFamily="2" charset="2"/>
              </a:rPr>
              <a:t>Words that start with “r” or end with “-</a:t>
            </a:r>
            <a:r>
              <a:rPr lang="en-US" dirty="0" err="1" smtClean="0">
                <a:sym typeface="Wingdings" pitchFamily="2" charset="2"/>
              </a:rPr>
              <a:t>ity</a:t>
            </a:r>
            <a:r>
              <a:rPr lang="en-US" dirty="0" smtClean="0">
                <a:sym typeface="Wingdings" pitchFamily="2" charset="2"/>
              </a:rPr>
              <a:t>” are good.  “Prosperity,” “reform,” “accountability,” “responsibility” are examples.</a:t>
            </a:r>
          </a:p>
          <a:p>
            <a:r>
              <a:rPr lang="en-US" dirty="0" smtClean="0">
                <a:hlinkClick r:id="rId6" action="ppaction://hlinkfile"/>
              </a:rPr>
              <a:t>Clip: Toxic Sludge, Chapter 8 (genetically modified foods)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209800"/>
            <a:ext cx="1565564" cy="287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772400" cy="1143000"/>
          </a:xfrm>
        </p:spPr>
        <p:txBody>
          <a:bodyPr/>
          <a:lstStyle/>
          <a:p>
            <a:r>
              <a:rPr lang="en-US" dirty="0" smtClean="0"/>
              <a:t>Message Sensation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305800" cy="4572000"/>
          </a:xfrm>
        </p:spPr>
        <p:txBody>
          <a:bodyPr/>
          <a:lstStyle/>
          <a:p>
            <a:r>
              <a:rPr lang="en-US" dirty="0" smtClean="0"/>
              <a:t>Communication can be used in other ways to create more powerful messages.</a:t>
            </a:r>
          </a:p>
          <a:p>
            <a:r>
              <a:rPr lang="en-US" dirty="0" smtClean="0"/>
              <a:t>Which anti-drug PSAs (public service announcements) do you recall seeing on television?</a:t>
            </a:r>
          </a:p>
          <a:p>
            <a:r>
              <a:rPr lang="en-US" dirty="0" smtClean="0"/>
              <a:t>The messages you think are effective are (in part) linked to your level of sensation seeking.</a:t>
            </a:r>
            <a:endParaRPr lang="en-US" dirty="0"/>
          </a:p>
        </p:txBody>
      </p:sp>
      <p:pic>
        <p:nvPicPr>
          <p:cNvPr id="4" name="Picture 3" descr="drugs-are-bad-42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8735" y="4119100"/>
            <a:ext cx="3448665" cy="25864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04800"/>
            <a:ext cx="86868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 smtClean="0"/>
              <a:t>How high is your level of sensation seeking?  Answer Yes or No to each of the following questions: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1. I </a:t>
            </a:r>
            <a:r>
              <a:rPr lang="en-US" dirty="0"/>
              <a:t>like to have new and exciting experiences and sensations even if they are a little frightening. </a:t>
            </a:r>
            <a:endParaRPr lang="en-US" dirty="0" smtClean="0"/>
          </a:p>
          <a:p>
            <a:pPr lvl="0"/>
            <a:r>
              <a:rPr lang="en-US" dirty="0" smtClean="0"/>
              <a:t>2. I </a:t>
            </a:r>
            <a:r>
              <a:rPr lang="en-US" dirty="0"/>
              <a:t>like doing things just for the thrill of it. </a:t>
            </a:r>
            <a:endParaRPr lang="en-US" dirty="0" smtClean="0"/>
          </a:p>
          <a:p>
            <a:pPr lvl="0"/>
            <a:r>
              <a:rPr lang="en-US" dirty="0" smtClean="0"/>
              <a:t>3. I </a:t>
            </a:r>
            <a:r>
              <a:rPr lang="en-US" dirty="0"/>
              <a:t>sometimes do "crazy" things just for fun. </a:t>
            </a:r>
            <a:endParaRPr lang="en-US" dirty="0" smtClean="0"/>
          </a:p>
          <a:p>
            <a:pPr lvl="0"/>
            <a:r>
              <a:rPr lang="en-US" dirty="0" smtClean="0"/>
              <a:t>4. I </a:t>
            </a:r>
            <a:r>
              <a:rPr lang="en-US" dirty="0"/>
              <a:t>sometimes like to do things that are a little frightening. </a:t>
            </a:r>
            <a:endParaRPr lang="en-US" dirty="0" smtClean="0"/>
          </a:p>
          <a:p>
            <a:pPr lvl="0"/>
            <a:r>
              <a:rPr lang="en-US" dirty="0" smtClean="0"/>
              <a:t>5. I </a:t>
            </a:r>
            <a:r>
              <a:rPr lang="en-US" dirty="0"/>
              <a:t>enjoy getting into new situations where you can't predict how things will turn out. </a:t>
            </a:r>
            <a:endParaRPr lang="en-US" dirty="0" smtClean="0"/>
          </a:p>
          <a:p>
            <a:pPr lvl="0"/>
            <a:r>
              <a:rPr lang="en-US" dirty="0" smtClean="0"/>
              <a:t>6. I'll </a:t>
            </a:r>
            <a:r>
              <a:rPr lang="en-US" dirty="0"/>
              <a:t>try anything once. </a:t>
            </a:r>
            <a:endParaRPr lang="en-US" dirty="0" smtClean="0"/>
          </a:p>
          <a:p>
            <a:pPr lvl="0"/>
            <a:r>
              <a:rPr lang="en-US" dirty="0" smtClean="0"/>
              <a:t>7. I </a:t>
            </a:r>
            <a:r>
              <a:rPr lang="en-US" dirty="0"/>
              <a:t>prefer friends who are excitingly unpredictable. </a:t>
            </a:r>
            <a:endParaRPr lang="en-US" dirty="0" smtClean="0"/>
          </a:p>
          <a:p>
            <a:pPr lvl="0"/>
            <a:r>
              <a:rPr lang="en-US" dirty="0" smtClean="0"/>
              <a:t>8. I </a:t>
            </a:r>
            <a:r>
              <a:rPr lang="en-US" dirty="0"/>
              <a:t>like "wild" uninhibited parties. </a:t>
            </a:r>
            <a:endParaRPr lang="en-US" dirty="0" smtClean="0"/>
          </a:p>
          <a:p>
            <a:pPr lvl="0"/>
            <a:r>
              <a:rPr lang="en-US" dirty="0" smtClean="0"/>
              <a:t>9. I </a:t>
            </a:r>
            <a:r>
              <a:rPr lang="en-US" dirty="0"/>
              <a:t>would like the kind of life where one is on the move and traveling a lot, with lots of change and excitement. </a:t>
            </a:r>
            <a:endParaRPr lang="en-US" dirty="0" smtClean="0"/>
          </a:p>
          <a:p>
            <a:pPr lvl="0"/>
            <a:r>
              <a:rPr lang="en-US" dirty="0" smtClean="0"/>
              <a:t>10. I </a:t>
            </a:r>
            <a:r>
              <a:rPr lang="en-US" dirty="0"/>
              <a:t>am an impulsive person. </a:t>
            </a:r>
            <a:endParaRPr lang="en-US" dirty="0" smtClean="0"/>
          </a:p>
          <a:p>
            <a:pPr lvl="0"/>
            <a:r>
              <a:rPr lang="en-US" dirty="0" smtClean="0"/>
              <a:t>11. I </a:t>
            </a:r>
            <a:r>
              <a:rPr lang="en-US" dirty="0"/>
              <a:t>like to explore a strange city or section of town by myself, even if it means getting lost. </a:t>
            </a:r>
            <a:endParaRPr lang="en-US" dirty="0" smtClean="0"/>
          </a:p>
          <a:p>
            <a:pPr lvl="0"/>
            <a:r>
              <a:rPr lang="en-US" dirty="0" smtClean="0"/>
              <a:t>12. I </a:t>
            </a:r>
            <a:r>
              <a:rPr lang="en-US" dirty="0"/>
              <a:t>would like to take off on a trip with no preplanned or definite routes or timetables. </a:t>
            </a:r>
            <a:endParaRPr lang="en-US" dirty="0" smtClean="0"/>
          </a:p>
          <a:p>
            <a:pPr lvl="0"/>
            <a:endParaRPr lang="en-US" dirty="0"/>
          </a:p>
          <a:p>
            <a:pPr lvl="0"/>
            <a:r>
              <a:rPr lang="en-US" dirty="0" smtClean="0"/>
              <a:t>Add up the number of times you responded “yes” to the above questions.  Divide by 12.</a:t>
            </a:r>
            <a:endParaRPr lang="en-US" dirty="0"/>
          </a:p>
          <a:p>
            <a:r>
              <a:rPr lang="en-US" dirty="0"/>
              <a:t>00 - 27% = Very Low</a:t>
            </a:r>
            <a:br>
              <a:rPr lang="en-US" dirty="0"/>
            </a:br>
            <a:r>
              <a:rPr lang="en-US" dirty="0"/>
              <a:t>28 - 41% = Low</a:t>
            </a:r>
            <a:br>
              <a:rPr lang="en-US" dirty="0"/>
            </a:br>
            <a:r>
              <a:rPr lang="en-US" dirty="0"/>
              <a:t>42 - 70% = Average</a:t>
            </a:r>
            <a:br>
              <a:rPr lang="en-US" dirty="0"/>
            </a:br>
            <a:r>
              <a:rPr lang="en-US" dirty="0"/>
              <a:t>71 - 84% = High</a:t>
            </a:r>
            <a:br>
              <a:rPr lang="en-US" dirty="0"/>
            </a:br>
            <a:r>
              <a:rPr lang="en-US" dirty="0"/>
              <a:t>85 - 100 = Very </a:t>
            </a:r>
            <a:r>
              <a:rPr lang="en-US" dirty="0" smtClean="0"/>
              <a:t>High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109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800" dirty="0" smtClean="0"/>
              <a:t>Audience-centered message design: Message Sensation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1053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Problem: High sensation seekers are up to 10 times as likely to experiment with drugs.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 bigger problem: Most anti-drug PSAs suck.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 question: What makes some anti-drug PSAs better than others? </a:t>
            </a:r>
            <a:r>
              <a:rPr lang="en-US" dirty="0" smtClean="0">
                <a:hlinkClick r:id="rId2" action="ppaction://hlinkfile"/>
              </a:rPr>
              <a:t>Lab rat </a:t>
            </a:r>
            <a:r>
              <a:rPr lang="en-US" dirty="0" smtClean="0"/>
              <a:t>vs. </a:t>
            </a:r>
            <a:r>
              <a:rPr lang="en-US" dirty="0" smtClean="0">
                <a:hlinkClick r:id="rId3" action="ppaction://hlinkfile"/>
              </a:rPr>
              <a:t>Bush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The research: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Content analysis of 110 PSAs on all the dimensions that might make a difference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Experiment to test whether high MSV PSAs are more effective than low MSV PSAs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228599"/>
          <a:ext cx="7924799" cy="6726495"/>
        </p:xfrm>
        <a:graphic>
          <a:graphicData uri="http://schemas.openxmlformats.org/drawingml/2006/table">
            <a:tbl>
              <a:tblPr/>
              <a:tblGrid>
                <a:gridCol w="1851588"/>
                <a:gridCol w="1999714"/>
                <a:gridCol w="4073497"/>
              </a:tblGrid>
              <a:tr h="38893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Times New Roman"/>
                          <a:ea typeface="Times New Roman"/>
                        </a:rPr>
                        <a:t>Dimension/Feature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38852" marR="3885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imes New Roman"/>
                        <a:ea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Times New Roman"/>
                          <a:ea typeface="Times New Roman"/>
                        </a:rPr>
                        <a:t>Scoring</a:t>
                      </a:r>
                      <a:endParaRPr lang="en-US" sz="1100" dirty="0">
                        <a:latin typeface="Times New Roman"/>
                        <a:ea typeface="Times New Roman"/>
                      </a:endParaRPr>
                    </a:p>
                  </a:txBody>
                  <a:tcPr marL="38852" marR="3885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Times New Roman"/>
                          <a:ea typeface="Times New Roman"/>
                        </a:rPr>
                        <a:t>Description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38852" marR="3885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06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1">
                          <a:latin typeface="Times New Roman"/>
                          <a:ea typeface="Times New Roman"/>
                        </a:rPr>
                        <a:t>Visual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38852" marR="3885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38852" marR="3885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38852" marR="3885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760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Cuts</a:t>
                      </a:r>
                    </a:p>
                  </a:txBody>
                  <a:tcPr marL="38852" marR="3885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Count of cuts; also converted to low (0-6 cuts), moderate (7-14 cuts), and high (more than 15 cuts) levels </a:t>
                      </a:r>
                    </a:p>
                  </a:txBody>
                  <a:tcPr marL="38852" marR="3885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The number of times the camera cuts from one visual scene to the next.  Includes the final cut to agency sponsor at the end of the PSA.</a:t>
                      </a:r>
                    </a:p>
                  </a:txBody>
                  <a:tcPr marL="38852" marR="3885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71008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Special visual effect </a:t>
                      </a:r>
                    </a:p>
                  </a:txBody>
                  <a:tcPr marL="38852" marR="3885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0/1 (absent/present)</a:t>
                      </a:r>
                    </a:p>
                  </a:txBody>
                  <a:tcPr marL="38852" marR="3885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Anything beyond the range of human ability and involves special visual effects, including morphing, paint or blood “sliding” down the screen, or computer manipulation of images.  </a:t>
                      </a:r>
                    </a:p>
                  </a:txBody>
                  <a:tcPr marL="38852" marR="3885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504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Slow motion</a:t>
                      </a:r>
                    </a:p>
                  </a:txBody>
                  <a:tcPr marL="38852" marR="3885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0/1 (absent/present)</a:t>
                      </a:r>
                    </a:p>
                  </a:txBody>
                  <a:tcPr marL="38852" marR="3885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The slowing of real-life action through technical intervention. </a:t>
                      </a:r>
                    </a:p>
                  </a:txBody>
                  <a:tcPr marL="38852" marR="3885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893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Unusual colors</a:t>
                      </a:r>
                    </a:p>
                  </a:txBody>
                  <a:tcPr marL="38852" marR="3885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0/1 (absent/present)</a:t>
                      </a:r>
                    </a:p>
                  </a:txBody>
                  <a:tcPr marL="38852" marR="3885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Unusual colors outside the range of colors normally perceived in real life. </a:t>
                      </a:r>
                    </a:p>
                  </a:txBody>
                  <a:tcPr marL="38852" marR="3885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893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Intense images</a:t>
                      </a:r>
                    </a:p>
                  </a:txBody>
                  <a:tcPr marL="38852" marR="3885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0/1 (absent/present)</a:t>
                      </a:r>
                    </a:p>
                  </a:txBody>
                  <a:tcPr marL="38852" marR="3885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Intense or horrifying images including needles going into arms, guns pointed at heads, or death. </a:t>
                      </a:r>
                    </a:p>
                  </a:txBody>
                  <a:tcPr marL="38852" marR="3885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3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1">
                          <a:latin typeface="Times New Roman"/>
                          <a:ea typeface="Times New Roman"/>
                        </a:rPr>
                        <a:t>Audio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38852" marR="3885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38852" marR="3885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38852" marR="3885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71008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Sound saturation</a:t>
                      </a:r>
                    </a:p>
                  </a:txBody>
                  <a:tcPr marL="38852" marR="3885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0/1 (absent/present)</a:t>
                      </a:r>
                    </a:p>
                  </a:txBody>
                  <a:tcPr marL="38852" marR="3885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Background sound throughout the PSA, including street noise or other sounds, rather than simply having a person talking throughout the PSA.</a:t>
                      </a:r>
                    </a:p>
                  </a:txBody>
                  <a:tcPr marL="38852" marR="3885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446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Music</a:t>
                      </a:r>
                    </a:p>
                  </a:txBody>
                  <a:tcPr marL="38852" marR="3885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0/1 (absent/present)</a:t>
                      </a:r>
                    </a:p>
                  </a:txBody>
                  <a:tcPr marL="38852" marR="3885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Background music in the PSA.</a:t>
                      </a:r>
                    </a:p>
                  </a:txBody>
                  <a:tcPr marL="38852" marR="3885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8804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Sound effects</a:t>
                      </a:r>
                    </a:p>
                  </a:txBody>
                  <a:tcPr marL="38852" marR="3885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0/1 (absent/present)</a:t>
                      </a:r>
                    </a:p>
                  </a:txBody>
                  <a:tcPr marL="38852" marR="3885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Unusual sounds (those which could not have occurred in “real life” in that situation) heard in the PSA, including gongs and other noises.</a:t>
                      </a:r>
                    </a:p>
                  </a:txBody>
                  <a:tcPr marL="38852" marR="3885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3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1">
                          <a:latin typeface="Times New Roman"/>
                          <a:ea typeface="Times New Roman"/>
                        </a:rPr>
                        <a:t>Content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38852" marR="3885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38852" marR="3885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38852" marR="3885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58804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Acted out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(vs. talking head)</a:t>
                      </a:r>
                    </a:p>
                  </a:txBody>
                  <a:tcPr marL="38852" marR="3885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0/1 (absent/present)</a:t>
                      </a:r>
                    </a:p>
                  </a:txBody>
                  <a:tcPr marL="38852" marR="3885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Instead of being </a:t>
                      </a:r>
                      <a:r>
                        <a:rPr lang="en-US" sz="1100" i="1">
                          <a:latin typeface="Times New Roman"/>
                          <a:ea typeface="Times New Roman"/>
                        </a:rPr>
                        <a:t>told</a:t>
                      </a:r>
                      <a:r>
                        <a:rPr lang="en-US" sz="1100">
                          <a:latin typeface="Times New Roman"/>
                          <a:ea typeface="Times New Roman"/>
                        </a:rPr>
                        <a:t> about the dangers of drugs (or the benefits of being drug-free), viewers view actions corresponding to point of the PSA.</a:t>
                      </a:r>
                    </a:p>
                  </a:txBody>
                  <a:tcPr marL="38852" marR="3885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893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Unexpected format</a:t>
                      </a:r>
                    </a:p>
                  </a:txBody>
                  <a:tcPr marL="38852" marR="3885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0/1 (absent/present)</a:t>
                      </a:r>
                    </a:p>
                  </a:txBody>
                  <a:tcPr marL="38852" marR="3885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If images and message are interchangeable with other anti-drug PSAs, it is “expected.” </a:t>
                      </a:r>
                    </a:p>
                  </a:txBody>
                  <a:tcPr marL="38852" marR="3885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3256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Surprise/Twist ending</a:t>
                      </a:r>
                    </a:p>
                  </a:txBody>
                  <a:tcPr marL="38852" marR="3885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0/1 (absent/present)</a:t>
                      </a:r>
                    </a:p>
                  </a:txBody>
                  <a:tcPr marL="38852" marR="3885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Times New Roman"/>
                          <a:ea typeface="Times New Roman"/>
                        </a:rPr>
                        <a:t>The presence of a climactic, shocking end to the PSA.  If the end cannot be predicted, it has a “second-half punch.”  </a:t>
                      </a:r>
                    </a:p>
                  </a:txBody>
                  <a:tcPr marL="38852" marR="3885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PSAs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First group:</a:t>
            </a:r>
          </a:p>
          <a:p>
            <a:pPr lvl="1"/>
            <a:r>
              <a:rPr lang="en-US" dirty="0" smtClean="0">
                <a:hlinkClick r:id="rId2" action="ppaction://hlinkfile"/>
              </a:rPr>
              <a:t>110: Alex/Straight A</a:t>
            </a:r>
            <a:endParaRPr lang="en-US" dirty="0" smtClean="0"/>
          </a:p>
          <a:p>
            <a:pPr lvl="1"/>
            <a:r>
              <a:rPr lang="en-US" dirty="0" smtClean="0">
                <a:hlinkClick r:id="rId3" action="ppaction://hlinkfile"/>
              </a:rPr>
              <a:t>45: April/Lost Mom</a:t>
            </a:r>
            <a:endParaRPr lang="en-US" dirty="0" smtClean="0"/>
          </a:p>
          <a:p>
            <a:pPr lvl="1"/>
            <a:r>
              <a:rPr lang="en-US" dirty="0" smtClean="0">
                <a:hlinkClick r:id="rId4" action="ppaction://hlinkfile"/>
              </a:rPr>
              <a:t>14: Duane/Never</a:t>
            </a:r>
            <a:endParaRPr lang="en-US" dirty="0" smtClean="0"/>
          </a:p>
          <a:p>
            <a:r>
              <a:rPr lang="en-US" dirty="0" smtClean="0"/>
              <a:t>Second group:</a:t>
            </a:r>
          </a:p>
          <a:p>
            <a:pPr lvl="1"/>
            <a:r>
              <a:rPr lang="en-US" dirty="0" smtClean="0">
                <a:hlinkClick r:id="rId5" action="ppaction://hlinkfile"/>
              </a:rPr>
              <a:t>Housewife</a:t>
            </a:r>
            <a:endParaRPr lang="en-US" dirty="0" smtClean="0">
              <a:hlinkClick r:id="rId6" action="ppaction://hlinkfile"/>
            </a:endParaRPr>
          </a:p>
          <a:p>
            <a:pPr lvl="1"/>
            <a:r>
              <a:rPr lang="en-US" dirty="0" smtClean="0">
                <a:hlinkClick r:id="rId6" action="ppaction://hlinkfile"/>
              </a:rPr>
              <a:t>1: Thin Ice</a:t>
            </a:r>
            <a:endParaRPr lang="en-US" dirty="0" smtClean="0"/>
          </a:p>
          <a:p>
            <a:pPr lvl="1"/>
            <a:r>
              <a:rPr lang="en-US" dirty="0" smtClean="0">
                <a:hlinkClick r:id="rId7" action="ppaction://hlinkfile"/>
              </a:rPr>
              <a:t>5: Everybody’s Doing It</a:t>
            </a:r>
            <a:endParaRPr lang="en-US" dirty="0" smtClean="0"/>
          </a:p>
          <a:p>
            <a:pPr lvl="1"/>
            <a:r>
              <a:rPr lang="en-US" dirty="0" smtClean="0">
                <a:hlinkClick r:id="rId8" action="ppaction://hlinkfile"/>
              </a:rPr>
              <a:t>7: Teeth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00201"/>
            <a:ext cx="83058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People who are high in Sensation Seeking (HSS) responded most favorably to PSAs that were high in Message Sensation Value.</a:t>
            </a:r>
          </a:p>
          <a:p>
            <a:pPr lvl="1"/>
            <a:r>
              <a:rPr lang="en-US" dirty="0" smtClean="0"/>
              <a:t>High MSV messages were those that had intense imagery, lots of sound, acted out consequences of drug use, and used an unexpected format to present the message.</a:t>
            </a:r>
          </a:p>
          <a:p>
            <a:pPr lvl="1"/>
            <a:r>
              <a:rPr lang="en-US" dirty="0" smtClean="0"/>
              <a:t>It also appears that HSS people high in NFC may respond best to PSAs with a high cognitive value.</a:t>
            </a:r>
          </a:p>
          <a:p>
            <a:pPr lvl="2"/>
            <a:r>
              <a:rPr lang="en-US" dirty="0" smtClean="0"/>
              <a:t>High cognitive value: Messages with arguments and substance.</a:t>
            </a:r>
          </a:p>
          <a:p>
            <a:pPr lvl="2"/>
            <a:r>
              <a:rPr lang="en-US" dirty="0" smtClean="0"/>
              <a:t>Examples: </a:t>
            </a:r>
          </a:p>
          <a:p>
            <a:pPr lvl="3"/>
            <a:r>
              <a:rPr lang="en-US" dirty="0" smtClean="0">
                <a:hlinkClick r:id="rId2" action="ppaction://hlinkfile"/>
              </a:rPr>
              <a:t>Taking Chances</a:t>
            </a:r>
            <a:endParaRPr lang="en-US" dirty="0" smtClean="0"/>
          </a:p>
          <a:p>
            <a:pPr lvl="3"/>
            <a:r>
              <a:rPr lang="en-US" dirty="0" smtClean="0">
                <a:hlinkClick r:id="rId3" action="ppaction://hlinkfile"/>
              </a:rPr>
              <a:t>Drink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How vividness, intensity, profanity, and powerful speech affect persuasion.</a:t>
            </a:r>
          </a:p>
          <a:p>
            <a:r>
              <a:rPr lang="en-US" dirty="0" smtClean="0"/>
              <a:t>What “political correctness” is and how it affects persuasion.</a:t>
            </a:r>
          </a:p>
          <a:p>
            <a:r>
              <a:rPr lang="en-US" dirty="0" smtClean="0"/>
              <a:t>The power of language to completely reframe an issue and change people’s minds about their social and political issues.</a:t>
            </a:r>
          </a:p>
          <a:p>
            <a:r>
              <a:rPr lang="en-US" dirty="0" smtClean="0"/>
              <a:t>How the “message sensation value” of anti-drug PSAs can make kids who are at risk for experimenting with drugs think twice.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011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and Persuasion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676400"/>
            <a:ext cx="7772400" cy="4572000"/>
          </a:xfrm>
        </p:spPr>
        <p:txBody>
          <a:bodyPr/>
          <a:lstStyle/>
          <a:p>
            <a:r>
              <a:rPr lang="en-US" dirty="0" smtClean="0"/>
              <a:t>There are several primary areas of communication research in the area of language and persuasion:</a:t>
            </a:r>
          </a:p>
          <a:p>
            <a:pPr lvl="1"/>
            <a:r>
              <a:rPr lang="en-US" dirty="0" smtClean="0"/>
              <a:t>Vividness</a:t>
            </a:r>
          </a:p>
          <a:p>
            <a:pPr lvl="1"/>
            <a:r>
              <a:rPr lang="en-US" dirty="0" smtClean="0"/>
              <a:t>Intensity</a:t>
            </a:r>
          </a:p>
          <a:p>
            <a:pPr lvl="1"/>
            <a:r>
              <a:rPr lang="en-US" dirty="0" smtClean="0"/>
              <a:t>Profanity</a:t>
            </a:r>
          </a:p>
          <a:p>
            <a:pPr lvl="1"/>
            <a:r>
              <a:rPr lang="en-US" dirty="0" smtClean="0"/>
              <a:t>Powerlessness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Vividness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41910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Vivid language creates a picture in people’s minds.</a:t>
            </a:r>
          </a:p>
          <a:p>
            <a:r>
              <a:rPr lang="en-US" dirty="0" smtClean="0"/>
              <a:t>The use of vivid imagery can make a message more persuasive as long as it is relevant to the message topic or goals.</a:t>
            </a:r>
          </a:p>
          <a:p>
            <a:r>
              <a:rPr lang="en-US" dirty="0" smtClean="0"/>
              <a:t>How could you say, “I had a great October Break” in a vivid way?</a:t>
            </a:r>
            <a:endParaRPr lang="en-US" dirty="0"/>
          </a:p>
        </p:txBody>
      </p:sp>
      <p:pic>
        <p:nvPicPr>
          <p:cNvPr id="5" name="Content Placeholder 4" descr="vivid language.gif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4933950" y="1772720"/>
            <a:ext cx="3749675" cy="3922160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Intense language is emotional, metaphorical, opinionated, forceful, and evaluative.</a:t>
            </a:r>
          </a:p>
          <a:p>
            <a:r>
              <a:rPr lang="en-US" dirty="0" smtClean="0"/>
              <a:t>Intensity is “the degree to which language deviates from neutrality.”</a:t>
            </a:r>
          </a:p>
          <a:p>
            <a:r>
              <a:rPr lang="en-US" dirty="0" smtClean="0"/>
              <a:t>Vivid language often plays into intensity, but can include other types of language that are simply opinionated or even profane.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4267200"/>
            <a:ext cx="2819400" cy="2255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makes this billboard intense?</a:t>
            </a:r>
            <a:endParaRPr lang="en-US" dirty="0"/>
          </a:p>
        </p:txBody>
      </p:sp>
      <p:pic>
        <p:nvPicPr>
          <p:cNvPr id="4" name="Content Placeholder 3" descr="Billboard cults margaritas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292902" y="1447800"/>
            <a:ext cx="7015396" cy="4572000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Profanity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752600"/>
            <a:ext cx="2725982" cy="2824749"/>
          </a:xfrm>
        </p:spPr>
      </p:pic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200400" y="1600200"/>
            <a:ext cx="54864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The use of profanity turns out to be fairly common.</a:t>
            </a:r>
          </a:p>
          <a:p>
            <a:r>
              <a:rPr lang="en-US" dirty="0" smtClean="0"/>
              <a:t>It can command attention, discredit an opponent, provoke violence, foster identification with a group, and provide catharsis.</a:t>
            </a:r>
          </a:p>
          <a:p>
            <a:r>
              <a:rPr lang="en-US" dirty="0" smtClean="0"/>
              <a:t>The use of profanity can harm your credibility if you do not have power.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 dirty="0" smtClean="0"/>
              <a:t>Definition of Powerless Speech</a:t>
            </a: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/>
              <a:t>Powerless speech: The inclusion of characteristic speech patterns that detract from direct and straightforward presentation of material.</a:t>
            </a:r>
          </a:p>
          <a:p>
            <a:r>
              <a:rPr lang="en-US" dirty="0"/>
              <a:t>Powerful speech:  The exclusion of powerless characteristics.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638</TotalTime>
  <Words>1749</Words>
  <Application>Microsoft Macintosh PowerPoint</Application>
  <PresentationFormat>On-screen Show (4:3)</PresentationFormat>
  <Paragraphs>178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Equity</vt:lpstr>
      <vt:lpstr>Language and Persuasion</vt:lpstr>
      <vt:lpstr>Not WHAT you say, but HOW you say it…</vt:lpstr>
      <vt:lpstr>Today’s lecture</vt:lpstr>
      <vt:lpstr>Language and Persuasion</vt:lpstr>
      <vt:lpstr>Vividness</vt:lpstr>
      <vt:lpstr>Intensity</vt:lpstr>
      <vt:lpstr>What makes this billboard intense?</vt:lpstr>
      <vt:lpstr>Profanity</vt:lpstr>
      <vt:lpstr>Definition of Powerless Speech</vt:lpstr>
      <vt:lpstr>Powerful and Powerless Speech</vt:lpstr>
      <vt:lpstr>Important Types of Powerless Speech</vt:lpstr>
      <vt:lpstr>Hedges</vt:lpstr>
      <vt:lpstr>Hesitations</vt:lpstr>
      <vt:lpstr>Tag Questions</vt:lpstr>
      <vt:lpstr>Disclaimers</vt:lpstr>
      <vt:lpstr>General Findings and Implications </vt:lpstr>
      <vt:lpstr>Important points and exceptions</vt:lpstr>
      <vt:lpstr>Political Correctness</vt:lpstr>
      <vt:lpstr>Reframing Effects</vt:lpstr>
      <vt:lpstr>Reframing, continued</vt:lpstr>
      <vt:lpstr>Message Sensation Value</vt:lpstr>
      <vt:lpstr>PowerPoint Presentation</vt:lpstr>
      <vt:lpstr>Audience-centered message design: Message Sensation Value</vt:lpstr>
      <vt:lpstr>PowerPoint Presentation</vt:lpstr>
      <vt:lpstr>A few PSAs</vt:lpstr>
      <vt:lpstr>Results</vt:lpstr>
    </vt:vector>
  </TitlesOfParts>
  <Company>Purdue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and Persuasion</dc:title>
  <dc:creator>Susan Morgan</dc:creator>
  <cp:lastModifiedBy>Morgan, Susan E</cp:lastModifiedBy>
  <cp:revision>91</cp:revision>
  <dcterms:created xsi:type="dcterms:W3CDTF">2009-08-29T11:55:11Z</dcterms:created>
  <dcterms:modified xsi:type="dcterms:W3CDTF">2013-02-28T15:18:11Z</dcterms:modified>
</cp:coreProperties>
</file>