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4" r:id="rId1"/>
  </p:sldMasterIdLst>
  <p:notesMasterIdLst>
    <p:notesMasterId r:id="rId33"/>
  </p:notesMasterIdLst>
  <p:sldIdLst>
    <p:sldId id="256" r:id="rId2"/>
    <p:sldId id="356" r:id="rId3"/>
    <p:sldId id="355" r:id="rId4"/>
    <p:sldId id="257" r:id="rId5"/>
    <p:sldId id="347" r:id="rId6"/>
    <p:sldId id="348" r:id="rId7"/>
    <p:sldId id="279" r:id="rId8"/>
    <p:sldId id="349" r:id="rId9"/>
    <p:sldId id="266" r:id="rId10"/>
    <p:sldId id="267" r:id="rId11"/>
    <p:sldId id="268" r:id="rId12"/>
    <p:sldId id="358" r:id="rId13"/>
    <p:sldId id="285" r:id="rId14"/>
    <p:sldId id="346" r:id="rId15"/>
    <p:sldId id="265" r:id="rId16"/>
    <p:sldId id="360" r:id="rId17"/>
    <p:sldId id="361" r:id="rId18"/>
    <p:sldId id="362" r:id="rId19"/>
    <p:sldId id="273" r:id="rId20"/>
    <p:sldId id="363" r:id="rId21"/>
    <p:sldId id="365" r:id="rId22"/>
    <p:sldId id="366" r:id="rId23"/>
    <p:sldId id="364" r:id="rId24"/>
    <p:sldId id="283" r:id="rId25"/>
    <p:sldId id="368" r:id="rId26"/>
    <p:sldId id="369" r:id="rId27"/>
    <p:sldId id="370" r:id="rId28"/>
    <p:sldId id="371" r:id="rId29"/>
    <p:sldId id="284" r:id="rId30"/>
    <p:sldId id="275" r:id="rId31"/>
    <p:sldId id="345" r:id="rId32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047" autoAdjust="0"/>
    <p:restoredTop sz="94673" autoAdjust="0"/>
  </p:normalViewPr>
  <p:slideViewPr>
    <p:cSldViewPr>
      <p:cViewPr varScale="1">
        <p:scale>
          <a:sx n="107" d="100"/>
          <a:sy n="107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5860A-86E0-4D13-8189-2B478B6EDF3F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7FED-199A-40A6-9F67-4A17CEC06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D9AB8E-B3F9-43ED-8633-8BEF023FC4D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BC67EE-D082-42B3-AD46-C563714B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Attitudes and</a:t>
            </a:r>
            <a:r>
              <a:rPr lang="en-US" baseline="0" dirty="0" smtClean="0"/>
              <a:t> Consistency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err="1"/>
              <a:t>Likert</a:t>
            </a:r>
            <a:r>
              <a:rPr lang="en-US" dirty="0"/>
              <a:t> Type Scale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8001000" cy="42672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1.  I support the idea of organ donation for transplantation purposes.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2.      I believe that organ donation is an act of compassion.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3.       I believe that organ donation is an unselfish act.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cs typeface="Times New Roman" pitchFamily="18" charset="0"/>
              </a:rPr>
              <a:t>4.       I see organ donation as a natural way to prolong life.</a:t>
            </a:r>
            <a:endParaRPr lang="en-US" sz="1400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1	2	3	4	5	6	7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Strongly Disagree			                   		Strongly Agree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 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cs typeface="Times New Roman" pitchFamily="18" charset="0"/>
              </a:rPr>
              <a:t>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Differential: Bipolar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Organ donation is: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Ugly        </a:t>
            </a:r>
            <a:r>
              <a:rPr lang="en-US" dirty="0"/>
              <a:t>___ ____ ____ ____ ____ Beautiful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Awful       ____ ____ ___ ____ ____ Nice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Interesting ____ ____ ___ ____ ____ Boring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Worthless ____ ____ ___ ____ ____ Valuable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Exciting    ____ ____ ___ ____ ____ Dull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Differential: Bipolar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EXERCISE is: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Ugly        </a:t>
            </a:r>
            <a:r>
              <a:rPr lang="en-US" dirty="0"/>
              <a:t>___ ____ ____ ____ ____ Beautiful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Awful       ____ ____ ___ ____ ____ Nice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Interesting ____ ____ ___ ____ ____ Boring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Worthless ____ ____ ___ ____ ____ Valuable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Exciting    ____ ____ ___ ____ ____ Dull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609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Biases: The Limitations of Scales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05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Social desirability bias: People report what they think are the most socially acceptable attitudes, not necessarily what they really think.</a:t>
            </a:r>
          </a:p>
          <a:p>
            <a:r>
              <a:rPr lang="en-US" dirty="0"/>
              <a:t>Non-attitudes: People might not care about an issue but feel pressure to have an </a:t>
            </a:r>
            <a:r>
              <a:rPr lang="en-US" dirty="0" smtClean="0"/>
              <a:t>opinion.</a:t>
            </a:r>
            <a:endParaRPr lang="en-US" dirty="0"/>
          </a:p>
          <a:p>
            <a:r>
              <a:rPr lang="en-US" dirty="0"/>
              <a:t>Acquiescence bias: People are much more likely to agree with a statement than to disagree with </a:t>
            </a:r>
            <a:r>
              <a:rPr lang="en-US" dirty="0" smtClean="0"/>
              <a:t>it.</a:t>
            </a:r>
            <a:endParaRPr lang="en-US" dirty="0"/>
          </a:p>
          <a:p>
            <a:r>
              <a:rPr lang="en-US" dirty="0"/>
              <a:t>Mindfulness: need to know your own mind to be able to report your </a:t>
            </a:r>
            <a:r>
              <a:rPr lang="en-US" dirty="0" smtClean="0"/>
              <a:t>attitude.</a:t>
            </a:r>
          </a:p>
          <a:p>
            <a:r>
              <a:rPr lang="en-US" dirty="0" smtClean="0"/>
              <a:t>Organ donation has all of these response biases.  People trying to measure attitudes toward new types of products may struggle with these issues as well.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Attitude-Behavior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/>
          <a:lstStyle/>
          <a:p>
            <a:r>
              <a:rPr lang="en-US" dirty="0" smtClean="0"/>
              <a:t>We care about knowing what people’s attitudes are because they are assumed to drive human behavior.</a:t>
            </a:r>
          </a:p>
          <a:p>
            <a:r>
              <a:rPr lang="en-US" dirty="0" smtClean="0"/>
              <a:t>Are attitudes consistent with people’s behaviors?  </a:t>
            </a:r>
          </a:p>
          <a:p>
            <a:r>
              <a:rPr lang="en-US" dirty="0" smtClean="0"/>
              <a:t>What are some examples of attitudes not being consistent with behavior?</a:t>
            </a:r>
          </a:p>
          <a:p>
            <a:r>
              <a:rPr lang="en-US" dirty="0" smtClean="0"/>
              <a:t>What might explain this inconsistency?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Preview: Attitude –Behavior Link is Strongest When...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don’t confuse multiple attitudes with single attitudes.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repeated opportunities for behavior.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Attitudes are based on personal experience and direct observation (as opposed to “hearsay”).</a:t>
            </a:r>
          </a:p>
          <a:p>
            <a:pPr>
              <a:lnSpc>
                <a:spcPct val="90000"/>
              </a:lnSpc>
            </a:pPr>
            <a:r>
              <a:rPr lang="en-US" dirty="0"/>
              <a:t>Attitudes are central to a person’s value </a:t>
            </a:r>
            <a:r>
              <a:rPr lang="en-US" dirty="0" smtClean="0"/>
              <a:t>system.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possibility of social desirability is </a:t>
            </a:r>
            <a:r>
              <a:rPr lang="en-US" dirty="0" smtClean="0"/>
              <a:t>minimized.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individual is a low self </a:t>
            </a:r>
            <a:r>
              <a:rPr lang="en-US" dirty="0" smtClean="0"/>
              <a:t>monitor.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possibility of non-attitudes is </a:t>
            </a:r>
            <a:r>
              <a:rPr lang="en-US" dirty="0" smtClean="0"/>
              <a:t>minimized.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accessibility of our attitudes is high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don’t confuse multiple attitudes with single attitudes.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person’s attitudes are often a collection of attitudes on multiple issues.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Exercise, technology, “eating healthy”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70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40752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There are repeated opportunities for behavior.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Consistency across time is more reliable indicator than a one-shot observation.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86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Attitudes are based on personal experience and direct observation (as opposed to “hearsay</a:t>
            </a:r>
            <a:r>
              <a:rPr lang="en-US" dirty="0" smtClean="0"/>
              <a:t>”).</a:t>
            </a:r>
          </a:p>
          <a:p>
            <a:pPr lvl="1"/>
            <a:r>
              <a:rPr lang="en-US" dirty="0" smtClean="0"/>
              <a:t>“Aunt Shirley says that Hondas are unreliable.”</a:t>
            </a:r>
          </a:p>
          <a:p>
            <a:pPr lvl="1"/>
            <a:r>
              <a:rPr lang="en-US" dirty="0" smtClean="0"/>
              <a:t>“Your grandfather never exercised or ate vegetables and he lived to be 94.”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77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 of Attitude-Behavior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20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Attitudes are central to a person’s value system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Some attitudes are more important than others.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Example: staying healthy for your kids’ sake vs. “vanity” weight loss.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Example: vegetarians aren’t as likely to eat bacon as someone who is just dieting.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“attitude”?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We use the term “attitude” in our everyday</a:t>
            </a:r>
            <a:r>
              <a:rPr lang="en-US" dirty="0"/>
              <a:t> </a:t>
            </a:r>
            <a:r>
              <a:rPr lang="en-US" dirty="0" smtClean="0"/>
              <a:t>talk.  But what does it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“I like your attitude.”</a:t>
            </a:r>
          </a:p>
          <a:p>
            <a:r>
              <a:rPr lang="en-US" dirty="0" smtClean="0"/>
              <a:t>“Attitude is everything.”</a:t>
            </a:r>
          </a:p>
          <a:p>
            <a:r>
              <a:rPr lang="en-US" dirty="0" smtClean="0"/>
              <a:t>“You have an attitude.”</a:t>
            </a:r>
          </a:p>
          <a:p>
            <a:r>
              <a:rPr lang="en-US" dirty="0" smtClean="0"/>
              <a:t>“Attitude is a little thing that makes a big difference.”</a:t>
            </a:r>
          </a:p>
          <a:p>
            <a:r>
              <a:rPr lang="en-US" dirty="0" smtClean="0"/>
              <a:t>“Your attitude, not your aptitude, will determine your altitude.”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73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possibility of social desirability is minimized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not on public display, we may act differently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 might respond differently to a survey about your eating habits depending on who contacted you.  (Health insurance company vs. market research firm.)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415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An individual is a low self monitor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Less likely to adapt behavior to circumstances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Low self-monitors are more likely to be happy to “eat poorly” in front of others than high self-monitors.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29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possibility of non-attitudes is minimized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People don’t like to look dumb, so they sometimes make up attitudes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one reason why opinion polls are often unreliable.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58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Attitude-Behavior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accessibility of our attitudes is high.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Whether our attitudes are “at the top of our mind</a:t>
            </a:r>
            <a:r>
              <a:rPr lang="en-US" dirty="0" smtClean="0"/>
              <a:t>.”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family member is diagnosed with Type 2 diabetes, most people become more concerned with their dietary habits.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Similarly, a celebrity’s cancer diagnosis can prompt other people to get screened for cancer.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91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Preview: Factors </a:t>
            </a:r>
            <a:r>
              <a:rPr lang="en-US" dirty="0"/>
              <a:t>affecting </a:t>
            </a:r>
            <a:r>
              <a:rPr lang="en-US" dirty="0" smtClean="0"/>
              <a:t>accessibility of attitudes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Expectations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Cognitive </a:t>
            </a:r>
            <a:r>
              <a:rPr lang="en-US" sz="3200" dirty="0"/>
              <a:t>elaboration</a:t>
            </a:r>
          </a:p>
          <a:p>
            <a:pPr>
              <a:lnSpc>
                <a:spcPct val="80000"/>
              </a:lnSpc>
            </a:pPr>
            <a:r>
              <a:rPr lang="en-US" sz="3200" dirty="0" err="1" smtClean="0"/>
              <a:t>Recency</a:t>
            </a:r>
            <a:r>
              <a:rPr lang="en-US" sz="3200" dirty="0" smtClean="0"/>
              <a:t> </a:t>
            </a:r>
            <a:r>
              <a:rPr lang="en-US" sz="3200" dirty="0"/>
              <a:t>of activation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Frequency </a:t>
            </a:r>
            <a:r>
              <a:rPr lang="en-US" sz="3200" dirty="0"/>
              <a:t>of </a:t>
            </a:r>
            <a:r>
              <a:rPr lang="en-US" sz="3200" dirty="0" smtClean="0"/>
              <a:t>activation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Expectations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772400" cy="4724400"/>
          </a:xfrm>
        </p:spPr>
        <p:txBody>
          <a:bodyPr>
            <a:normAutofit/>
          </a:bodyPr>
          <a:lstStyle/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dirty="0"/>
              <a:t>When you know you will have to evaluate an </a:t>
            </a:r>
            <a:r>
              <a:rPr lang="en-US" sz="2800" dirty="0" smtClean="0"/>
              <a:t>object </a:t>
            </a:r>
            <a:r>
              <a:rPr lang="en-US" sz="2800" dirty="0"/>
              <a:t>in the future, you will think more about your attitudes</a:t>
            </a:r>
            <a:r>
              <a:rPr lang="en-US" sz="2800" dirty="0" smtClean="0"/>
              <a:t>.</a:t>
            </a:r>
          </a:p>
          <a:p>
            <a:pPr marL="59436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500" dirty="0" smtClean="0"/>
              <a:t>Example: </a:t>
            </a:r>
            <a:r>
              <a:rPr lang="en-US" sz="2500" dirty="0"/>
              <a:t>you know you will be buying a </a:t>
            </a:r>
            <a:r>
              <a:rPr lang="en-US" sz="2500" dirty="0" smtClean="0"/>
              <a:t>car so you start thinking about what’s most important to you about a car (gas mileage, appearance, safety, reliability).</a:t>
            </a:r>
            <a:endParaRPr lang="en-US" sz="25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2810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dirty="0"/>
              <a:t>The more work you do to evaluate an object, the more solid and accessible your attitude will be</a:t>
            </a:r>
            <a:r>
              <a:rPr lang="en-US" sz="2800" dirty="0" smtClean="0"/>
              <a:t>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500" dirty="0" smtClean="0"/>
              <a:t>Example: If you show up to a car dealership without having done a lot of research or thinking, you’ll probably leave the car lot feeling like you don’t know what you want. (Or, you may feel regret having bought a car that wasn’t “right.”) </a:t>
            </a:r>
            <a:endParaRPr lang="en-US" sz="25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Cognitive </a:t>
            </a:r>
            <a:r>
              <a:rPr lang="en-US" dirty="0" smtClean="0"/>
              <a:t>elaboration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32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Recency of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mtClean="0"/>
              <a:t>If not re-activated, new attitudes could fade quickly and be less accessible.</a:t>
            </a:r>
          </a:p>
          <a:p>
            <a:pPr lvl="2"/>
            <a:r>
              <a:rPr lang="en-US" smtClean="0"/>
              <a:t>Example: By the time you need to buy another car, you will have to think about your attitudes all over again because so much time has passed.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73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 of activation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40752" cy="4495800"/>
          </a:xfrm>
        </p:spPr>
        <p:txBody>
          <a:bodyPr/>
          <a:lstStyle/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/>
              <a:t>The more often you think about something, the more accessible your attitude toward it will be. </a:t>
            </a:r>
            <a:endParaRPr lang="en-US" sz="3200" dirty="0" smtClean="0"/>
          </a:p>
          <a:p>
            <a:pPr marL="59436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800" dirty="0" smtClean="0"/>
              <a:t>Example: If you sell cars for a living (or if your friends are always buying new cars), you will know what your attitudes are even if you’re not in the market for a car yourself.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07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attitude accessibility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Attitude </a:t>
            </a:r>
            <a:r>
              <a:rPr lang="en-US" sz="2800" dirty="0"/>
              <a:t>accessibility creates greater bias in message processing </a:t>
            </a:r>
            <a:r>
              <a:rPr lang="en-US" sz="2800" dirty="0" smtClean="0"/>
              <a:t>AND </a:t>
            </a:r>
            <a:r>
              <a:rPr lang="en-US" sz="2800" dirty="0"/>
              <a:t>motivates critical processing.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We look for information that supports our attitudes; counter-attitudinal information is </a:t>
            </a:r>
            <a:r>
              <a:rPr lang="en-US" sz="2800" dirty="0" err="1" smtClean="0"/>
              <a:t>counterargued</a:t>
            </a:r>
            <a:r>
              <a:rPr lang="en-US" sz="2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Sometimes </a:t>
            </a:r>
            <a:r>
              <a:rPr lang="en-US" sz="2800" dirty="0"/>
              <a:t>you can get people to more fully process a message that runs counter to their attitudes by asking them to try to hold “correct” attitudes.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When attitudes are more accessible, they are more likely to lead to behavior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attitudes are</a:t>
            </a:r>
          </a:p>
          <a:p>
            <a:r>
              <a:rPr lang="en-US" dirty="0" smtClean="0"/>
              <a:t>The components of attitudes</a:t>
            </a:r>
          </a:p>
          <a:p>
            <a:r>
              <a:rPr lang="en-US" dirty="0" smtClean="0"/>
              <a:t>The functions attitudes serve</a:t>
            </a:r>
          </a:p>
          <a:p>
            <a:r>
              <a:rPr lang="en-US" dirty="0" smtClean="0"/>
              <a:t>Ways to measure attitudes</a:t>
            </a:r>
          </a:p>
          <a:p>
            <a:r>
              <a:rPr lang="en-US" dirty="0" smtClean="0"/>
              <a:t>Conditions under which attitudes are consistent with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8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don’t work alone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tend to be part of associative </a:t>
            </a:r>
            <a:r>
              <a:rPr lang="en-US" dirty="0" smtClean="0"/>
              <a:t>networks.</a:t>
            </a:r>
            <a:endParaRPr lang="en-US" dirty="0"/>
          </a:p>
          <a:p>
            <a:pPr lvl="1"/>
            <a:r>
              <a:rPr lang="en-US" dirty="0"/>
              <a:t>We link attitudes toward one object with attitudes toward other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the basis for image-oriented advertising as well as the use of celebrity endorsements.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100" dirty="0" smtClean="0"/>
              <a:t>Our desire for cognitive consistency can help us understand why our attitudes do or do not change.</a:t>
            </a:r>
          </a:p>
          <a:p>
            <a:r>
              <a:rPr lang="en-US" sz="3100" dirty="0" smtClean="0"/>
              <a:t>Building a brand and capitalizing on loyalty to it (or rather, its image) is often effective in helping to sell products.</a:t>
            </a:r>
          </a:p>
          <a:p>
            <a:r>
              <a:rPr lang="en-US" sz="3100" dirty="0" smtClean="0"/>
              <a:t>Cognitive inconsistency can generate enough guilt that it will drive behavior or behavior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Attitude?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learned predisposition to respond favorably or unfavorably toward some attitude object.</a:t>
            </a:r>
          </a:p>
          <a:p>
            <a:r>
              <a:rPr lang="en-US" dirty="0" smtClean="0"/>
              <a:t>Attitudes are not innate.</a:t>
            </a:r>
          </a:p>
          <a:p>
            <a:r>
              <a:rPr lang="en-US" dirty="0" smtClean="0"/>
              <a:t>Attitudes are not static; they can change over time.</a:t>
            </a:r>
          </a:p>
          <a:p>
            <a:r>
              <a:rPr lang="en-US" dirty="0" smtClean="0"/>
              <a:t>Attitudes have several components:</a:t>
            </a:r>
          </a:p>
          <a:p>
            <a:pPr lvl="1"/>
            <a:r>
              <a:rPr lang="en-US" sz="2400" u="sng" dirty="0" smtClean="0"/>
              <a:t>A</a:t>
            </a:r>
            <a:r>
              <a:rPr lang="en-US" sz="2400" dirty="0" smtClean="0"/>
              <a:t>ffective: positive/negative, favorable/unfavorable</a:t>
            </a:r>
          </a:p>
          <a:p>
            <a:pPr lvl="1"/>
            <a:r>
              <a:rPr lang="en-US" sz="2400" u="sng" dirty="0" smtClean="0"/>
              <a:t>B</a:t>
            </a:r>
            <a:r>
              <a:rPr lang="en-US" sz="2400" dirty="0" smtClean="0"/>
              <a:t>ehavioral: actions</a:t>
            </a:r>
          </a:p>
          <a:p>
            <a:pPr lvl="1"/>
            <a:r>
              <a:rPr lang="en-US" sz="2400" u="sng" dirty="0" smtClean="0"/>
              <a:t>C</a:t>
            </a:r>
            <a:r>
              <a:rPr lang="en-US" sz="2400" dirty="0" smtClean="0"/>
              <a:t>ognitive: knowledge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Utilitarian Function of 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Utilitarian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 us to maximize rewards and minimize punishments in our environment.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 you decide whether an attitude object will give you “pleasure” or “pain.”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Knowledge Function of </a:t>
            </a:r>
            <a:r>
              <a:rPr lang="en-US" dirty="0"/>
              <a:t>A</a:t>
            </a:r>
            <a:r>
              <a:rPr lang="en-US" dirty="0" smtClean="0"/>
              <a:t>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Knowledge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Attitudes organize and structure our environment and provide consistency in our frame of reference.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Example: When we know someone’s political attitudes (conservative vs. liberal), we feel like we know something about what they’re like as a person. </a:t>
            </a:r>
          </a:p>
          <a:p>
            <a:pPr lvl="1">
              <a:lnSpc>
                <a:spcPct val="90000"/>
              </a:lnSpc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Social Functions </a:t>
            </a:r>
            <a:r>
              <a:rPr lang="en-US" dirty="0"/>
              <a:t>of </a:t>
            </a:r>
            <a:r>
              <a:rPr lang="en-US" dirty="0" smtClean="0"/>
              <a:t>Attitudes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10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3200" dirty="0" smtClean="0"/>
              <a:t>Social/Value Expressive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Helps us to foster identification with important reference </a:t>
            </a:r>
            <a:r>
              <a:rPr lang="en-US" sz="2800" dirty="0" smtClean="0"/>
              <a:t>groups and gain acceptance.  </a:t>
            </a:r>
            <a:r>
              <a:rPr lang="en-US" sz="2800" dirty="0"/>
              <a:t>This is a social identity function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What can the attitude object help you say about yourself?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Self-Esteem Function of 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Self-esteem (aka “Ego Defense”)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 us to develop defense mechanisms for coping with psychological conflict.  (Bad experiences in gym class </a:t>
            </a:r>
            <a:r>
              <a:rPr lang="en-US" sz="2400" dirty="0" smtClean="0">
                <a:sym typeface="Wingdings" pitchFamily="2" charset="2"/>
              </a:rPr>
              <a:t> Dislike of sports.)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Keeps us from associating with “stigmatized” out-groups that might alienate us from our in-groups.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What self-doubts does the attitude object help you overcome?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attitudes?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It’s not easy to measure attitudes (well).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Ex: Organ donation</a:t>
            </a:r>
          </a:p>
          <a:p>
            <a:pPr lvl="1">
              <a:lnSpc>
                <a:spcPct val="80000"/>
              </a:lnSpc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most common types of measurement scales:</a:t>
            </a:r>
          </a:p>
          <a:p>
            <a:pPr lvl="1">
              <a:lnSpc>
                <a:spcPct val="80000"/>
              </a:lnSpc>
            </a:pPr>
            <a:r>
              <a:rPr lang="en-US" sz="2800" dirty="0" err="1" smtClean="0"/>
              <a:t>Likert</a:t>
            </a:r>
            <a:r>
              <a:rPr lang="en-US" sz="2800" dirty="0" smtClean="0"/>
              <a:t> type scales: 5 or 7 point scales that ask people’s degree of agreement with a statement.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Semantic differentials: use bipolar terms and have individuals indicate where in “semantic space” their attitude falls.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2861</TotalTime>
  <Words>1742</Words>
  <Application>Microsoft Macintosh PowerPoint</Application>
  <PresentationFormat>On-screen Show (4:3)</PresentationFormat>
  <Paragraphs>165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Attitudes and Consistency</vt:lpstr>
      <vt:lpstr>What’s in an “attitude”?</vt:lpstr>
      <vt:lpstr>Today’s lecture</vt:lpstr>
      <vt:lpstr>What’s an Attitude?</vt:lpstr>
      <vt:lpstr>The Utilitarian Function of Attitudes</vt:lpstr>
      <vt:lpstr>The Knowledge Function of Attitudes</vt:lpstr>
      <vt:lpstr>The Social Functions of Attitudes</vt:lpstr>
      <vt:lpstr>The Self-Esteem Function of Attitudes</vt:lpstr>
      <vt:lpstr>How do we measure attitudes?</vt:lpstr>
      <vt:lpstr>Likert Type Scale</vt:lpstr>
      <vt:lpstr>Semantic Differential: Bipolar</vt:lpstr>
      <vt:lpstr>Semantic Differential: Bipolar</vt:lpstr>
      <vt:lpstr>Response Biases: The Limitations of Scales and Measurement</vt:lpstr>
      <vt:lpstr>Attitude-Behavior Consistency</vt:lpstr>
      <vt:lpstr>Preview: Attitude –Behavior Link is Strongest When...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Strength of Attitude-Behavior Link</vt:lpstr>
      <vt:lpstr>Preview: Factors affecting accessibility of attitudes</vt:lpstr>
      <vt:lpstr>Expectations</vt:lpstr>
      <vt:lpstr>Cognitive elaboration</vt:lpstr>
      <vt:lpstr>Recency of activation</vt:lpstr>
      <vt:lpstr>Frequency of activation </vt:lpstr>
      <vt:lpstr>Impact of attitude accessibility</vt:lpstr>
      <vt:lpstr>Attitudes don’t work alone</vt:lpstr>
      <vt:lpstr>The importance of consistency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Attitudes and Consistency</dc:title>
  <dc:creator>Susan Morgan</dc:creator>
  <cp:lastModifiedBy>Susan Morgan</cp:lastModifiedBy>
  <cp:revision>104</cp:revision>
  <dcterms:created xsi:type="dcterms:W3CDTF">2013-08-26T16:07:17Z</dcterms:created>
  <dcterms:modified xsi:type="dcterms:W3CDTF">2013-08-26T16:09:41Z</dcterms:modified>
</cp:coreProperties>
</file>