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5" r:id="rId3"/>
    <p:sldId id="263" r:id="rId4"/>
    <p:sldId id="282" r:id="rId5"/>
    <p:sldId id="277" r:id="rId6"/>
    <p:sldId id="264" r:id="rId7"/>
    <p:sldId id="280" r:id="rId8"/>
    <p:sldId id="286" r:id="rId9"/>
    <p:sldId id="287" r:id="rId10"/>
    <p:sldId id="288" r:id="rId11"/>
    <p:sldId id="289" r:id="rId12"/>
    <p:sldId id="290" r:id="rId13"/>
    <p:sldId id="291" r:id="rId14"/>
    <p:sldId id="281" r:id="rId15"/>
    <p:sldId id="299" r:id="rId16"/>
    <p:sldId id="307" r:id="rId17"/>
    <p:sldId id="279" r:id="rId18"/>
    <p:sldId id="306" r:id="rId19"/>
    <p:sldId id="308" r:id="rId20"/>
    <p:sldId id="295" r:id="rId21"/>
    <p:sldId id="266" r:id="rId22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2" autoAdjust="0"/>
    <p:restoredTop sz="94673" autoAdjust="0"/>
  </p:normalViewPr>
  <p:slideViewPr>
    <p:cSldViewPr>
      <p:cViewPr varScale="1">
        <p:scale>
          <a:sx n="176" d="100"/>
          <a:sy n="176" d="100"/>
        </p:scale>
        <p:origin x="-104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6F479-812C-4F58-A70F-ED4DD56CAABF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9793"/>
            <a:ext cx="5486400" cy="413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BB762-06EE-414C-BCB4-0B7061A37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D473A36-5B11-4687-852B-84A204CECA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D473A36-5B11-4687-852B-84A204CECA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D473A36-5B11-4687-852B-84A204CECA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norityhealth.hhs.gov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Theory of Reasoned</a:t>
            </a:r>
            <a:r>
              <a:rPr lang="en-US" baseline="0" dirty="0" smtClean="0"/>
              <a:t> Action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Beliefs about organ donation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“Doctors might not save me if they know I’m a donor.”</a:t>
            </a:r>
          </a:p>
          <a:p>
            <a:r>
              <a:rPr lang="en-US" dirty="0" smtClean="0"/>
              <a:t>Related to medical mistrust.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1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Beliefs about </a:t>
            </a:r>
            <a:r>
              <a:rPr lang="en-US" sz="2800" dirty="0" smtClean="0"/>
              <a:t>donation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813048" cy="4572000"/>
          </a:xfrm>
        </p:spPr>
        <p:txBody>
          <a:bodyPr/>
          <a:lstStyle/>
          <a:p>
            <a:r>
              <a:rPr lang="en-US" dirty="0" smtClean="0"/>
              <a:t>“My organs will just be sold on the black market.”</a:t>
            </a:r>
          </a:p>
          <a:p>
            <a:r>
              <a:rPr lang="en-US" dirty="0" smtClean="0"/>
              <a:t>Not unrelated: “Rich people can buy their way to the top of the waiting list.”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5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beliefs about donation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It’s too disgusting to even think about.</a:t>
            </a:r>
          </a:p>
          <a:p>
            <a:r>
              <a:rPr lang="en-US" dirty="0" smtClean="0"/>
              <a:t>It freaks me out.  If I think about it, something bad might happen to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1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organ donation belief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“Organ donors are good people.”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9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153400" cy="4724400"/>
          </a:xfrm>
        </p:spPr>
        <p:txBody>
          <a:bodyPr/>
          <a:lstStyle/>
          <a:p>
            <a:r>
              <a:rPr lang="en-US" sz="3200" dirty="0" smtClean="0"/>
              <a:t>Determinants of social norms:</a:t>
            </a:r>
          </a:p>
          <a:p>
            <a:pPr lvl="1"/>
            <a:r>
              <a:rPr lang="en-US" sz="2400" dirty="0" smtClean="0"/>
              <a:t>Reminder: What we think people who are important to us want us to do  *  Motivation to comply with those people’s wishes</a:t>
            </a:r>
          </a:p>
          <a:p>
            <a:r>
              <a:rPr lang="en-US" sz="2900" dirty="0" smtClean="0"/>
              <a:t>How do social norms affect how YOU behave with regard to organ donation?</a:t>
            </a:r>
          </a:p>
          <a:p>
            <a:pPr lvl="1"/>
            <a:r>
              <a:rPr lang="en-US" sz="2400" dirty="0" smtClean="0"/>
              <a:t>About 25% of the time, people who talk to their family members about donation become more negative in their attitudes (and behavioral intentions) toward donation.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Lots of organizations create campaigns to promote organ donation:</a:t>
            </a:r>
          </a:p>
          <a:p>
            <a:pPr lvl="1"/>
            <a:r>
              <a:rPr lang="en-US" dirty="0" smtClean="0"/>
              <a:t>Donate Life America</a:t>
            </a:r>
          </a:p>
          <a:p>
            <a:pPr lvl="1"/>
            <a:r>
              <a:rPr lang="en-US" dirty="0" smtClean="0"/>
              <a:t>The Kidney Foundation</a:t>
            </a:r>
          </a:p>
          <a:p>
            <a:pPr lvl="1"/>
            <a:r>
              <a:rPr lang="en-US" dirty="0" smtClean="0"/>
              <a:t>International governments</a:t>
            </a:r>
          </a:p>
          <a:p>
            <a:r>
              <a:rPr lang="en-US" dirty="0" smtClean="0"/>
              <a:t>What </a:t>
            </a:r>
            <a:r>
              <a:rPr lang="en-US" dirty="0"/>
              <a:t>do you think about the </a:t>
            </a:r>
            <a:r>
              <a:rPr lang="en-US" dirty="0" smtClean="0"/>
              <a:t>following messages </a:t>
            </a:r>
            <a:r>
              <a:rPr lang="en-US" dirty="0"/>
              <a:t>that other organizations have used to promote organ donation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8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of early campaigns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University Worksite Organ Donation Project (UWOD) &amp; the New Jersey Workplace Partnership for Life</a:t>
            </a:r>
          </a:p>
          <a:p>
            <a:r>
              <a:rPr lang="en-US" dirty="0" smtClean="0"/>
              <a:t>Used TRA as the theoretical foundation for campaign messages.</a:t>
            </a:r>
          </a:p>
        </p:txBody>
      </p:sp>
    </p:spTree>
    <p:extLst>
      <p:ext uri="{BB962C8B-B14F-4D97-AF65-F5344CB8AC3E}">
        <p14:creationId xmlns:p14="http://schemas.microsoft.com/office/powerpoint/2010/main" val="259740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 Donation Campaign, continued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when past campaigns addressed common myths, donation didn’t go up.</a:t>
            </a:r>
          </a:p>
          <a:p>
            <a:r>
              <a:rPr lang="en-US" dirty="0" smtClean="0"/>
              <a:t>People couldn’t explain why they didn’t want to donate.</a:t>
            </a:r>
          </a:p>
          <a:p>
            <a:r>
              <a:rPr lang="en-US" dirty="0" smtClean="0"/>
              <a:t>Most researchers looked only for “rational” reasons.</a:t>
            </a:r>
          </a:p>
          <a:p>
            <a:r>
              <a:rPr lang="en-US" dirty="0" smtClean="0"/>
              <a:t>Non-rational reasons include superstitions and disgust (“</a:t>
            </a:r>
            <a:r>
              <a:rPr lang="en-US" dirty="0" err="1" smtClean="0"/>
              <a:t>ick</a:t>
            </a:r>
            <a:r>
              <a:rPr lang="en-US" dirty="0" smtClean="0"/>
              <a:t>” and “jinx” factors).</a:t>
            </a:r>
          </a:p>
          <a:p>
            <a:r>
              <a:rPr lang="en-US" dirty="0" smtClean="0"/>
              <a:t>We had to add these reasons to our theoretical model.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were good, but not great…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… so we developed a campaign for driver’s license bureaus.</a:t>
            </a:r>
          </a:p>
          <a:p>
            <a:r>
              <a:rPr lang="en-US" dirty="0" smtClean="0"/>
              <a:t>Worked with the Michigan’s Secretary of State offices to implement the “Tell Us Now” campaign.</a:t>
            </a:r>
          </a:p>
          <a:p>
            <a:pPr lvl="1"/>
            <a:r>
              <a:rPr lang="en-US" dirty="0" smtClean="0"/>
              <a:t>A special challenge was reaching African Americans. </a:t>
            </a:r>
            <a:r>
              <a:rPr lang="en-US" dirty="0"/>
              <a:t>T</a:t>
            </a:r>
            <a:r>
              <a:rPr lang="en-US" dirty="0" smtClean="0"/>
              <a:t>he donor willingness rate was virtually the lowest in the U.S.</a:t>
            </a:r>
          </a:p>
          <a:p>
            <a:pPr lvl="1"/>
            <a:r>
              <a:rPr lang="en-US" dirty="0" smtClean="0"/>
              <a:t>One perception that we had to counter was that when African Americans donate, rich white people would get their organs.</a:t>
            </a:r>
          </a:p>
          <a:p>
            <a:pPr lvl="1"/>
            <a:r>
              <a:rPr lang="en-US" dirty="0" smtClean="0"/>
              <a:t>The truth was that African Americans received a disproportionate number of transplants, and they were overwhelmingly from white donors. (See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minorityhealth.hhs.gov</a:t>
            </a:r>
            <a:r>
              <a:rPr lang="en-US" dirty="0" smtClean="0"/>
              <a:t> or just Google “African Americans and organ donation”).</a:t>
            </a:r>
          </a:p>
          <a:p>
            <a:pPr lvl="1"/>
            <a:r>
              <a:rPr lang="en-US" dirty="0" smtClean="0"/>
              <a:t>Another challenge: Clerks aren’t allowed to ask “the question.”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23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03920" cy="4572000"/>
          </a:xfrm>
        </p:spPr>
        <p:txBody>
          <a:bodyPr>
            <a:normAutofit/>
          </a:bodyPr>
          <a:lstStyle/>
          <a:p>
            <a:r>
              <a:rPr lang="en-US" sz="1800" dirty="0"/>
              <a:t>Media and POD resulted in 829 new registries in </a:t>
            </a:r>
            <a:r>
              <a:rPr lang="en-US" sz="1800" dirty="0" smtClean="0"/>
              <a:t>primarily African </a:t>
            </a:r>
            <a:r>
              <a:rPr lang="en-US" sz="1800" dirty="0"/>
              <a:t>American zip code (~360% increase</a:t>
            </a:r>
            <a:r>
              <a:rPr lang="en-US" sz="1800" dirty="0" smtClean="0"/>
              <a:t>).</a:t>
            </a:r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/>
              <a:t>addition of interpersonal interventions led to 5,144 </a:t>
            </a:r>
            <a:r>
              <a:rPr lang="en-US" sz="1800" dirty="0" smtClean="0"/>
              <a:t>new registrations </a:t>
            </a:r>
            <a:r>
              <a:rPr lang="en-US" sz="1800" dirty="0"/>
              <a:t>above baseline (~1,258% increase</a:t>
            </a:r>
            <a:r>
              <a:rPr lang="en-US" sz="1800" dirty="0" smtClean="0"/>
              <a:t>).</a:t>
            </a:r>
            <a:endParaRPr lang="en-US" sz="1800" dirty="0"/>
          </a:p>
          <a:p>
            <a:r>
              <a:rPr lang="en-US" sz="1800" dirty="0" smtClean="0"/>
              <a:t>POD </a:t>
            </a:r>
            <a:r>
              <a:rPr lang="en-US" sz="1800" dirty="0"/>
              <a:t>alone resulted in 643 new registries above </a:t>
            </a:r>
            <a:r>
              <a:rPr lang="en-US" sz="1800" dirty="0" smtClean="0"/>
              <a:t>baseline (~</a:t>
            </a:r>
            <a:r>
              <a:rPr lang="en-US" sz="1800" dirty="0"/>
              <a:t>283% increase</a:t>
            </a:r>
            <a:r>
              <a:rPr lang="en-US" sz="1800" dirty="0" smtClean="0"/>
              <a:t>).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36404"/>
            <a:ext cx="7239000" cy="364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57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96072" cy="4422648"/>
          </a:xfrm>
        </p:spPr>
        <p:txBody>
          <a:bodyPr/>
          <a:lstStyle/>
          <a:p>
            <a:r>
              <a:rPr lang="en-US" dirty="0" smtClean="0"/>
              <a:t>The Theory of Reasoned Action and its component variables.</a:t>
            </a:r>
          </a:p>
          <a:p>
            <a:r>
              <a:rPr lang="en-US" dirty="0" smtClean="0"/>
              <a:t>Organ donation as an example issue of how these variables influence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6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Facebook/social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 you think about Facebook’s </a:t>
            </a:r>
            <a:r>
              <a:rPr lang="en-US" dirty="0"/>
              <a:t>contribution to organ donation?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14600"/>
            <a:ext cx="4581525" cy="347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14600"/>
            <a:ext cx="36576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005152"/>
            <a:ext cx="1143000" cy="12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0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scientific evidence for the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 smtClean="0"/>
              <a:t>Most successful model for predicting intention to behave.</a:t>
            </a:r>
          </a:p>
          <a:p>
            <a:r>
              <a:rPr lang="en-US" dirty="0" smtClean="0"/>
              <a:t>Good predictor for a variety of behaviors.</a:t>
            </a:r>
          </a:p>
          <a:p>
            <a:r>
              <a:rPr lang="en-US" dirty="0" smtClean="0"/>
              <a:t>Attitude component is a good predictor on its own.</a:t>
            </a:r>
          </a:p>
          <a:p>
            <a:r>
              <a:rPr lang="en-US" dirty="0" smtClean="0"/>
              <a:t>Most successful when predicting intention when people have performed the same (or  related) behavior in the past.</a:t>
            </a:r>
          </a:p>
          <a:p>
            <a:r>
              <a:rPr lang="en-US" dirty="0" smtClean="0"/>
              <a:t>Doesn’t account for non-rational reasons for behavior or the barriers people have to overcome (unless you use an extended version of </a:t>
            </a:r>
            <a:r>
              <a:rPr lang="en-US" smtClean="0"/>
              <a:t>the theory).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52600"/>
            <a:ext cx="8534400" cy="4114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800" dirty="0" err="1"/>
              <a:t>Ajzen</a:t>
            </a:r>
            <a:r>
              <a:rPr lang="en-US" sz="2800" dirty="0"/>
              <a:t> &amp; </a:t>
            </a:r>
            <a:r>
              <a:rPr lang="en-US" sz="2800" dirty="0" err="1"/>
              <a:t>Fishbein</a:t>
            </a:r>
            <a:r>
              <a:rPr lang="en-US" sz="2800" dirty="0"/>
              <a:t> are </a:t>
            </a:r>
            <a:r>
              <a:rPr lang="en-US" sz="2800" dirty="0" smtClean="0"/>
              <a:t>the principal theorists associated with TRA.</a:t>
            </a:r>
            <a:endParaRPr lang="en-US" sz="2800" dirty="0"/>
          </a:p>
          <a:p>
            <a:r>
              <a:rPr lang="en-US" dirty="0" smtClean="0"/>
              <a:t>Highly </a:t>
            </a:r>
            <a:r>
              <a:rPr lang="en-US" dirty="0"/>
              <a:t>rational/linear view of attitudes and  </a:t>
            </a:r>
            <a:r>
              <a:rPr lang="en-US" dirty="0" smtClean="0"/>
              <a:t>behaviors.</a:t>
            </a:r>
          </a:p>
          <a:p>
            <a:r>
              <a:rPr lang="en-US" dirty="0"/>
              <a:t>K</a:t>
            </a:r>
            <a:r>
              <a:rPr lang="en-US" dirty="0" smtClean="0"/>
              <a:t>ey assumptions:</a:t>
            </a:r>
          </a:p>
          <a:p>
            <a:pPr lvl="1"/>
            <a:r>
              <a:rPr lang="en-US" dirty="0" smtClean="0"/>
              <a:t>Attitudes predict behaviors. </a:t>
            </a:r>
          </a:p>
          <a:p>
            <a:pPr lvl="1"/>
            <a:r>
              <a:rPr lang="en-US" dirty="0" smtClean="0"/>
              <a:t>If we can increase someone’s </a:t>
            </a:r>
            <a:r>
              <a:rPr lang="en-US" u="sng" dirty="0" smtClean="0"/>
              <a:t>intent</a:t>
            </a:r>
            <a:r>
              <a:rPr lang="en-US" dirty="0" smtClean="0"/>
              <a:t> to behave in a certain way, they are likely to </a:t>
            </a:r>
            <a:r>
              <a:rPr lang="en-US" u="sng" dirty="0" smtClean="0"/>
              <a:t>actually</a:t>
            </a:r>
            <a:r>
              <a:rPr lang="en-US" dirty="0" smtClean="0"/>
              <a:t> behave that way.</a:t>
            </a:r>
          </a:p>
          <a:p>
            <a:r>
              <a:rPr lang="en-US" dirty="0" smtClean="0"/>
              <a:t>Thoughts about those assumptions?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Theory of Reasoned Action (TRA)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Let’s review!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determines the strength of the link between attitudes and behavior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don’t confuse multiple attitudes with single attitudes</a:t>
            </a:r>
            <a:r>
              <a:rPr lang="en-US" dirty="0" smtClean="0"/>
              <a:t>. 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There are repeated opportunities for behavior.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Attitudes are based on personal experience and direct observation (as opposed to “hearsay”).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Attitudes are central to a person’s value system.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possibility of social desirability is minimized.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individual is a low self monitor.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possibility of non-attitudes is minimized.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accessibility of our attitudes is high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same will be true of the attitude-intent link.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6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Model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43519" y="1600200"/>
            <a:ext cx="8436426" cy="44958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Theory of Reasoned Action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determines a person’s intent?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3820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Two things determine the intent to behave in a particular way: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Attitudes about the behavior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Beliefs about the behavior</a:t>
            </a:r>
          </a:p>
          <a:p>
            <a:pPr lvl="3">
              <a:lnSpc>
                <a:spcPct val="90000"/>
              </a:lnSpc>
            </a:pPr>
            <a:r>
              <a:rPr lang="en-US" sz="2200" dirty="0" smtClean="0"/>
              <a:t>Reading the textbook makes me sleepy.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Evaluation of those beliefs</a:t>
            </a:r>
          </a:p>
          <a:p>
            <a:pPr lvl="3">
              <a:lnSpc>
                <a:spcPct val="90000"/>
              </a:lnSpc>
            </a:pPr>
            <a:r>
              <a:rPr lang="en-US" sz="2200" dirty="0" smtClean="0"/>
              <a:t>It’s great because I have trouble falling asleep.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Subjective norms (what other people think we should do</a:t>
            </a:r>
            <a:r>
              <a:rPr lang="en-US" sz="28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How we think important people in our life would feel about this behavior.</a:t>
            </a:r>
          </a:p>
          <a:p>
            <a:pPr lvl="3">
              <a:lnSpc>
                <a:spcPct val="90000"/>
              </a:lnSpc>
            </a:pPr>
            <a:r>
              <a:rPr lang="en-US" sz="2200" dirty="0" smtClean="0"/>
              <a:t>My mom wants me to read the textbook for class.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Our motivation to comply with their opinions.</a:t>
            </a:r>
          </a:p>
          <a:p>
            <a:pPr lvl="3">
              <a:lnSpc>
                <a:spcPct val="90000"/>
              </a:lnSpc>
            </a:pPr>
            <a:r>
              <a:rPr lang="en-US" sz="2200" dirty="0" smtClean="0"/>
              <a:t>I like making my mom happy, so I’ll read the book.</a:t>
            </a:r>
          </a:p>
          <a:p>
            <a:pPr lvl="2"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9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Attitudes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077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What are YOUR beliefs about registering to be an organ donor?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beliefs about organ donation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03920" cy="4572000"/>
          </a:xfrm>
        </p:spPr>
        <p:txBody>
          <a:bodyPr/>
          <a:lstStyle/>
          <a:p>
            <a:r>
              <a:rPr lang="en-US" sz="2800" dirty="0" smtClean="0"/>
              <a:t>“Organ donation saves lives.”</a:t>
            </a:r>
          </a:p>
          <a:p>
            <a:pPr lvl="1"/>
            <a:r>
              <a:rPr lang="en-US" dirty="0" smtClean="0"/>
              <a:t>Good or bad??</a:t>
            </a:r>
          </a:p>
          <a:p>
            <a:pPr lvl="1"/>
            <a:r>
              <a:rPr lang="en-US" dirty="0" smtClean="0"/>
              <a:t>Issues of deservingness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84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Beliefs about organ donation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“Organ </a:t>
            </a:r>
            <a:r>
              <a:rPr lang="en-US" dirty="0"/>
              <a:t>donation is against </a:t>
            </a:r>
            <a:r>
              <a:rPr lang="en-US" dirty="0" smtClean="0"/>
              <a:t>my religion.”</a:t>
            </a:r>
            <a:endParaRPr lang="en-US" dirty="0"/>
          </a:p>
          <a:p>
            <a:pPr lvl="1"/>
            <a:r>
              <a:rPr lang="en-US" dirty="0"/>
              <a:t>Big concern vs. small concern</a:t>
            </a:r>
          </a:p>
          <a:p>
            <a:pPr lvl="1"/>
            <a:r>
              <a:rPr lang="en-US" dirty="0"/>
              <a:t>“Default” reason when reason for attitudes aren’t 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1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1840</TotalTime>
  <Words>964</Words>
  <Application>Microsoft Macintosh PowerPoint</Application>
  <PresentationFormat>On-screen Show (4:3)</PresentationFormat>
  <Paragraphs>96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The Theory of Reasoned Action</vt:lpstr>
      <vt:lpstr>Today’s lecture</vt:lpstr>
      <vt:lpstr>The Theory of Reasoned Action (TRA)</vt:lpstr>
      <vt:lpstr>Let’s review!</vt:lpstr>
      <vt:lpstr>The Theory of Reasoned Action</vt:lpstr>
      <vt:lpstr>What determines a person’s intent?</vt:lpstr>
      <vt:lpstr>Attitudes</vt:lpstr>
      <vt:lpstr>Common beliefs about organ donation</vt:lpstr>
      <vt:lpstr>Beliefs about organ donation</vt:lpstr>
      <vt:lpstr>Beliefs about organ donation</vt:lpstr>
      <vt:lpstr>Beliefs about donation</vt:lpstr>
      <vt:lpstr>Other beliefs about donation</vt:lpstr>
      <vt:lpstr>Another organ donation belief</vt:lpstr>
      <vt:lpstr>Social Norms</vt:lpstr>
      <vt:lpstr>Analyze this!</vt:lpstr>
      <vt:lpstr>A couple of early campaigns</vt:lpstr>
      <vt:lpstr>Organ Donation Campaign, continued</vt:lpstr>
      <vt:lpstr>Results were good, but not great…</vt:lpstr>
      <vt:lpstr>Results</vt:lpstr>
      <vt:lpstr>Facebook/social media</vt:lpstr>
      <vt:lpstr>Social scientific evidence for the theory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 Morgan</dc:creator>
  <cp:lastModifiedBy>Morgan, Susan E</cp:lastModifiedBy>
  <cp:revision>80</cp:revision>
  <dcterms:created xsi:type="dcterms:W3CDTF">2009-08-22T18:17:19Z</dcterms:created>
  <dcterms:modified xsi:type="dcterms:W3CDTF">2013-09-03T18:57:01Z</dcterms:modified>
</cp:coreProperties>
</file>