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61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0" r:id="rId3"/>
    <p:sldId id="257" r:id="rId4"/>
    <p:sldId id="258" r:id="rId5"/>
    <p:sldId id="269" r:id="rId6"/>
    <p:sldId id="260" r:id="rId7"/>
    <p:sldId id="267" r:id="rId8"/>
    <p:sldId id="263" r:id="rId9"/>
    <p:sldId id="268" r:id="rId10"/>
    <p:sldId id="264" r:id="rId11"/>
    <p:sldId id="262" r:id="rId12"/>
    <p:sldId id="265" r:id="rId13"/>
    <p:sldId id="266" r:id="rId14"/>
  </p:sldIdLst>
  <p:sldSz cx="9144000" cy="6858000" type="screen4x3"/>
  <p:notesSz cx="6858000" cy="91995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32787"/>
    <p:restoredTop sz="90929"/>
  </p:normalViewPr>
  <p:slideViewPr>
    <p:cSldViewPr>
      <p:cViewPr varScale="1">
        <p:scale>
          <a:sx n="102" d="100"/>
          <a:sy n="102" d="100"/>
        </p:scale>
        <p:origin x="-456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D15D7-9ED6-4E6C-B66A-63698DA03DDE}" type="datetimeFigureOut">
              <a:rPr lang="en-US" smtClean="0"/>
              <a:pPr/>
              <a:t>2/27/13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37988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737988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5DE1A5-3453-4E45-ABA5-BE1B76FA67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91133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9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9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0300" y="690563"/>
            <a:ext cx="4597400" cy="34496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69793"/>
            <a:ext cx="5029200" cy="413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39585"/>
            <a:ext cx="2971800" cy="459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739585"/>
            <a:ext cx="2971800" cy="459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58B896F-9C04-48B3-BB8B-67313DD9A6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463997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95BCAA40-5753-4D11-B27E-F956AD9990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100F2-7BDA-41F9-8165-BBDE6384D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998E1-8755-46A4-A744-828892DF61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2E28-6011-49E1-AF91-40379AF784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79B2E245-DE77-455A-A919-D688672D6B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C5A2C-559F-4BE5-9339-E26F723C5C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CDE8-37F7-4E54-BFA7-E1FCAF91E8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DC09-5374-4C43-96BD-E7A53533464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5BC4-6936-4232-9D1B-2A0F7DF0F0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90DF2-AD31-4F9E-AD6A-0A253A5961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39570-E9B9-42D1-9DE1-149845D7B1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7C56F19-8B64-46B8-9AA8-CAF8C60B97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Sociodemographic</a:t>
            </a:r>
            <a:r>
              <a:rPr lang="en-US" dirty="0" smtClean="0"/>
              <a:t> Characteristics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Self </a:t>
            </a:r>
            <a:r>
              <a:rPr lang="en-US" dirty="0"/>
              <a:t>monitoring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828800"/>
            <a:ext cx="8610600" cy="493776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Self-monitoring is the degree to which we are attuned to how others see us.</a:t>
            </a:r>
          </a:p>
          <a:p>
            <a:pPr lvl="1"/>
            <a:r>
              <a:rPr lang="en-US" sz="2500" dirty="0" smtClean="0"/>
              <a:t>High self-monitors tend to be viewed as more socially competent than low self-monitors</a:t>
            </a:r>
          </a:p>
          <a:p>
            <a:r>
              <a:rPr lang="en-US" sz="2800" dirty="0" smtClean="0"/>
              <a:t>High self-monitors are more likely to be persuaded if they believe that changing their attitudes or behaviors would make </a:t>
            </a:r>
            <a:r>
              <a:rPr lang="en-US" sz="2800" dirty="0"/>
              <a:t>them look good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High self-monitors are resistant to persuasion only if they believe that they could look bad if they change.</a:t>
            </a:r>
          </a:p>
          <a:p>
            <a:r>
              <a:rPr lang="en-US" sz="2800" dirty="0" smtClean="0"/>
              <a:t>Low self-monitors are persuaded by argument quality but generally tend to “stick to their guns.”</a:t>
            </a:r>
            <a:endParaRPr lang="en-US" sz="2800" dirty="0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Ethnicity and Culture</a:t>
            </a:r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371600"/>
            <a:ext cx="81534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Individualistic </a:t>
            </a:r>
            <a:r>
              <a:rPr lang="en-US" dirty="0"/>
              <a:t>cultures are more persuaded by appeals to individualism, independence, and personal benefit.</a:t>
            </a:r>
          </a:p>
          <a:p>
            <a:pPr>
              <a:lnSpc>
                <a:spcPct val="90000"/>
              </a:lnSpc>
            </a:pPr>
            <a:r>
              <a:rPr lang="en-US" dirty="0"/>
              <a:t>Collectivistic cultures are more persuaded by appeals to harmony, group goals, and concern for others.</a:t>
            </a:r>
          </a:p>
          <a:p>
            <a:pPr>
              <a:lnSpc>
                <a:spcPct val="90000"/>
              </a:lnSpc>
            </a:pPr>
            <a:r>
              <a:rPr lang="en-US" dirty="0"/>
              <a:t>We pay more attention to speakers from a different culture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uiExpand="1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Cognitive Complexity and the Need for Cognition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People who are high in </a:t>
            </a:r>
            <a:r>
              <a:rPr lang="en-US" dirty="0"/>
              <a:t>need for cognition are persuaded by strong arguments.</a:t>
            </a:r>
          </a:p>
          <a:p>
            <a:r>
              <a:rPr lang="en-US" dirty="0" smtClean="0"/>
              <a:t>People who are low in NFC are </a:t>
            </a:r>
            <a:r>
              <a:rPr lang="en-US" dirty="0"/>
              <a:t>persuaded by peripheral cues</a:t>
            </a:r>
            <a:r>
              <a:rPr lang="en-US" dirty="0" smtClean="0"/>
              <a:t>. </a:t>
            </a:r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Aggression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676400"/>
            <a:ext cx="8686800" cy="5181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dirty="0" smtClean="0"/>
              <a:t>Assertiveness</a:t>
            </a:r>
            <a:r>
              <a:rPr lang="en-US" sz="2800" dirty="0"/>
              <a:t>: </a:t>
            </a:r>
            <a:r>
              <a:rPr lang="en-US" sz="2800" dirty="0" smtClean="0"/>
              <a:t>Speaking </a:t>
            </a:r>
            <a:r>
              <a:rPr lang="en-US" sz="2800" dirty="0"/>
              <a:t>up and not being persuaded by unreasonable requests.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Argumentativeness: </a:t>
            </a:r>
            <a:r>
              <a:rPr lang="en-US" sz="2800" dirty="0" smtClean="0"/>
              <a:t>The tendency </a:t>
            </a:r>
            <a:r>
              <a:rPr lang="en-US" sz="2800" dirty="0"/>
              <a:t>to approach </a:t>
            </a:r>
            <a:r>
              <a:rPr lang="en-US" sz="2800" dirty="0" smtClean="0"/>
              <a:t>(and enjoy) arguments</a:t>
            </a:r>
            <a:r>
              <a:rPr lang="en-US" sz="28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Verbal </a:t>
            </a:r>
            <a:r>
              <a:rPr lang="en-US" sz="2800" dirty="0"/>
              <a:t>Aggressiveness: </a:t>
            </a:r>
            <a:r>
              <a:rPr lang="en-US" sz="2800" dirty="0" smtClean="0"/>
              <a:t>The tendency </a:t>
            </a:r>
            <a:r>
              <a:rPr lang="en-US" sz="2800" dirty="0"/>
              <a:t>to attack others verbally</a:t>
            </a:r>
            <a:r>
              <a:rPr lang="en-US" sz="2800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People who are high in assertiveness, argumentativeness, and verbal aggression are more difficult to persuade.</a:t>
            </a:r>
            <a:endParaRPr lang="en-US" sz="2800" dirty="0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three types of attractiveness (and the variables that affect each one)</a:t>
            </a:r>
          </a:p>
          <a:p>
            <a:r>
              <a:rPr lang="en-US" dirty="0" smtClean="0"/>
              <a:t>Gender</a:t>
            </a:r>
          </a:p>
          <a:p>
            <a:r>
              <a:rPr lang="en-US" dirty="0" smtClean="0"/>
              <a:t>Age</a:t>
            </a:r>
          </a:p>
          <a:p>
            <a:r>
              <a:rPr lang="en-US" dirty="0" smtClean="0"/>
              <a:t>Self-esteem</a:t>
            </a:r>
          </a:p>
          <a:p>
            <a:r>
              <a:rPr lang="en-US" dirty="0" smtClean="0"/>
              <a:t>Dogmatism</a:t>
            </a:r>
          </a:p>
          <a:p>
            <a:r>
              <a:rPr lang="en-US" dirty="0" smtClean="0"/>
              <a:t>Ethnicity</a:t>
            </a:r>
          </a:p>
          <a:p>
            <a:r>
              <a:rPr lang="en-US" dirty="0" smtClean="0"/>
              <a:t>Self-monitoring</a:t>
            </a:r>
          </a:p>
          <a:p>
            <a:r>
              <a:rPr lang="en-US" dirty="0" smtClean="0"/>
              <a:t>Cognitive complexity</a:t>
            </a:r>
          </a:p>
          <a:p>
            <a:r>
              <a:rPr lang="en-US" dirty="0" smtClean="0"/>
              <a:t>Aggression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4401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Attractiveness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4000" dirty="0"/>
              <a:t>Dimensions</a:t>
            </a:r>
          </a:p>
          <a:p>
            <a:pPr lvl="1"/>
            <a:r>
              <a:rPr lang="en-US" sz="3200" dirty="0"/>
              <a:t>Social Attractiveness</a:t>
            </a:r>
          </a:p>
          <a:p>
            <a:pPr lvl="1"/>
            <a:r>
              <a:rPr lang="en-US" sz="3200" dirty="0"/>
              <a:t>Physical Attractiveness</a:t>
            </a:r>
          </a:p>
          <a:p>
            <a:pPr lvl="1"/>
            <a:r>
              <a:rPr lang="en-US" sz="3200" dirty="0"/>
              <a:t>Task </a:t>
            </a:r>
            <a:r>
              <a:rPr lang="en-US" sz="3200" dirty="0" smtClean="0"/>
              <a:t>Attractiveness</a:t>
            </a:r>
            <a:endParaRPr lang="en-US" sz="3200" dirty="0"/>
          </a:p>
        </p:txBody>
      </p:sp>
    </p:spTree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Variables that affect perceived social and physical attractiveness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dirty="0"/>
              <a:t>Similarity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Sociodemographic</a:t>
            </a:r>
            <a:r>
              <a:rPr lang="en-US" dirty="0" smtClean="0"/>
              <a:t> factors (gender, ethnicity, social class)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Behavioral </a:t>
            </a:r>
            <a:r>
              <a:rPr lang="en-US" dirty="0"/>
              <a:t>factors (activities, hobbies)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Communication factors (Ex: extroversion, self-monitoring)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Proximity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Physical </a:t>
            </a:r>
            <a:r>
              <a:rPr lang="en-US" dirty="0"/>
              <a:t>distance between communicators 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Able </a:t>
            </a:r>
            <a:r>
              <a:rPr lang="en-US" dirty="0"/>
              <a:t>to exchange more information, able to experience more </a:t>
            </a:r>
            <a:r>
              <a:rPr lang="en-US" dirty="0" smtClean="0"/>
              <a:t>rewards/punishments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Physical characteristics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Physical </a:t>
            </a:r>
            <a:r>
              <a:rPr lang="en-US" dirty="0"/>
              <a:t>beauty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Height/weight</a:t>
            </a:r>
            <a:endParaRPr lang="en-US" dirty="0"/>
          </a:p>
        </p:txBody>
      </p:sp>
    </p:spTree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582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Variables that Affect Task Attractiveness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4937760"/>
          </a:xfrm>
        </p:spPr>
        <p:txBody>
          <a:bodyPr/>
          <a:lstStyle/>
          <a:p>
            <a:r>
              <a:rPr lang="en-US" dirty="0" smtClean="0"/>
              <a:t>Perceived competence for a particular job.</a:t>
            </a:r>
          </a:p>
          <a:p>
            <a:pPr lvl="1"/>
            <a:r>
              <a:rPr lang="en-US" dirty="0" smtClean="0"/>
              <a:t>“Credibility” in the area in question</a:t>
            </a:r>
          </a:p>
          <a:p>
            <a:pPr lvl="1"/>
            <a:r>
              <a:rPr lang="en-US" dirty="0" smtClean="0"/>
              <a:t>Having performed the task successfully in the past</a:t>
            </a:r>
          </a:p>
          <a:p>
            <a:r>
              <a:rPr lang="en-US" dirty="0" smtClean="0"/>
              <a:t>In most instances, intelligence positively influences perceived task attractiveness.</a:t>
            </a:r>
          </a:p>
          <a:p>
            <a:r>
              <a:rPr lang="en-US" dirty="0" smtClean="0"/>
              <a:t>Reliability/predictability is also positively related to task attractiveness.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en-US" dirty="0" smtClean="0"/>
              <a:t>	    	Gender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2057400"/>
            <a:ext cx="82296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Men </a:t>
            </a:r>
            <a:r>
              <a:rPr lang="en-US" sz="2800" dirty="0"/>
              <a:t>and women have different </a:t>
            </a:r>
            <a:r>
              <a:rPr lang="en-US" sz="2800" dirty="0" smtClean="0"/>
              <a:t>preferred strategies for persuading others</a:t>
            </a:r>
          </a:p>
          <a:p>
            <a:pPr lvl="1">
              <a:lnSpc>
                <a:spcPct val="90000"/>
              </a:lnSpc>
            </a:pPr>
            <a:r>
              <a:rPr lang="en-US" sz="2500" dirty="0" smtClean="0"/>
              <a:t>Men are “permitted” to be </a:t>
            </a:r>
            <a:r>
              <a:rPr lang="en-US" sz="2500" dirty="0"/>
              <a:t>more aggressive </a:t>
            </a:r>
            <a:endParaRPr lang="en-US" sz="2500" dirty="0" smtClean="0"/>
          </a:p>
          <a:p>
            <a:pPr lvl="1">
              <a:lnSpc>
                <a:spcPct val="90000"/>
              </a:lnSpc>
            </a:pPr>
            <a:r>
              <a:rPr lang="en-US" sz="2500" dirty="0" smtClean="0"/>
              <a:t>Women tend to use more socially desirable strategies</a:t>
            </a:r>
            <a:endParaRPr lang="en-US" sz="2500" dirty="0"/>
          </a:p>
          <a:p>
            <a:pPr>
              <a:lnSpc>
                <a:spcPct val="90000"/>
              </a:lnSpc>
            </a:pPr>
            <a:r>
              <a:rPr lang="en-US" sz="2800" dirty="0"/>
              <a:t>Males </a:t>
            </a:r>
            <a:r>
              <a:rPr lang="en-US" sz="2800" dirty="0" smtClean="0"/>
              <a:t>tend to be perceived </a:t>
            </a:r>
            <a:r>
              <a:rPr lang="en-US" sz="2800" dirty="0"/>
              <a:t>as being </a:t>
            </a:r>
            <a:r>
              <a:rPr lang="en-US" sz="2800" dirty="0" smtClean="0"/>
              <a:t>more </a:t>
            </a:r>
            <a:r>
              <a:rPr lang="en-US" sz="2800" dirty="0"/>
              <a:t>credible than </a:t>
            </a:r>
            <a:r>
              <a:rPr lang="en-US" sz="2800" dirty="0" smtClean="0"/>
              <a:t>females, though this can depend on topic.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Recent studies show no differences in </a:t>
            </a:r>
            <a:r>
              <a:rPr lang="en-US" sz="2800" dirty="0" err="1"/>
              <a:t>persuadability</a:t>
            </a:r>
            <a:r>
              <a:rPr lang="en-US" sz="2800" dirty="0"/>
              <a:t> based on gender.</a:t>
            </a:r>
          </a:p>
          <a:p>
            <a:pPr>
              <a:lnSpc>
                <a:spcPct val="90000"/>
              </a:lnSpc>
              <a:buNone/>
            </a:pPr>
            <a:endParaRPr lang="en-US" dirty="0"/>
          </a:p>
        </p:txBody>
      </p:sp>
    </p:spTree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Older people (not elderly!) generally perceived as more credible.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Older people have more complex persuasion strategies.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Young children are more susceptible to persuasion than older people.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Self-Esteem</a:t>
            </a:r>
            <a:endParaRPr lang="en-US" sz="4800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People with moderate </a:t>
            </a:r>
            <a:r>
              <a:rPr lang="en-US" sz="2400" dirty="0"/>
              <a:t>self-esteem </a:t>
            </a:r>
            <a:r>
              <a:rPr lang="en-US" sz="2400" dirty="0" smtClean="0"/>
              <a:t>are easier </a:t>
            </a:r>
            <a:r>
              <a:rPr lang="en-US" sz="2400" dirty="0"/>
              <a:t>to persuade than </a:t>
            </a:r>
            <a:r>
              <a:rPr lang="en-US" sz="2400" dirty="0" smtClean="0"/>
              <a:t>people who are either low or high in self-esteem.</a:t>
            </a:r>
          </a:p>
          <a:p>
            <a:r>
              <a:rPr lang="en-US" sz="2400" dirty="0" smtClean="0"/>
              <a:t>People low in self-esteem are overly concerned with appearances.</a:t>
            </a:r>
          </a:p>
          <a:p>
            <a:r>
              <a:rPr lang="en-US" sz="2400" dirty="0" smtClean="0"/>
              <a:t>People high in self-esteem are more likely to believe that they already hold the correct position.</a:t>
            </a:r>
            <a:endParaRPr lang="en-US" sz="2400" dirty="0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Dogmatism and Authoritarianism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Close-minded and tend to follow authority blindly.</a:t>
            </a:r>
          </a:p>
          <a:p>
            <a:r>
              <a:rPr lang="en-US" sz="2800" dirty="0" smtClean="0"/>
              <a:t>Difficult to persuade unless source is an authority or expert.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310</TotalTime>
  <Words>567</Words>
  <Application>Microsoft Macintosh PowerPoint</Application>
  <PresentationFormat>On-screen Show (4:3)</PresentationFormat>
  <Paragraphs>69</Paragraphs>
  <Slides>13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Origin</vt:lpstr>
      <vt:lpstr>Sociodemographic Characteristics</vt:lpstr>
      <vt:lpstr>Today’s lecture</vt:lpstr>
      <vt:lpstr>Attractiveness</vt:lpstr>
      <vt:lpstr>Variables that affect perceived social and physical attractiveness</vt:lpstr>
      <vt:lpstr>Variables that Affect Task Attractiveness</vt:lpstr>
      <vt:lpstr>      Gender</vt:lpstr>
      <vt:lpstr>Age</vt:lpstr>
      <vt:lpstr>Self-Esteem</vt:lpstr>
      <vt:lpstr>Dogmatism and Authoritarianism</vt:lpstr>
      <vt:lpstr>  Self monitoring</vt:lpstr>
      <vt:lpstr>Ethnicity and Culture</vt:lpstr>
      <vt:lpstr>Cognitive Complexity and the Need for Cognition</vt:lpstr>
      <vt:lpstr>   Aggression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Liking and other characteristics</dc:title>
  <dc:creator>Kean university</dc:creator>
  <cp:lastModifiedBy>Susan Morgan</cp:lastModifiedBy>
  <cp:revision>47</cp:revision>
  <dcterms:created xsi:type="dcterms:W3CDTF">2013-02-27T21:30:15Z</dcterms:created>
  <dcterms:modified xsi:type="dcterms:W3CDTF">2013-02-27T21:32:13Z</dcterms:modified>
</cp:coreProperties>
</file>