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81" r:id="rId4"/>
    <p:sldId id="274" r:id="rId5"/>
    <p:sldId id="275" r:id="rId6"/>
    <p:sldId id="263" r:id="rId7"/>
    <p:sldId id="276" r:id="rId8"/>
    <p:sldId id="277" r:id="rId9"/>
    <p:sldId id="279" r:id="rId10"/>
    <p:sldId id="282" r:id="rId11"/>
    <p:sldId id="283" r:id="rId12"/>
    <p:sldId id="264" r:id="rId13"/>
    <p:sldId id="265" r:id="rId14"/>
    <p:sldId id="267" r:id="rId15"/>
    <p:sldId id="271" r:id="rId16"/>
    <p:sldId id="272" r:id="rId17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114" d="100"/>
          <a:sy n="114" d="100"/>
        </p:scale>
        <p:origin x="-11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C5A4856-BD89-492C-BB63-2776C115CD45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578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90DC97D-8D21-4834-A724-CBF3CDA64C96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05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5EE2EF-C448-49CA-AE5B-91332846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1C8-89A6-4B17-B1E1-AC4535512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499C-AC8B-4185-B8D6-3613F6922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6871-C91F-4DC1-8468-F988518CD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A625A-76BD-48F7-81FE-D99BAC2A9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78DE-F6CD-427E-A8AD-AE0B15878F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874-1128-42B4-B572-73C567B09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78CA-142C-45A2-B694-0717B88DE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611F-4940-4025-BB37-D7FFFA24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006C-1490-49AE-B0B7-AED8EF269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25361-E1DB-4BE7-88A1-59C6382F0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BD0129-28B8-4C4F-AA0D-EBC0509D2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Structuring and ordering persuasive messages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Message Variables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/>
              <a:t>A more nuanced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difference between #1 and #2 or between #7 and #8.</a:t>
            </a:r>
          </a:p>
          <a:p>
            <a:r>
              <a:rPr lang="en-US" sz="2400" dirty="0" smtClean="0"/>
              <a:t>Strong primacy effect for #3 and #4.</a:t>
            </a:r>
          </a:p>
          <a:p>
            <a:r>
              <a:rPr lang="en-US" sz="2400" dirty="0" smtClean="0"/>
              <a:t>Strong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 effect for # 5 and #6.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8200" y="268605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92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you’re interviewing for a job (or competing for a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advantage of speaking first versus last depends on: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presentations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the presentations and the decision-making process.</a:t>
            </a:r>
          </a:p>
          <a:p>
            <a:r>
              <a:rPr lang="en-US" dirty="0" smtClean="0"/>
              <a:t>So…find out their schedule: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there’s a delay between when you and your competition will talk to the decision makers but there is NO delay after the last presentation and the decision, you should speak LAST.</a:t>
            </a:r>
          </a:p>
          <a:p>
            <a:pPr lvl="1"/>
            <a:r>
              <a:rPr lang="en-US" dirty="0" smtClean="0"/>
              <a:t>If you and your competitors will make your case consecutively (one right after the other), and there IS a delay after the last presentation and the decision, you should speak FIRST.</a:t>
            </a:r>
          </a:p>
          <a:p>
            <a:r>
              <a:rPr lang="en-US" dirty="0" smtClean="0"/>
              <a:t>Who are you going to be talking to?  If you’re being interviewed by the person you’re directly reporting to (or talking to a high-involvement audience), speak first.</a:t>
            </a:r>
          </a:p>
          <a:p>
            <a:r>
              <a:rPr lang="en-US" dirty="0" smtClean="0"/>
              <a:t>Remember, ordering effects are no substitute for simply being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6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Should I tell them what the other side </a:t>
            </a:r>
            <a:r>
              <a:rPr lang="en-US" dirty="0" smtClean="0"/>
              <a:t>will say?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Sidedness refers to the position being presented in a message.</a:t>
            </a:r>
          </a:p>
          <a:p>
            <a:r>
              <a:rPr lang="en-US" dirty="0" smtClean="0"/>
              <a:t>One-sided </a:t>
            </a:r>
            <a:r>
              <a:rPr lang="en-US" dirty="0"/>
              <a:t>messages may simply ignore opposing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goal is to convince people that a problem exists and present a solution.</a:t>
            </a:r>
          </a:p>
          <a:p>
            <a:r>
              <a:rPr lang="en-US" dirty="0" smtClean="0"/>
              <a:t>Two-sided messages present </a:t>
            </a:r>
            <a:r>
              <a:rPr lang="en-US" dirty="0"/>
              <a:t>arguments from both points of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A “</a:t>
            </a:r>
            <a:r>
              <a:rPr lang="en-US" dirty="0" err="1" smtClean="0"/>
              <a:t>refutational</a:t>
            </a:r>
            <a:r>
              <a:rPr lang="en-US" dirty="0" smtClean="0"/>
              <a:t> two-sided message” is the most effective.</a:t>
            </a:r>
          </a:p>
          <a:p>
            <a:pPr lvl="1"/>
            <a:r>
              <a:rPr lang="en-US" dirty="0" smtClean="0"/>
              <a:t>It presents the “other side” of the argument but </a:t>
            </a:r>
            <a:r>
              <a:rPr lang="en-US" dirty="0"/>
              <a:t>concludes that the persuader’s view is more </a:t>
            </a:r>
            <a:r>
              <a:rPr lang="en-US" dirty="0" smtClean="0"/>
              <a:t>desirable.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 smtClean="0"/>
              <a:t>One-sided messages </a:t>
            </a:r>
            <a:r>
              <a:rPr lang="en-US" dirty="0"/>
              <a:t>are more effective when: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r>
              <a:rPr lang="en-US" dirty="0"/>
              <a:t>The audience is in general agreement with the position advocated.</a:t>
            </a:r>
          </a:p>
          <a:p>
            <a:r>
              <a:rPr lang="en-US" dirty="0"/>
              <a:t>The desired outcome is to reinforce existing attitudes or increase the commitment of the </a:t>
            </a:r>
            <a:r>
              <a:rPr lang="en-US" dirty="0" smtClean="0"/>
              <a:t>audience.</a:t>
            </a:r>
          </a:p>
          <a:p>
            <a:r>
              <a:rPr lang="en-US" dirty="0" smtClean="0"/>
              <a:t>The audience is not likely to encounter messages that contradict the position being advocated.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Who responds best to two-sided </a:t>
            </a:r>
            <a:r>
              <a:rPr lang="en-US" dirty="0" smtClean="0"/>
              <a:t>(</a:t>
            </a:r>
            <a:r>
              <a:rPr lang="en-US" dirty="0" err="1" smtClean="0"/>
              <a:t>refutational</a:t>
            </a:r>
            <a:r>
              <a:rPr lang="en-US" dirty="0" smtClean="0"/>
              <a:t>) messages</a:t>
            </a:r>
            <a:r>
              <a:rPr lang="en-US" dirty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People with more formal </a:t>
            </a:r>
            <a:r>
              <a:rPr lang="en-US" sz="2800" dirty="0" smtClean="0"/>
              <a:t>education (at least a high school degree).</a:t>
            </a:r>
            <a:endParaRPr lang="en-US" sz="2800" dirty="0"/>
          </a:p>
          <a:p>
            <a:r>
              <a:rPr lang="en-US" sz="2800" dirty="0"/>
              <a:t>People who </a:t>
            </a:r>
            <a:r>
              <a:rPr lang="en-US" sz="2800" dirty="0" smtClean="0"/>
              <a:t>will be exposed to opposing arguments in the future. </a:t>
            </a:r>
          </a:p>
          <a:p>
            <a:r>
              <a:rPr lang="en-US" sz="2800" dirty="0" smtClean="0"/>
              <a:t>People who </a:t>
            </a:r>
            <a:r>
              <a:rPr lang="en-US" sz="2800" u="sng" dirty="0" smtClean="0"/>
              <a:t>already</a:t>
            </a:r>
            <a:r>
              <a:rPr lang="en-US" sz="2800" dirty="0" smtClean="0"/>
              <a:t> have </a:t>
            </a:r>
            <a:r>
              <a:rPr lang="en-US" sz="2800" dirty="0"/>
              <a:t>been exposed to opposing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accepting persuader’s opinion, opposing </a:t>
            </a:r>
            <a:r>
              <a:rPr lang="en-US" sz="2400" dirty="0" smtClean="0"/>
              <a:t>arguments </a:t>
            </a:r>
            <a:r>
              <a:rPr lang="en-US" sz="2400" dirty="0"/>
              <a:t>must be refuted or shown to be unimportant.</a:t>
            </a:r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to acknowledge opposing </a:t>
            </a:r>
            <a:r>
              <a:rPr lang="en-US" sz="2400" dirty="0" smtClean="0"/>
              <a:t>arguments </a:t>
            </a:r>
            <a:r>
              <a:rPr lang="en-US" sz="2400" dirty="0"/>
              <a:t>may raise questions of source competence or trustworthiness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I get </a:t>
            </a:r>
            <a:r>
              <a:rPr lang="en-US" sz="3600" dirty="0" smtClean="0"/>
              <a:t>people to resist being persuaded by the other side?</a:t>
            </a:r>
            <a:endParaRPr lang="en-US" sz="36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Inoculation theory uses a</a:t>
            </a:r>
            <a:r>
              <a:rPr lang="en-US" dirty="0" smtClean="0"/>
              <a:t> </a:t>
            </a:r>
            <a:r>
              <a:rPr lang="en-US" dirty="0"/>
              <a:t>biological </a:t>
            </a:r>
            <a:r>
              <a:rPr lang="en-US" dirty="0" smtClean="0"/>
              <a:t>metaphor: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 people a weakened “dose” of what the other side will say.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provide “full strength” argument.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a vaccination, this creates resistance.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Supportive </a:t>
            </a:r>
            <a:r>
              <a:rPr lang="en-US" dirty="0" smtClean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people with reasons </a:t>
            </a:r>
            <a:r>
              <a:rPr lang="en-US" dirty="0"/>
              <a:t>to continue believing what </a:t>
            </a:r>
            <a:r>
              <a:rPr lang="en-US" dirty="0" smtClean="0"/>
              <a:t>they </a:t>
            </a:r>
            <a:r>
              <a:rPr lang="en-US" dirty="0"/>
              <a:t>already do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greatest resistance is seen when both strategies are used together AND there is a bit of a time delay so people can form their own counterarguments.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Forewarning people they are going to be persuaded will also make them more resistant.</a:t>
            </a:r>
          </a:p>
          <a:p>
            <a:r>
              <a:rPr lang="en-US" dirty="0" smtClean="0"/>
              <a:t>There are two types of forewarnings: </a:t>
            </a:r>
          </a:p>
          <a:p>
            <a:pPr lvl="1"/>
            <a:r>
              <a:rPr lang="en-US" dirty="0" smtClean="0"/>
              <a:t>Persuasive intent</a:t>
            </a:r>
          </a:p>
          <a:p>
            <a:pPr lvl="1"/>
            <a:r>
              <a:rPr lang="en-US" dirty="0" smtClean="0"/>
              <a:t>Specific topic and position </a:t>
            </a:r>
          </a:p>
          <a:p>
            <a:r>
              <a:rPr lang="en-US" dirty="0" smtClean="0"/>
              <a:t>Forewarnings that an audience’s attitudes will be attacked seem to irritate and even anger people, which helps resistance further.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 it matter…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the first person a company interviews for a job… or the last? </a:t>
            </a:r>
          </a:p>
          <a:p>
            <a:r>
              <a:rPr lang="en-US" dirty="0" smtClean="0"/>
              <a:t>If you tell people what conclusion you’d like them to come to… or let them figure it out on their own based on what you’ve said?</a:t>
            </a:r>
          </a:p>
          <a:p>
            <a:r>
              <a:rPr lang="en-US" dirty="0" smtClean="0"/>
              <a:t>How many arguments you give someone to buy your product? (Or the number of reasons you should be promoted?)</a:t>
            </a:r>
          </a:p>
          <a:p>
            <a:r>
              <a:rPr lang="en-US" dirty="0" smtClean="0"/>
              <a:t>If you give people only “your side of the story” or if you tell them what they might hear from someone else (like a competitor)?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When to use implicit vs. explicit conclusions</a:t>
            </a:r>
          </a:p>
          <a:p>
            <a:r>
              <a:rPr lang="en-US" dirty="0" smtClean="0"/>
              <a:t>Best number of arguments to use</a:t>
            </a:r>
          </a:p>
          <a:p>
            <a:r>
              <a:rPr lang="en-US" dirty="0" smtClean="0"/>
              <a:t>The most effective way to use evidence</a:t>
            </a:r>
          </a:p>
          <a:p>
            <a:r>
              <a:rPr lang="en-US" dirty="0" smtClean="0"/>
              <a:t>How many times you should repeat a persuasive message</a:t>
            </a:r>
          </a:p>
          <a:p>
            <a:r>
              <a:rPr lang="en-US" dirty="0" smtClean="0"/>
              <a:t>When you should use one-sided vs. two-sided messages</a:t>
            </a:r>
          </a:p>
          <a:p>
            <a:r>
              <a:rPr lang="en-US" dirty="0" smtClean="0"/>
              <a:t>How to determine whether you’ll benefit most from the primacy effect OR the </a:t>
            </a:r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How you can use warnings to increase your persuasive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tell them what to do?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is often a choice at the end of an ad or an argument about whether to tell people what to do (explicit conclusion) or to let them “fill in the blank” (implicit conclusion).</a:t>
            </a:r>
          </a:p>
          <a:p>
            <a:r>
              <a:rPr lang="en-US" dirty="0" smtClean="0"/>
              <a:t>Explicit </a:t>
            </a:r>
            <a:r>
              <a:rPr lang="en-US" dirty="0"/>
              <a:t>conclusions may work best </a:t>
            </a:r>
            <a:r>
              <a:rPr lang="en-US" dirty="0" smtClean="0"/>
              <a:t>if: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</a:t>
            </a:r>
            <a:r>
              <a:rPr lang="en-US" dirty="0"/>
              <a:t>is </a:t>
            </a:r>
            <a:r>
              <a:rPr lang="en-US" dirty="0" smtClean="0"/>
              <a:t>uninvolved. </a:t>
            </a:r>
            <a:endParaRPr lang="en-US" dirty="0"/>
          </a:p>
          <a:p>
            <a:pPr lvl="1"/>
            <a:r>
              <a:rPr lang="en-US" dirty="0" smtClean="0"/>
              <a:t>Receiver is unable </a:t>
            </a:r>
            <a:r>
              <a:rPr lang="en-US" dirty="0"/>
              <a:t>to draw own conclusion </a:t>
            </a:r>
            <a:r>
              <a:rPr lang="en-US" dirty="0" smtClean="0"/>
              <a:t>(i.e</a:t>
            </a:r>
            <a:r>
              <a:rPr lang="en-US" dirty="0"/>
              <a:t>. using the peripheral route in ELM).</a:t>
            </a:r>
          </a:p>
          <a:p>
            <a:r>
              <a:rPr lang="en-US" dirty="0"/>
              <a:t>Implicit conclusions may work best </a:t>
            </a:r>
            <a:r>
              <a:rPr lang="en-US" dirty="0" smtClean="0"/>
              <a:t>when: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eceivers </a:t>
            </a:r>
            <a:r>
              <a:rPr lang="en-US" dirty="0"/>
              <a:t>are </a:t>
            </a:r>
            <a:r>
              <a:rPr lang="en-US" dirty="0" smtClean="0"/>
              <a:t>highly involved.</a:t>
            </a:r>
          </a:p>
          <a:p>
            <a:pPr lvl="1"/>
            <a:r>
              <a:rPr lang="en-US" dirty="0" smtClean="0"/>
              <a:t>Receivers are </a:t>
            </a:r>
            <a:r>
              <a:rPr lang="en-US" dirty="0"/>
              <a:t>intelligent enough to draw their own conclusions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strategy works best for people who are high in Need for Cognition.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many </a:t>
            </a:r>
            <a:r>
              <a:rPr lang="en-US" sz="3600" dirty="0"/>
              <a:t>arguments do I need?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who don’t care too much about the topic (low involvement) are </a:t>
            </a:r>
            <a:r>
              <a:rPr lang="en-US" dirty="0"/>
              <a:t>unlikely to scrutinize messages and are more persuaded by lots of arguments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number of arguments acts peripheral cue.  It’s not the content that counts, just the mere number.</a:t>
            </a:r>
          </a:p>
          <a:p>
            <a:r>
              <a:rPr lang="en-US" dirty="0" smtClean="0"/>
              <a:t>People who are highly involved with the topic are </a:t>
            </a:r>
            <a:r>
              <a:rPr lang="en-US" dirty="0"/>
              <a:t>more persuaded by fewer but higher quality arguments.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be </a:t>
            </a:r>
            <a:r>
              <a:rPr lang="en-US" sz="2800" dirty="0" smtClean="0"/>
              <a:t>effective in persuading people, the evidence you use </a:t>
            </a:r>
            <a:r>
              <a:rPr lang="en-US" sz="2800" dirty="0"/>
              <a:t>must be new to the </a:t>
            </a:r>
            <a:r>
              <a:rPr lang="en-US" sz="2800" dirty="0" smtClean="0"/>
              <a:t>audience.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Evidence </a:t>
            </a:r>
            <a:r>
              <a:rPr lang="en-US" sz="2800" dirty="0"/>
              <a:t>should be “good” </a:t>
            </a:r>
            <a:r>
              <a:rPr lang="en-US" sz="2800" dirty="0" smtClean="0"/>
              <a:t>evidence: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Source of evidence must be credible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Evidence must be relevant to the claim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High </a:t>
            </a:r>
            <a:r>
              <a:rPr lang="en-US" sz="2800" dirty="0"/>
              <a:t>credibility persuaders have less need to rely on </a:t>
            </a:r>
            <a:r>
              <a:rPr lang="en-US" sz="2800" dirty="0" smtClean="0"/>
              <a:t>evidence.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If source credibility is low/moderate, effective use of evidence is more </a:t>
            </a:r>
            <a:r>
              <a:rPr lang="en-US" sz="2800" dirty="0" smtClean="0"/>
              <a:t>critical.</a:t>
            </a:r>
            <a:endParaRPr lang="en-US" sz="28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How many times should I tell them?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Repetition can be good or bad.</a:t>
            </a:r>
          </a:p>
          <a:p>
            <a:pPr lvl="1"/>
            <a:r>
              <a:rPr lang="en-US" sz="2800" dirty="0"/>
              <a:t>Mere exposure theory says people will respond better to familiar </a:t>
            </a:r>
            <a:r>
              <a:rPr lang="en-US" sz="2800" dirty="0" smtClean="0"/>
              <a:t>stimuli.</a:t>
            </a:r>
          </a:p>
          <a:p>
            <a:pPr lvl="2"/>
            <a:r>
              <a:rPr lang="en-US" sz="2400" dirty="0" smtClean="0"/>
              <a:t>Ex: </a:t>
            </a:r>
            <a:r>
              <a:rPr lang="en-US" sz="2400" dirty="0"/>
              <a:t>voting behavior and name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1"/>
            <a:r>
              <a:rPr lang="en-US" sz="2800" dirty="0"/>
              <a:t>However, too much repetition may become tedious and lead to rejection of the message.</a:t>
            </a:r>
          </a:p>
          <a:p>
            <a:pPr lvl="1"/>
            <a:r>
              <a:rPr lang="en-US" sz="2800" dirty="0"/>
              <a:t>Three times seems to work well!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93688"/>
            <a:ext cx="8637588" cy="1190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Should I </a:t>
            </a:r>
            <a:r>
              <a:rPr lang="en-US" sz="3600" dirty="0" smtClean="0"/>
              <a:t>be the first to present my case or the second?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Use them at the beginning or end, but never put the strongest messages in the middle.</a:t>
            </a:r>
          </a:p>
          <a:p>
            <a:r>
              <a:rPr lang="en-US" sz="2800" dirty="0" smtClean="0"/>
              <a:t>Primacy Effect: The </a:t>
            </a:r>
            <a:r>
              <a:rPr lang="en-US" sz="2800" dirty="0"/>
              <a:t>first speaker is more persuasive.</a:t>
            </a:r>
          </a:p>
          <a:p>
            <a:pPr lvl="1"/>
            <a:r>
              <a:rPr lang="en-US" sz="2400" dirty="0"/>
              <a:t>Most effective with </a:t>
            </a:r>
            <a:r>
              <a:rPr lang="en-US" sz="2400" dirty="0" smtClean="0"/>
              <a:t>back-to-back messages.</a:t>
            </a:r>
          </a:p>
          <a:p>
            <a:pPr lvl="1"/>
            <a:r>
              <a:rPr lang="en-US" sz="2400" dirty="0" smtClean="0"/>
              <a:t>If some </a:t>
            </a:r>
            <a:r>
              <a:rPr lang="en-US" sz="2400" dirty="0"/>
              <a:t>time </a:t>
            </a:r>
            <a:r>
              <a:rPr lang="en-US" sz="2400" dirty="0" smtClean="0"/>
              <a:t>passes before a decision is made, this also enhances the primacy effect.</a:t>
            </a:r>
          </a:p>
          <a:p>
            <a:pPr lvl="1"/>
            <a:r>
              <a:rPr lang="en-US" sz="2400" dirty="0" smtClean="0"/>
              <a:t>The primacy effect is also in effect when people are high in involvement (assuming that both sets of arguments are equally strong)</a:t>
            </a:r>
            <a:endParaRPr lang="en-US" sz="2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Recency</a:t>
            </a:r>
            <a:r>
              <a:rPr lang="en-US" sz="2800" dirty="0" smtClean="0"/>
              <a:t> Effect: The last speaker is more persuasive. </a:t>
            </a:r>
          </a:p>
          <a:p>
            <a:pPr lvl="1"/>
            <a:r>
              <a:rPr lang="en-US" dirty="0" smtClean="0"/>
              <a:t>Most effective when you hear the first message, but there is a delay before you hear the second, which is followed immediately by a decision.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effect is also most likely to occur when the audience is low in involvement.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696</TotalTime>
  <Words>1213</Words>
  <Application>Microsoft Macintosh PowerPoint</Application>
  <PresentationFormat>Letter Paper (8.5x11 in)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Message Variables</vt:lpstr>
      <vt:lpstr>Does it matter…</vt:lpstr>
      <vt:lpstr>Today’s lecture</vt:lpstr>
      <vt:lpstr>Should I tell them what to do?</vt:lpstr>
      <vt:lpstr>How many arguments do I need?</vt:lpstr>
      <vt:lpstr>Use of Evidence</vt:lpstr>
      <vt:lpstr>How many times should I tell them?</vt:lpstr>
      <vt:lpstr>Should I be the first to present my case or the second?</vt:lpstr>
      <vt:lpstr>Recency Effect</vt:lpstr>
      <vt:lpstr>A more nuanced view</vt:lpstr>
      <vt:lpstr>If you’re interviewing for a job (or competing for a client)</vt:lpstr>
      <vt:lpstr>Should I tell them what the other side will say?</vt:lpstr>
      <vt:lpstr>One-sided messages are more effective when:</vt:lpstr>
      <vt:lpstr>Who responds best to two-sided (refutational) messages?</vt:lpstr>
      <vt:lpstr>How can I get people to resist being persuaded by the other side?</vt:lpstr>
      <vt:lpstr>Warnings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Variables</dc:title>
  <dc:creator>Kean university</dc:creator>
  <cp:lastModifiedBy>Susan Morgan</cp:lastModifiedBy>
  <cp:revision>80</cp:revision>
  <cp:lastPrinted>2012-10-29T16:59:12Z</cp:lastPrinted>
  <dcterms:created xsi:type="dcterms:W3CDTF">2013-10-31T12:34:56Z</dcterms:created>
  <dcterms:modified xsi:type="dcterms:W3CDTF">2013-10-31T12:35:22Z</dcterms:modified>
</cp:coreProperties>
</file>