
<file path=[Content_Types].xml><?xml version="1.0" encoding="utf-8"?>
<Types xmlns="http://schemas.openxmlformats.org/package/2006/content-types">
  <Override PartName="/ppt/slideLayouts/slideLayout18.xml" ContentType="application/vnd.openxmlformats-officedocument.presentationml.slideLayout+xml"/>
  <Override PartName="/ppt/slideLayouts/slideLayout1.xml" ContentType="application/vnd.openxmlformats-officedocument.presentationml.slideLayout+xml"/>
  <Default Extension="rels" ContentType="application/vnd.openxmlformats-package.relationships+xml"/>
  <Override PartName="/ppt/slides/slide11.xml" ContentType="application/vnd.openxmlformats-officedocument.presentationml.slide+xml"/>
  <Default Extension="xml" ContentType="application/xml"/>
  <Override PartName="/ppt/slides/slide9.xml" ContentType="application/vnd.openxmlformats-officedocument.presentationml.slide+xml"/>
  <Override PartName="/ppt/slideLayouts/slideLayout16.xml" ContentType="application/vnd.openxmlformats-officedocument.presentationml.slideLayout+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s/slide5.xml" ContentType="application/vnd.openxmlformats-officedocument.presentationml.slide+xml"/>
  <Override PartName="/ppt/slideLayouts/slideLayout12.xml" ContentType="application/vnd.openxmlformats-officedocument.presentationml.slideLayout+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13.xml" ContentType="application/vnd.openxmlformats-officedocument.presentationml.slideLayout+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sldIdLst>
    <p:sldId id="256" r:id="rId2"/>
    <p:sldId id="257" r:id="rId3"/>
    <p:sldId id="258" r:id="rId4"/>
    <p:sldId id="273" r:id="rId5"/>
    <p:sldId id="275" r:id="rId6"/>
    <p:sldId id="271" r:id="rId7"/>
    <p:sldId id="274" r:id="rId8"/>
    <p:sldId id="266" r:id="rId9"/>
    <p:sldId id="259" r:id="rId10"/>
    <p:sldId id="264" r:id="rId11"/>
    <p:sldId id="265" r:id="rId12"/>
    <p:sldId id="269" r:id="rId13"/>
    <p:sldId id="260" r:id="rId14"/>
    <p:sldId id="262" r:id="rId15"/>
    <p:sldId id="263" r:id="rId16"/>
    <p:sldId id="27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119" d="100"/>
          <a:sy n="119" d="100"/>
        </p:scale>
        <p:origin x="-584"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CAB9313A-B221-4D4E-9B6F-5BEB5015CB58}" type="datetimeFigureOut">
              <a:rPr lang="en-US" smtClean="0"/>
              <a:pPr/>
              <a:t>8/16/13</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CAB9313A-B221-4D4E-9B6F-5BEB5015CB58}" type="datetimeFigureOut">
              <a:rPr lang="en-US" smtClean="0"/>
              <a:pPr/>
              <a:t>8/16/13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E9ADA-73C6-A04A-A569-75D0BFE614F7}" type="slidenum">
              <a:rPr lang="en-US" smtClean="0"/>
              <a:pPr/>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AB9313A-B221-4D4E-9B6F-5BEB5015CB58}" type="datetimeFigureOut">
              <a:rPr lang="en-US" smtClean="0"/>
              <a:pPr/>
              <a:t>8/16/13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E9ADA-73C6-A04A-A569-75D0BFE614F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CAB9313A-B221-4D4E-9B6F-5BEB5015CB58}" type="datetimeFigureOut">
              <a:rPr lang="en-US" smtClean="0"/>
              <a:pPr/>
              <a:t>8/16/13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E9ADA-73C6-A04A-A569-75D0BFE614F7}"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AB9313A-B221-4D4E-9B6F-5BEB5015CB58}" type="datetimeFigureOut">
              <a:rPr lang="en-US" smtClean="0"/>
              <a:pPr/>
              <a:t>8/16/13</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AB9313A-B221-4D4E-9B6F-5BEB5015CB58}" type="datetimeFigureOut">
              <a:rPr lang="en-US" smtClean="0"/>
              <a:pPr/>
              <a:t>8/16/13</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066E9ADA-73C6-A04A-A569-75D0BFE614F7}" type="slidenum">
              <a:rPr lang="en-US" smtClean="0"/>
              <a:pPr/>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B9313A-B221-4D4E-9B6F-5BEB5015CB58}" type="datetimeFigureOut">
              <a:rPr lang="en-US" smtClean="0"/>
              <a:pPr/>
              <a:t>8/16/13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E9ADA-73C6-A04A-A569-75D0BFE614F7}" type="slidenum">
              <a:rPr lang="en-US" smtClean="0"/>
              <a:pPr/>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CAB9313A-B221-4D4E-9B6F-5BEB5015CB58}" type="datetimeFigureOut">
              <a:rPr lang="en-US" smtClean="0"/>
              <a:pPr/>
              <a:t>8/16/13</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066E9ADA-73C6-A04A-A569-75D0BFE614F7}"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Click icon to add picture</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CAB9313A-B221-4D4E-9B6F-5BEB5015CB58}" type="datetimeFigureOut">
              <a:rPr lang="en-US" smtClean="0"/>
              <a:pPr/>
              <a:t>8/16/13</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066E9ADA-73C6-A04A-A569-75D0BFE614F7}"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Click icon to add picture</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Click icon to add picture</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AB9313A-B221-4D4E-9B6F-5BEB5015CB58}" type="datetimeFigureOut">
              <a:rPr lang="en-US" smtClean="0"/>
              <a:pPr/>
              <a:t>8/16/13</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066E9ADA-73C6-A04A-A569-75D0BFE614F7}" type="slidenum">
              <a:rPr lang="en-US" smtClean="0"/>
              <a:pPr/>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Click icon to add picture</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AB9313A-B221-4D4E-9B6F-5BEB5015CB58}" type="datetimeFigureOut">
              <a:rPr lang="en-US" smtClean="0"/>
              <a:pPr/>
              <a:t>8/16/13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E9ADA-73C6-A04A-A569-75D0BFE614F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AB9313A-B221-4D4E-9B6F-5BEB5015CB58}" type="datetimeFigureOut">
              <a:rPr lang="en-US" smtClean="0"/>
              <a:pPr/>
              <a:t>8/16/13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E9ADA-73C6-A04A-A569-75D0BFE614F7}"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AB9313A-B221-4D4E-9B6F-5BEB5015CB58}" type="datetimeFigureOut">
              <a:rPr lang="en-US" smtClean="0"/>
              <a:pPr/>
              <a:t>8/16/13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E9ADA-73C6-A04A-A569-75D0BFE614F7}" type="slidenum">
              <a:rPr lang="en-US" smtClean="0"/>
              <a:pPr/>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AB9313A-B221-4D4E-9B6F-5BEB5015CB58}" type="datetimeFigureOut">
              <a:rPr lang="en-US" smtClean="0"/>
              <a:pPr/>
              <a:t>8/16/13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E9ADA-73C6-A04A-A569-75D0BFE614F7}"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CAB9313A-B221-4D4E-9B6F-5BEB5015CB58}" type="datetimeFigureOut">
              <a:rPr lang="en-US" smtClean="0"/>
              <a:pPr/>
              <a:t>8/16/13</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Click icon to add picture</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Click icon to add picture</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CAB9313A-B221-4D4E-9B6F-5BEB5015CB58}" type="datetimeFigureOut">
              <a:rPr lang="en-US" smtClean="0"/>
              <a:pPr/>
              <a:t>8/16/13</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066E9ADA-73C6-A04A-A569-75D0BFE614F7}" type="slidenum">
              <a:rPr lang="en-US" smtClean="0"/>
              <a:pPr/>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AB9313A-B221-4D4E-9B6F-5BEB5015CB58}" type="datetimeFigureOut">
              <a:rPr lang="en-US" smtClean="0"/>
              <a:pPr/>
              <a:t>8/16/13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E9ADA-73C6-A04A-A569-75D0BFE614F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AB9313A-B221-4D4E-9B6F-5BEB5015CB58}" type="datetimeFigureOut">
              <a:rPr lang="en-US" smtClean="0"/>
              <a:pPr/>
              <a:t>8/16/13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E9ADA-73C6-A04A-A569-75D0BFE614F7}" type="slidenum">
              <a:rPr lang="en-US" smtClean="0"/>
              <a:pPr/>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AB9313A-B221-4D4E-9B6F-5BEB5015CB58}" type="datetimeFigureOut">
              <a:rPr lang="en-US" smtClean="0"/>
              <a:pPr/>
              <a:t>8/16/13</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066E9ADA-73C6-A04A-A569-75D0BFE614F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AB9313A-B221-4D4E-9B6F-5BEB5015CB58}" type="datetimeFigureOut">
              <a:rPr lang="en-US" smtClean="0"/>
              <a:pPr/>
              <a:t>8/16/13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E9ADA-73C6-A04A-A569-75D0BFE614F7}" type="slidenum">
              <a:rPr lang="en-US" smtClean="0"/>
              <a:pPr/>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CAB9313A-B221-4D4E-9B6F-5BEB5015CB58}" type="datetimeFigureOut">
              <a:rPr lang="en-US" smtClean="0"/>
              <a:pPr/>
              <a:t>8/16/13</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066E9ADA-73C6-A04A-A569-75D0BFE614F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la.purdue.edu/communication/undergraduate/rps.shtml" TargetMode="External"/><Relationship Id="rId3" Type="http://schemas.openxmlformats.org/officeDocument/2006/relationships/hyperlink" Target="http://purdue-comm.sona-systems.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 Id="rId3"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Welcome to Persuasion: COM 318</a:t>
            </a:r>
            <a:endParaRPr lang="en-US" dirty="0"/>
          </a:p>
        </p:txBody>
      </p:sp>
      <p:sp>
        <p:nvSpPr>
          <p:cNvPr id="3" name="Subtitle 2"/>
          <p:cNvSpPr>
            <a:spLocks noGrp="1"/>
          </p:cNvSpPr>
          <p:nvPr>
            <p:ph type="subTitle" idx="1"/>
          </p:nvPr>
        </p:nvSpPr>
        <p:spPr/>
        <p:txBody>
          <a:bodyPr>
            <a:normAutofit lnSpcReduction="10000"/>
          </a:bodyPr>
          <a:lstStyle/>
          <a:p>
            <a:r>
              <a:rPr lang="en-US" dirty="0" smtClean="0"/>
              <a:t>Dr. Susan E. Morgan</a:t>
            </a:r>
          </a:p>
          <a:p>
            <a:r>
              <a:rPr lang="en-US" dirty="0" smtClean="0"/>
              <a:t>Professor</a:t>
            </a:r>
          </a:p>
          <a:p>
            <a:r>
              <a:rPr lang="en-US" dirty="0" smtClean="0"/>
              <a:t>Brian Lamb School of Communication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You Have to Buy the Books?</a:t>
            </a:r>
            <a:endParaRPr lang="en-US" dirty="0"/>
          </a:p>
        </p:txBody>
      </p:sp>
      <p:sp>
        <p:nvSpPr>
          <p:cNvPr id="3" name="Content Placeholder 2"/>
          <p:cNvSpPr>
            <a:spLocks noGrp="1"/>
          </p:cNvSpPr>
          <p:nvPr>
            <p:ph idx="1"/>
          </p:nvPr>
        </p:nvSpPr>
        <p:spPr>
          <a:xfrm>
            <a:off x="498474" y="1398013"/>
            <a:ext cx="7556313" cy="4144963"/>
          </a:xfrm>
        </p:spPr>
        <p:txBody>
          <a:bodyPr>
            <a:normAutofit/>
          </a:bodyPr>
          <a:lstStyle/>
          <a:p>
            <a:r>
              <a:rPr lang="en-US" dirty="0" smtClean="0"/>
              <a:t>Only if you want to do well!</a:t>
            </a:r>
          </a:p>
          <a:p>
            <a:pPr lvl="1" hangingPunct="0"/>
            <a:r>
              <a:rPr lang="en-US" dirty="0" err="1"/>
              <a:t>Cialdini</a:t>
            </a:r>
            <a:r>
              <a:rPr lang="en-US" dirty="0"/>
              <a:t>, R. B. (2009).  </a:t>
            </a:r>
            <a:r>
              <a:rPr lang="en-US" i="1" dirty="0"/>
              <a:t>Influence: Science and Practice, </a:t>
            </a:r>
            <a:r>
              <a:rPr lang="en-US" b="1" dirty="0"/>
              <a:t>5</a:t>
            </a:r>
            <a:r>
              <a:rPr lang="en-US" b="1" baseline="30000" dirty="0"/>
              <a:t>th</a:t>
            </a:r>
            <a:r>
              <a:rPr lang="en-US" b="1" dirty="0"/>
              <a:t> Edition</a:t>
            </a:r>
            <a:r>
              <a:rPr lang="en-US" dirty="0"/>
              <a:t>.  New York: Harper Collins.</a:t>
            </a:r>
          </a:p>
          <a:p>
            <a:pPr lvl="1" hangingPunct="0"/>
            <a:r>
              <a:rPr lang="en-US" dirty="0" err="1"/>
              <a:t>Gass</a:t>
            </a:r>
            <a:r>
              <a:rPr lang="en-US" dirty="0"/>
              <a:t>, R.H. &amp; </a:t>
            </a:r>
            <a:r>
              <a:rPr lang="en-US" dirty="0" err="1"/>
              <a:t>Seiter</a:t>
            </a:r>
            <a:r>
              <a:rPr lang="en-US" dirty="0"/>
              <a:t>, J.S. (2013).  </a:t>
            </a:r>
            <a:r>
              <a:rPr lang="en-US" i="1" dirty="0"/>
              <a:t>Persuasion, Social Influence, and Compliance Gaining</a:t>
            </a:r>
            <a:r>
              <a:rPr lang="en-US" dirty="0"/>
              <a:t>, </a:t>
            </a:r>
            <a:r>
              <a:rPr lang="en-US" b="1" dirty="0"/>
              <a:t>5</a:t>
            </a:r>
            <a:r>
              <a:rPr lang="en-US" b="1" baseline="30000" dirty="0"/>
              <a:t>th</a:t>
            </a:r>
            <a:r>
              <a:rPr lang="en-US" b="1" dirty="0"/>
              <a:t> Edition</a:t>
            </a:r>
            <a:r>
              <a:rPr lang="en-US" dirty="0"/>
              <a:t>.  </a:t>
            </a:r>
            <a:r>
              <a:rPr lang="en-US" dirty="0" err="1"/>
              <a:t>Allyn</a:t>
            </a:r>
            <a:r>
              <a:rPr lang="en-US" dirty="0"/>
              <a:t> &amp; Bacon.  You can also use the 4</a:t>
            </a:r>
            <a:r>
              <a:rPr lang="en-US" baseline="30000" dirty="0"/>
              <a:t>th</a:t>
            </a:r>
            <a:r>
              <a:rPr lang="en-US" dirty="0"/>
              <a:t> edition.  Text is available in </a:t>
            </a:r>
            <a:r>
              <a:rPr lang="en-US" dirty="0" err="1"/>
              <a:t>e</a:t>
            </a:r>
            <a:r>
              <a:rPr lang="en-US" dirty="0"/>
              <a:t>-format as well as print.</a:t>
            </a:r>
            <a:endParaRPr lang="en-US" dirty="0" smtClean="0"/>
          </a:p>
          <a:p>
            <a:pPr hangingPunct="0"/>
            <a:r>
              <a:rPr lang="en-US" dirty="0" smtClean="0"/>
              <a:t>These </a:t>
            </a:r>
            <a:r>
              <a:rPr lang="en-US" dirty="0"/>
              <a:t>text books are REQUIRED for this course. For both books, test questions and lectures will focus on material contained in these specific editions of each book. We do not have access to information </a:t>
            </a:r>
            <a:r>
              <a:rPr lang="en-US" dirty="0" smtClean="0"/>
              <a:t>about </a:t>
            </a:r>
            <a:r>
              <a:rPr lang="en-US" dirty="0"/>
              <a:t>changes to the texts </a:t>
            </a:r>
            <a:r>
              <a:rPr lang="en-US" dirty="0" smtClean="0"/>
              <a:t>from editions prior to the 4</a:t>
            </a:r>
            <a:r>
              <a:rPr lang="en-US" baseline="30000" dirty="0" smtClean="0"/>
              <a:t>th</a:t>
            </a:r>
            <a:r>
              <a:rPr lang="en-US" dirty="0" smtClean="0"/>
              <a:t> edition of G&amp;S.</a:t>
            </a:r>
            <a:endParaRPr lang="en-US" dirty="0"/>
          </a:p>
        </p:txBody>
      </p:sp>
      <p:pic>
        <p:nvPicPr>
          <p:cNvPr id="4" name="Picture 3" descr="textbook 2.jpg"/>
          <p:cNvPicPr>
            <a:picLocks noChangeAspect="1"/>
          </p:cNvPicPr>
          <p:nvPr/>
        </p:nvPicPr>
        <p:blipFill>
          <a:blip r:embed="rId2" cstate="print"/>
          <a:srcRect/>
          <a:stretch>
            <a:fillRect/>
          </a:stretch>
        </p:blipFill>
        <p:spPr bwMode="auto">
          <a:xfrm>
            <a:off x="5613625" y="4866365"/>
            <a:ext cx="1208077" cy="1813734"/>
          </a:xfrm>
          <a:prstGeom prst="rect">
            <a:avLst/>
          </a:prstGeom>
          <a:noFill/>
          <a:ln w="9525">
            <a:noFill/>
            <a:miter lim="800000"/>
            <a:headEnd/>
            <a:tailEnd/>
          </a:ln>
        </p:spPr>
      </p:pic>
      <p:pic>
        <p:nvPicPr>
          <p:cNvPr id="5" name="Picture 4" descr="gass and seiter pic.jpg"/>
          <p:cNvPicPr>
            <a:picLocks noChangeAspect="1"/>
          </p:cNvPicPr>
          <p:nvPr/>
        </p:nvPicPr>
        <p:blipFill>
          <a:blip r:embed="rId3"/>
          <a:stretch>
            <a:fillRect/>
          </a:stretch>
        </p:blipFill>
        <p:spPr>
          <a:xfrm>
            <a:off x="7339751" y="4866365"/>
            <a:ext cx="1430071" cy="17698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Major Requirements?</a:t>
            </a:r>
            <a:endParaRPr lang="en-US" dirty="0"/>
          </a:p>
        </p:txBody>
      </p:sp>
      <p:sp>
        <p:nvSpPr>
          <p:cNvPr id="3" name="Content Placeholder 2"/>
          <p:cNvSpPr>
            <a:spLocks noGrp="1"/>
          </p:cNvSpPr>
          <p:nvPr>
            <p:ph idx="1"/>
          </p:nvPr>
        </p:nvSpPr>
        <p:spPr/>
        <p:txBody>
          <a:bodyPr/>
          <a:lstStyle/>
          <a:p>
            <a:pPr hangingPunct="0"/>
            <a:r>
              <a:rPr lang="en-US" dirty="0" smtClean="0"/>
              <a:t>Three </a:t>
            </a:r>
            <a:r>
              <a:rPr lang="en-US" dirty="0"/>
              <a:t>(non-cumulative) exams (100 points each</a:t>
            </a:r>
            <a:r>
              <a:rPr lang="en-US" dirty="0" smtClean="0"/>
              <a:t>). Lowest score will be dropped.</a:t>
            </a:r>
          </a:p>
          <a:p>
            <a:pPr hangingPunct="0"/>
            <a:r>
              <a:rPr lang="en-US" dirty="0"/>
              <a:t>Mini-paper</a:t>
            </a:r>
            <a:r>
              <a:rPr lang="en-US" dirty="0" smtClean="0"/>
              <a:t>	</a:t>
            </a:r>
            <a:r>
              <a:rPr lang="en-US" dirty="0"/>
              <a:t>(</a:t>
            </a:r>
            <a:r>
              <a:rPr lang="en-US" dirty="0" smtClean="0"/>
              <a:t>50 points)</a:t>
            </a:r>
          </a:p>
          <a:p>
            <a:pPr hangingPunct="0"/>
            <a:r>
              <a:rPr lang="en-US" dirty="0"/>
              <a:t>Activities and </a:t>
            </a:r>
            <a:r>
              <a:rPr lang="en-US" dirty="0" smtClean="0"/>
              <a:t>civility (50 points)</a:t>
            </a:r>
          </a:p>
          <a:p>
            <a:pPr hangingPunct="0"/>
            <a:r>
              <a:rPr lang="en-US" dirty="0" smtClean="0"/>
              <a:t>Total of 300 course points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Attendance Required?</a:t>
            </a:r>
            <a:endParaRPr lang="en-US" dirty="0"/>
          </a:p>
        </p:txBody>
      </p:sp>
      <p:sp>
        <p:nvSpPr>
          <p:cNvPr id="3" name="Content Placeholder 2"/>
          <p:cNvSpPr>
            <a:spLocks noGrp="1"/>
          </p:cNvSpPr>
          <p:nvPr>
            <p:ph idx="1"/>
          </p:nvPr>
        </p:nvSpPr>
        <p:spPr>
          <a:xfrm>
            <a:off x="457200" y="1600200"/>
            <a:ext cx="8229600" cy="4887350"/>
          </a:xfrm>
        </p:spPr>
        <p:txBody>
          <a:bodyPr>
            <a:normAutofit/>
          </a:bodyPr>
          <a:lstStyle/>
          <a:p>
            <a:r>
              <a:rPr lang="en-US" dirty="0" smtClean="0"/>
              <a:t>No.</a:t>
            </a:r>
          </a:p>
          <a:p>
            <a:r>
              <a:rPr lang="en-US" dirty="0" smtClean="0"/>
              <a:t>Benefits of coming to class:</a:t>
            </a:r>
          </a:p>
          <a:p>
            <a:pPr lvl="1"/>
            <a:r>
              <a:rPr lang="en-US" dirty="0" smtClean="0"/>
              <a:t>Material covered in class (but not necessarily in the book) will be on the exam.</a:t>
            </a:r>
          </a:p>
          <a:p>
            <a:pPr lvl="1"/>
            <a:r>
              <a:rPr lang="en-US" dirty="0" smtClean="0"/>
              <a:t>Exam will include questions on video examples.</a:t>
            </a:r>
          </a:p>
          <a:p>
            <a:pPr lvl="1"/>
            <a:r>
              <a:rPr lang="en-US" dirty="0" smtClean="0"/>
              <a:t>Lecture will help you understand the material.</a:t>
            </a:r>
          </a:p>
          <a:p>
            <a:r>
              <a:rPr lang="en-US" dirty="0" smtClean="0"/>
              <a:t>If you attend class:</a:t>
            </a:r>
          </a:p>
          <a:p>
            <a:pPr lvl="1"/>
            <a:r>
              <a:rPr lang="en-US" dirty="0" smtClean="0"/>
              <a:t>No technology in the classroom: No use of laptops, phones, etc.  PowerPoint lectures available 24 hours in advance.</a:t>
            </a:r>
          </a:p>
          <a:p>
            <a:pPr lvl="1"/>
            <a:r>
              <a:rPr lang="en-US" dirty="0" smtClean="0"/>
              <a:t>Violation of technology policy will result in a grade penalty (1/2 letter grade).  No “warnings.”</a:t>
            </a:r>
          </a:p>
          <a:p>
            <a:pPr lvl="1"/>
            <a:endParaRPr lang="en-US" dirty="0" smtClean="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exams like?</a:t>
            </a:r>
            <a:endParaRPr lang="en-US" dirty="0"/>
          </a:p>
        </p:txBody>
      </p:sp>
      <p:sp>
        <p:nvSpPr>
          <p:cNvPr id="3" name="Content Placeholder 2"/>
          <p:cNvSpPr>
            <a:spLocks noGrp="1"/>
          </p:cNvSpPr>
          <p:nvPr>
            <p:ph idx="1"/>
          </p:nvPr>
        </p:nvSpPr>
        <p:spPr/>
        <p:txBody>
          <a:bodyPr/>
          <a:lstStyle/>
          <a:p>
            <a:r>
              <a:rPr lang="en-US" dirty="0" smtClean="0"/>
              <a:t>3 exams.  Your top 2 scores count.</a:t>
            </a:r>
          </a:p>
          <a:p>
            <a:r>
              <a:rPr lang="en-US" dirty="0" smtClean="0"/>
              <a:t>33- 50 multiple choice questions</a:t>
            </a:r>
          </a:p>
          <a:p>
            <a:r>
              <a:rPr lang="en-US" dirty="0" smtClean="0"/>
              <a:t>No make-up exams, even for really, really, really good reasons.</a:t>
            </a:r>
          </a:p>
          <a:p>
            <a:r>
              <a:rPr lang="en-US" dirty="0" smtClean="0"/>
              <a:t>If you miss two exams, you must have verification from the Dean of Students’ Office that BOTH were documented emergencies in order to make up ONE of the exams.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There a Paper?</a:t>
            </a:r>
            <a:endParaRPr lang="en-US" dirty="0"/>
          </a:p>
        </p:txBody>
      </p:sp>
      <p:sp>
        <p:nvSpPr>
          <p:cNvPr id="3" name="Content Placeholder 2"/>
          <p:cNvSpPr>
            <a:spLocks noGrp="1"/>
          </p:cNvSpPr>
          <p:nvPr>
            <p:ph idx="1"/>
          </p:nvPr>
        </p:nvSpPr>
        <p:spPr/>
        <p:txBody>
          <a:bodyPr>
            <a:normAutofit/>
          </a:bodyPr>
          <a:lstStyle/>
          <a:p>
            <a:r>
              <a:rPr lang="en-US" dirty="0" smtClean="0"/>
              <a:t>One mini-paper</a:t>
            </a:r>
          </a:p>
          <a:p>
            <a:r>
              <a:rPr lang="en-US" dirty="0" smtClean="0"/>
              <a:t>3-4 pages</a:t>
            </a:r>
          </a:p>
          <a:p>
            <a:r>
              <a:rPr lang="en-US" dirty="0" smtClean="0"/>
              <a:t>You will review one theory and then show how you have seen it in action in your life.</a:t>
            </a:r>
          </a:p>
          <a:p>
            <a:r>
              <a:rPr lang="en-US" dirty="0" smtClean="0"/>
              <a:t>Please complete the assignment early and take to the writing center for help if you are not already a strong writer or if you are not used to writing papers.</a:t>
            </a:r>
          </a:p>
          <a:p>
            <a:r>
              <a:rPr lang="en-US" dirty="0" smtClean="0"/>
              <a:t>Submit your paper via Blackboard AND </a:t>
            </a:r>
            <a:r>
              <a:rPr lang="en-US" dirty="0" err="1" smtClean="0"/>
              <a:t>SafeAssign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You Get Extra Credit?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Yes, but you should do it early to make sure you can get in.</a:t>
            </a:r>
          </a:p>
          <a:p>
            <a:pPr lvl="0"/>
            <a:r>
              <a:rPr lang="en-US" dirty="0" smtClean="0"/>
              <a:t>Please review the instructions before you sign up for studies. To view the instructions go to </a:t>
            </a:r>
            <a:r>
              <a:rPr lang="en-US" u="sng" dirty="0">
                <a:hlinkClick r:id="rId2"/>
              </a:rPr>
              <a:t>http://www.cla.purdue.edu/communication/undergraduate/rps.shtml</a:t>
            </a:r>
            <a:endParaRPr lang="en-US" dirty="0" smtClean="0"/>
          </a:p>
          <a:p>
            <a:pPr lvl="0"/>
            <a:r>
              <a:rPr lang="en-US" dirty="0"/>
              <a:t>You can sign up to participate in studies by logging in</a:t>
            </a:r>
            <a:r>
              <a:rPr lang="en-US" dirty="0" smtClean="0"/>
              <a:t> to </a:t>
            </a:r>
            <a:r>
              <a:rPr lang="en-US" u="sng" dirty="0">
                <a:hlinkClick r:id="rId3"/>
              </a:rPr>
              <a:t>http://purdue-comm.sona-systems.com</a:t>
            </a:r>
            <a:r>
              <a:rPr lang="en-US" u="sng" dirty="0" smtClean="0">
                <a:hlinkClick r:id="rId3"/>
              </a:rPr>
              <a:t>/</a:t>
            </a:r>
            <a:endParaRPr lang="en-US" u="sng" dirty="0" smtClean="0"/>
          </a:p>
          <a:p>
            <a:pPr lvl="0"/>
            <a:r>
              <a:rPr lang="en-US" dirty="0" smtClean="0"/>
              <a:t>We will be automatically notified </a:t>
            </a:r>
            <a:r>
              <a:rPr lang="en-US" b="1" dirty="0" smtClean="0"/>
              <a:t>at the end of the semester</a:t>
            </a:r>
            <a:r>
              <a:rPr lang="en-US" dirty="0" smtClean="0"/>
              <a:t> of who has participated.</a:t>
            </a:r>
          </a:p>
          <a:p>
            <a:pPr lvl="0"/>
            <a:r>
              <a:rPr lang="en-US" dirty="0" smtClean="0"/>
              <a:t>Extra credit is not a right.  If you fail to follow instructions or you wait too long to participate in a study, please do not complain.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I Get a Good Grade?</a:t>
            </a:r>
            <a:endParaRPr lang="en-US" dirty="0"/>
          </a:p>
        </p:txBody>
      </p:sp>
      <p:sp>
        <p:nvSpPr>
          <p:cNvPr id="3" name="Content Placeholder 2"/>
          <p:cNvSpPr>
            <a:spLocks noGrp="1"/>
          </p:cNvSpPr>
          <p:nvPr>
            <p:ph idx="1"/>
          </p:nvPr>
        </p:nvSpPr>
        <p:spPr>
          <a:xfrm>
            <a:off x="457200" y="1600200"/>
            <a:ext cx="8229600" cy="4862445"/>
          </a:xfrm>
        </p:spPr>
        <p:txBody>
          <a:bodyPr>
            <a:normAutofit fontScale="85000" lnSpcReduction="20000"/>
          </a:bodyPr>
          <a:lstStyle/>
          <a:p>
            <a:pPr lvl="0" hangingPunct="0"/>
            <a:r>
              <a:rPr lang="en-US" dirty="0" smtClean="0"/>
              <a:t>Come to class (unless you are very ill) and pay attention.  Participate in discussion. Take good notes.</a:t>
            </a:r>
          </a:p>
          <a:p>
            <a:pPr hangingPunct="0"/>
            <a:r>
              <a:rPr lang="en-US" dirty="0" smtClean="0"/>
              <a:t>Keep up with course readings.  Have the assigned readings done BEFORE class.</a:t>
            </a:r>
          </a:p>
          <a:p>
            <a:pPr lvl="0" hangingPunct="0"/>
            <a:r>
              <a:rPr lang="en-US" dirty="0" smtClean="0"/>
              <a:t>Study </a:t>
            </a:r>
            <a:r>
              <a:rPr lang="en-US" dirty="0"/>
              <a:t>hard for ALL of the </a:t>
            </a:r>
            <a:r>
              <a:rPr lang="en-US" dirty="0" smtClean="0"/>
              <a:t>exams. Have a study partner who is also a serious student.</a:t>
            </a:r>
          </a:p>
          <a:p>
            <a:pPr lvl="0" hangingPunct="0"/>
            <a:r>
              <a:rPr lang="en-US" dirty="0" smtClean="0"/>
              <a:t>Be </a:t>
            </a:r>
            <a:r>
              <a:rPr lang="en-US" dirty="0"/>
              <a:t>professional and civil in all of your communication with your fellow students, me, and the TAs.</a:t>
            </a:r>
            <a:r>
              <a:rPr lang="en-US" dirty="0" smtClean="0"/>
              <a:t>  Don’t violate the tech policy.</a:t>
            </a:r>
          </a:p>
          <a:p>
            <a:pPr hangingPunct="0"/>
            <a:r>
              <a:rPr lang="en-US" dirty="0" smtClean="0"/>
              <a:t>Go to the writing center in advance of the paper deadline for help with organization, editing, proofreading, and general writing.  Follow all of the criteria for the paper requirements to the letter. </a:t>
            </a:r>
            <a:r>
              <a:rPr lang="en-US" dirty="0"/>
              <a:t>T</a:t>
            </a:r>
            <a:r>
              <a:rPr lang="en-US" dirty="0" smtClean="0"/>
              <a:t>alk to your TA if you don’t understand any part of the assignment. </a:t>
            </a:r>
          </a:p>
          <a:p>
            <a:pPr lvl="0" hangingPunct="0"/>
            <a:r>
              <a:rPr lang="en-US" dirty="0"/>
              <a:t>Take advantage of the extra credit research opportunities </a:t>
            </a:r>
            <a:r>
              <a:rPr lang="en-US" b="1" dirty="0"/>
              <a:t>well in advance of the end of the semester.</a:t>
            </a:r>
            <a:r>
              <a:rPr lang="en-US" dirty="0"/>
              <a:t> </a:t>
            </a:r>
            <a:r>
              <a:rPr lang="en-US" dirty="0" smtClean="0"/>
              <a:t> </a:t>
            </a:r>
          </a:p>
          <a:p>
            <a:pPr lvl="0" hangingPunct="0"/>
            <a:r>
              <a:rPr lang="en-US" dirty="0" smtClean="0"/>
              <a:t>Communication classes aren’t “easy” classes.  Work hard!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Class</a:t>
            </a:r>
            <a:endParaRPr lang="en-US" dirty="0"/>
          </a:p>
        </p:txBody>
      </p:sp>
      <p:sp>
        <p:nvSpPr>
          <p:cNvPr id="3" name="Content Placeholder 2"/>
          <p:cNvSpPr>
            <a:spLocks noGrp="1"/>
          </p:cNvSpPr>
          <p:nvPr>
            <p:ph idx="1"/>
          </p:nvPr>
        </p:nvSpPr>
        <p:spPr>
          <a:xfrm>
            <a:off x="457200" y="1600200"/>
            <a:ext cx="8229600" cy="4825089"/>
          </a:xfrm>
        </p:spPr>
        <p:txBody>
          <a:bodyPr>
            <a:normAutofit lnSpcReduction="10000"/>
          </a:bodyPr>
          <a:lstStyle/>
          <a:p>
            <a:r>
              <a:rPr lang="en-US" dirty="0" smtClean="0"/>
              <a:t>Who are your instructors?  Who’s </a:t>
            </a:r>
            <a:r>
              <a:rPr lang="en-US" u="sng" dirty="0" smtClean="0"/>
              <a:t>YOUR</a:t>
            </a:r>
            <a:r>
              <a:rPr lang="en-US" dirty="0" smtClean="0"/>
              <a:t> TA?</a:t>
            </a:r>
          </a:p>
          <a:p>
            <a:r>
              <a:rPr lang="en-US" dirty="0" smtClean="0"/>
              <a:t>What are the goals of the class?</a:t>
            </a:r>
          </a:p>
          <a:p>
            <a:r>
              <a:rPr lang="en-US" dirty="0" smtClean="0"/>
              <a:t>Do you have to buy the books?</a:t>
            </a:r>
          </a:p>
          <a:p>
            <a:r>
              <a:rPr lang="en-US" dirty="0" smtClean="0"/>
              <a:t>How many exams?  Is there a paper?</a:t>
            </a:r>
          </a:p>
          <a:p>
            <a:r>
              <a:rPr lang="en-US" dirty="0" smtClean="0"/>
              <a:t>Is attendance required?</a:t>
            </a:r>
          </a:p>
          <a:p>
            <a:r>
              <a:rPr lang="en-US" dirty="0" smtClean="0"/>
              <a:t>What’s the policy on using computers &amp; phones in class?</a:t>
            </a:r>
          </a:p>
          <a:p>
            <a:r>
              <a:rPr lang="en-US" dirty="0" smtClean="0"/>
              <a:t>How can I get extra credit?</a:t>
            </a:r>
          </a:p>
          <a:p>
            <a:r>
              <a:rPr lang="en-US" dirty="0" smtClean="0"/>
              <a:t>How can I be sure to get a good grade?</a:t>
            </a:r>
          </a:p>
          <a:p>
            <a:r>
              <a:rPr lang="en-US" dirty="0" smtClean="0"/>
              <a:t>Syllabus quiz (5 points): September 3</a:t>
            </a:r>
            <a:r>
              <a:rPr lang="en-US" baseline="30000" dirty="0" smtClean="0"/>
              <a:t>rd</a:t>
            </a:r>
            <a:r>
              <a:rPr lang="en-US" dirty="0" smtClean="0"/>
              <a:t>.</a:t>
            </a:r>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Instructors</a:t>
            </a:r>
            <a:endParaRPr lang="en-US" dirty="0"/>
          </a:p>
        </p:txBody>
      </p:sp>
      <p:sp>
        <p:nvSpPr>
          <p:cNvPr id="3" name="Content Placeholder 2"/>
          <p:cNvSpPr>
            <a:spLocks noGrp="1"/>
          </p:cNvSpPr>
          <p:nvPr>
            <p:ph idx="1"/>
          </p:nvPr>
        </p:nvSpPr>
        <p:spPr/>
        <p:txBody>
          <a:bodyPr/>
          <a:lstStyle/>
          <a:p>
            <a:r>
              <a:rPr lang="en-US" dirty="0" smtClean="0"/>
              <a:t>Brooke </a:t>
            </a:r>
            <a:r>
              <a:rPr lang="en-US" dirty="0" err="1" smtClean="0"/>
              <a:t>Friley</a:t>
            </a:r>
            <a:r>
              <a:rPr lang="en-US" dirty="0" smtClean="0"/>
              <a:t>: Last names A-G</a:t>
            </a:r>
          </a:p>
          <a:p>
            <a:r>
              <a:rPr lang="en-US" dirty="0" err="1" smtClean="0"/>
              <a:t>Kurtis</a:t>
            </a:r>
            <a:r>
              <a:rPr lang="en-US" dirty="0" smtClean="0"/>
              <a:t> Miller: Last names H-O</a:t>
            </a:r>
          </a:p>
          <a:p>
            <a:r>
              <a:rPr lang="en-US" dirty="0" smtClean="0"/>
              <a:t>Megan Peter: Last names P-Z</a:t>
            </a:r>
          </a:p>
          <a:p>
            <a:r>
              <a:rPr lang="en-US" dirty="0" smtClean="0"/>
              <a:t>Dr. Susan Morgan (Professor): Everyone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48046"/>
            <a:ext cx="3008313" cy="791369"/>
          </a:xfrm>
        </p:spPr>
        <p:txBody>
          <a:bodyPr>
            <a:normAutofit fontScale="90000"/>
          </a:bodyPr>
          <a:lstStyle/>
          <a:p>
            <a:pPr algn="ctr"/>
            <a:r>
              <a:rPr lang="en-US" dirty="0" smtClean="0"/>
              <a:t>Brooke Friley (last names A – G)</a:t>
            </a:r>
            <a:endParaRPr lang="en-US" dirty="0"/>
          </a:p>
        </p:txBody>
      </p:sp>
      <p:pic>
        <p:nvPicPr>
          <p:cNvPr id="7" name="Content Placeholder 6" descr="IMG_1311.JPG"/>
          <p:cNvPicPr>
            <a:picLocks noGrp="1" noChangeAspect="1"/>
          </p:cNvPicPr>
          <p:nvPr>
            <p:ph idx="1"/>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t="-26335" b="-26335"/>
          <a:stretch>
            <a:fillRect/>
          </a:stretch>
        </p:blipFill>
        <p:spPr>
          <a:xfrm rot="5400000">
            <a:off x="3575050" y="273050"/>
            <a:ext cx="5111750" cy="5853113"/>
          </a:xfrm>
        </p:spPr>
      </p:pic>
      <p:sp>
        <p:nvSpPr>
          <p:cNvPr id="6" name="Text Placeholder 5"/>
          <p:cNvSpPr>
            <a:spLocks noGrp="1"/>
          </p:cNvSpPr>
          <p:nvPr>
            <p:ph type="body" sz="half" idx="2"/>
          </p:nvPr>
        </p:nvSpPr>
        <p:spPr>
          <a:xfrm>
            <a:off x="457200" y="1039416"/>
            <a:ext cx="3703341" cy="5086748"/>
          </a:xfrm>
        </p:spPr>
        <p:txBody>
          <a:bodyPr>
            <a:noAutofit/>
          </a:bodyPr>
          <a:lstStyle/>
          <a:p>
            <a:r>
              <a:rPr lang="en-US" sz="1600" u="sng" dirty="0" smtClean="0"/>
              <a:t>Education</a:t>
            </a:r>
          </a:p>
          <a:p>
            <a:r>
              <a:rPr lang="en-US" sz="1600" dirty="0" smtClean="0"/>
              <a:t>-B.A. in Communication from University of Louisville</a:t>
            </a:r>
          </a:p>
          <a:p>
            <a:r>
              <a:rPr lang="en-US" sz="1600" dirty="0" smtClean="0"/>
              <a:t>-M.A. in Communication from University of Louisville</a:t>
            </a:r>
          </a:p>
          <a:p>
            <a:r>
              <a:rPr lang="en-US" sz="1600" dirty="0" smtClean="0"/>
              <a:t>-3</a:t>
            </a:r>
            <a:r>
              <a:rPr lang="en-US" sz="1600" baseline="30000" dirty="0" smtClean="0"/>
              <a:t>rd</a:t>
            </a:r>
            <a:r>
              <a:rPr lang="en-US" sz="1600" dirty="0" smtClean="0"/>
              <a:t> year PhD in Communication (Health Com focus)</a:t>
            </a:r>
          </a:p>
          <a:p>
            <a:endParaRPr lang="en-US" sz="1600" dirty="0"/>
          </a:p>
          <a:p>
            <a:r>
              <a:rPr lang="en-US" sz="1600" u="sng" dirty="0" smtClean="0"/>
              <a:t>Research Interests</a:t>
            </a:r>
          </a:p>
          <a:p>
            <a:r>
              <a:rPr lang="en-US" sz="1600" dirty="0" smtClean="0"/>
              <a:t>-Health Campaigns</a:t>
            </a:r>
          </a:p>
          <a:p>
            <a:r>
              <a:rPr lang="en-US" sz="1600" dirty="0" smtClean="0"/>
              <a:t>-Physician-Patient Communication</a:t>
            </a:r>
          </a:p>
          <a:p>
            <a:r>
              <a:rPr lang="en-US" sz="1600" dirty="0" smtClean="0"/>
              <a:t>-Persuasion and Social Influence related to health behaviors</a:t>
            </a:r>
          </a:p>
          <a:p>
            <a:endParaRPr lang="en-US" sz="1600" dirty="0"/>
          </a:p>
          <a:p>
            <a:r>
              <a:rPr lang="en-US" sz="1600" u="sng" dirty="0" smtClean="0"/>
              <a:t>Fun Facts</a:t>
            </a:r>
          </a:p>
          <a:p>
            <a:r>
              <a:rPr lang="en-US" sz="1600" dirty="0" smtClean="0"/>
              <a:t>-Have 2 cats: Prada and Versace</a:t>
            </a:r>
          </a:p>
          <a:p>
            <a:r>
              <a:rPr lang="en-US" sz="1600" dirty="0" smtClean="0"/>
              <a:t>-Previously worked as an event manager for children’s birthday parties </a:t>
            </a:r>
          </a:p>
          <a:p>
            <a:r>
              <a:rPr lang="en-US" sz="1600" dirty="0" smtClean="0"/>
              <a:t>-Love to cook, especially Southern-style food!</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941929821"/>
      </p:ext>
    </p:extLst>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err="1" smtClean="0">
                <a:latin typeface="Tw Cen MT" charset="0"/>
              </a:rPr>
              <a:t>Kurtis</a:t>
            </a:r>
            <a:r>
              <a:rPr lang="en-US" dirty="0" smtClean="0">
                <a:latin typeface="Tw Cen MT" charset="0"/>
              </a:rPr>
              <a:t> D. Miller (last </a:t>
            </a:r>
            <a:r>
              <a:rPr lang="en-US" dirty="0">
                <a:latin typeface="Tw Cen MT" charset="0"/>
              </a:rPr>
              <a:t>names </a:t>
            </a:r>
            <a:r>
              <a:rPr lang="en-US" dirty="0" smtClean="0">
                <a:latin typeface="Tw Cen MT" charset="0"/>
              </a:rPr>
              <a:t>H – O)</a:t>
            </a:r>
            <a:endParaRPr lang="en-US" dirty="0">
              <a:latin typeface="Tw Cen MT" charset="0"/>
            </a:endParaRPr>
          </a:p>
        </p:txBody>
      </p:sp>
      <p:pic>
        <p:nvPicPr>
          <p:cNvPr id="2" name="Content Placeholder 1"/>
          <p:cNvPicPr>
            <a:picLocks noGrp="1" noChangeAspect="1"/>
          </p:cNvPicPr>
          <p:nvPr>
            <p:ph sz="half" idx="4294967295"/>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0" y="1222375"/>
            <a:ext cx="3817938" cy="5091113"/>
          </a:xfrm>
        </p:spPr>
      </p:pic>
      <p:sp>
        <p:nvSpPr>
          <p:cNvPr id="4" name="Content Placeholder 3"/>
          <p:cNvSpPr>
            <a:spLocks noGrp="1"/>
          </p:cNvSpPr>
          <p:nvPr>
            <p:ph sz="half" idx="4294967295"/>
          </p:nvPr>
        </p:nvSpPr>
        <p:spPr>
          <a:xfrm>
            <a:off x="4164449" y="1222375"/>
            <a:ext cx="4083050" cy="5170488"/>
          </a:xfrm>
        </p:spPr>
        <p:txBody>
          <a:bodyPr>
            <a:normAutofit fontScale="92500" lnSpcReduction="10000"/>
          </a:bodyPr>
          <a:lstStyle/>
          <a:p>
            <a:pPr marL="0" indent="0">
              <a:lnSpc>
                <a:spcPct val="120000"/>
              </a:lnSpc>
              <a:spcBef>
                <a:spcPts val="0"/>
              </a:spcBef>
              <a:buFont typeface="Wingdings 2" charset="0"/>
              <a:buNone/>
            </a:pPr>
            <a:r>
              <a:rPr lang="en-US" sz="2400" dirty="0">
                <a:solidFill>
                  <a:srgbClr val="000000"/>
                </a:solidFill>
                <a:latin typeface="Georgia" charset="0"/>
              </a:rPr>
              <a:t>Education</a:t>
            </a:r>
          </a:p>
          <a:p>
            <a:pPr marL="0" indent="0">
              <a:lnSpc>
                <a:spcPct val="120000"/>
              </a:lnSpc>
              <a:spcBef>
                <a:spcPts val="0"/>
              </a:spcBef>
            </a:pPr>
            <a:r>
              <a:rPr lang="en-US" sz="1600" dirty="0" smtClean="0">
                <a:solidFill>
                  <a:srgbClr val="000000"/>
                </a:solidFill>
                <a:latin typeface="Georgia" charset="0"/>
              </a:rPr>
              <a:t> B.A</a:t>
            </a:r>
            <a:r>
              <a:rPr lang="en-US" sz="1600" dirty="0">
                <a:solidFill>
                  <a:srgbClr val="000000"/>
                </a:solidFill>
                <a:latin typeface="Georgia" charset="0"/>
              </a:rPr>
              <a:t>. </a:t>
            </a:r>
            <a:r>
              <a:rPr lang="en-US" sz="1600" dirty="0" smtClean="0">
                <a:solidFill>
                  <a:srgbClr val="000000"/>
                </a:solidFill>
                <a:latin typeface="Georgia" charset="0"/>
              </a:rPr>
              <a:t>Communication: Speech/Theatre</a:t>
            </a:r>
          </a:p>
          <a:p>
            <a:pPr marL="0" lvl="1" indent="0">
              <a:lnSpc>
                <a:spcPct val="120000"/>
              </a:lnSpc>
              <a:spcBef>
                <a:spcPts val="0"/>
              </a:spcBef>
              <a:buNone/>
            </a:pPr>
            <a:r>
              <a:rPr lang="en-US" sz="1200" dirty="0" smtClean="0">
                <a:solidFill>
                  <a:srgbClr val="000000"/>
                </a:solidFill>
                <a:latin typeface="Georgia" charset="0"/>
              </a:rPr>
              <a:t>Anderson University (Anderson, SC)</a:t>
            </a:r>
          </a:p>
          <a:p>
            <a:pPr marL="0" indent="0">
              <a:lnSpc>
                <a:spcPct val="120000"/>
              </a:lnSpc>
              <a:spcBef>
                <a:spcPts val="0"/>
              </a:spcBef>
            </a:pPr>
            <a:r>
              <a:rPr lang="en-US" sz="1600" dirty="0" smtClean="0">
                <a:solidFill>
                  <a:srgbClr val="000000"/>
                </a:solidFill>
                <a:latin typeface="Georgia" charset="0"/>
              </a:rPr>
              <a:t> M.A</a:t>
            </a:r>
            <a:r>
              <a:rPr lang="en-US" sz="1600" dirty="0">
                <a:solidFill>
                  <a:srgbClr val="000000"/>
                </a:solidFill>
                <a:latin typeface="Georgia" charset="0"/>
              </a:rPr>
              <a:t>. </a:t>
            </a:r>
            <a:r>
              <a:rPr lang="en-US" sz="1600" dirty="0" smtClean="0">
                <a:solidFill>
                  <a:srgbClr val="000000"/>
                </a:solidFill>
                <a:latin typeface="Georgia" charset="0"/>
              </a:rPr>
              <a:t>Communication</a:t>
            </a:r>
          </a:p>
          <a:p>
            <a:pPr marL="0" lvl="1" indent="0">
              <a:lnSpc>
                <a:spcPct val="120000"/>
              </a:lnSpc>
              <a:spcBef>
                <a:spcPts val="0"/>
              </a:spcBef>
              <a:buNone/>
            </a:pPr>
            <a:r>
              <a:rPr lang="en-US" sz="1200" dirty="0" smtClean="0">
                <a:solidFill>
                  <a:srgbClr val="000000"/>
                </a:solidFill>
                <a:latin typeface="Georgia" charset="0"/>
              </a:rPr>
              <a:t>College of Charleston</a:t>
            </a:r>
            <a:endParaRPr lang="en-US" sz="1200" dirty="0">
              <a:solidFill>
                <a:srgbClr val="000000"/>
              </a:solidFill>
              <a:latin typeface="Georgia" charset="0"/>
            </a:endParaRPr>
          </a:p>
          <a:p>
            <a:pPr marL="0" indent="0">
              <a:lnSpc>
                <a:spcPct val="120000"/>
              </a:lnSpc>
              <a:spcBef>
                <a:spcPts val="0"/>
              </a:spcBef>
            </a:pPr>
            <a:r>
              <a:rPr lang="en-US" sz="1600" dirty="0" smtClean="0">
                <a:solidFill>
                  <a:srgbClr val="000000"/>
                </a:solidFill>
                <a:latin typeface="Georgia" charset="0"/>
              </a:rPr>
              <a:t> A little over halfway to my Ph.D</a:t>
            </a:r>
            <a:r>
              <a:rPr lang="en-US" sz="1600" dirty="0">
                <a:solidFill>
                  <a:srgbClr val="000000"/>
                </a:solidFill>
                <a:latin typeface="Georgia" charset="0"/>
              </a:rPr>
              <a:t>. in Communication</a:t>
            </a:r>
          </a:p>
          <a:p>
            <a:pPr marL="0" indent="0">
              <a:lnSpc>
                <a:spcPct val="120000"/>
              </a:lnSpc>
              <a:spcBef>
                <a:spcPts val="0"/>
              </a:spcBef>
              <a:buFont typeface="Wingdings 2" charset="0"/>
              <a:buNone/>
            </a:pPr>
            <a:r>
              <a:rPr lang="en-US" sz="2400" dirty="0">
                <a:latin typeface="Georgia" charset="0"/>
              </a:rPr>
              <a:t>Research Interests</a:t>
            </a:r>
          </a:p>
          <a:p>
            <a:pPr marL="0" indent="0">
              <a:lnSpc>
                <a:spcPct val="120000"/>
              </a:lnSpc>
              <a:spcBef>
                <a:spcPts val="0"/>
              </a:spcBef>
            </a:pPr>
            <a:r>
              <a:rPr lang="en-US" sz="1600" dirty="0" smtClean="0">
                <a:latin typeface="Georgia" charset="0"/>
              </a:rPr>
              <a:t> Small Groups</a:t>
            </a:r>
          </a:p>
          <a:p>
            <a:pPr marL="0" indent="0">
              <a:lnSpc>
                <a:spcPct val="120000"/>
              </a:lnSpc>
              <a:spcBef>
                <a:spcPts val="0"/>
              </a:spcBef>
            </a:pPr>
            <a:r>
              <a:rPr lang="en-US" sz="1600" dirty="0" smtClean="0">
                <a:latin typeface="Georgia" charset="0"/>
              </a:rPr>
              <a:t> Group Decision Making</a:t>
            </a:r>
            <a:endParaRPr lang="en-US" sz="1600" dirty="0">
              <a:latin typeface="Georgia" charset="0"/>
            </a:endParaRPr>
          </a:p>
          <a:p>
            <a:pPr marL="0" indent="0">
              <a:lnSpc>
                <a:spcPct val="120000"/>
              </a:lnSpc>
              <a:spcBef>
                <a:spcPts val="0"/>
              </a:spcBef>
            </a:pPr>
            <a:r>
              <a:rPr lang="en-US" sz="1600" dirty="0" smtClean="0">
                <a:solidFill>
                  <a:srgbClr val="000000"/>
                </a:solidFill>
                <a:latin typeface="Georgia" charset="0"/>
              </a:rPr>
              <a:t> Language Use</a:t>
            </a:r>
            <a:endParaRPr lang="en-US" sz="1600" dirty="0">
              <a:solidFill>
                <a:srgbClr val="000000"/>
              </a:solidFill>
              <a:latin typeface="Georgia" charset="0"/>
            </a:endParaRPr>
          </a:p>
          <a:p>
            <a:pPr marL="0" indent="0">
              <a:lnSpc>
                <a:spcPct val="120000"/>
              </a:lnSpc>
              <a:spcBef>
                <a:spcPts val="0"/>
              </a:spcBef>
              <a:buFont typeface="Wingdings 2" charset="0"/>
              <a:buNone/>
            </a:pPr>
            <a:r>
              <a:rPr lang="en-US" sz="2400" dirty="0" smtClean="0">
                <a:latin typeface="Georgia" charset="0"/>
              </a:rPr>
              <a:t>Fun </a:t>
            </a:r>
            <a:r>
              <a:rPr lang="en-US" sz="2400" dirty="0">
                <a:latin typeface="Georgia" charset="0"/>
              </a:rPr>
              <a:t>Facts</a:t>
            </a:r>
          </a:p>
          <a:p>
            <a:pPr marL="0" indent="0">
              <a:lnSpc>
                <a:spcPct val="120000"/>
              </a:lnSpc>
              <a:spcBef>
                <a:spcPts val="0"/>
              </a:spcBef>
            </a:pPr>
            <a:r>
              <a:rPr lang="en-US" sz="1600" dirty="0" smtClean="0">
                <a:latin typeface="Georgia" charset="0"/>
              </a:rPr>
              <a:t> My family runs a century farm in Iowa</a:t>
            </a:r>
            <a:endParaRPr lang="en-US" sz="1600" dirty="0">
              <a:latin typeface="Georgia" charset="0"/>
            </a:endParaRPr>
          </a:p>
          <a:p>
            <a:pPr marL="0" indent="0">
              <a:lnSpc>
                <a:spcPct val="120000"/>
              </a:lnSpc>
              <a:spcBef>
                <a:spcPts val="0"/>
              </a:spcBef>
            </a:pPr>
            <a:r>
              <a:rPr lang="en-US" sz="1600" dirty="0" smtClean="0">
                <a:latin typeface="Georgia" charset="0"/>
              </a:rPr>
              <a:t> Infantry Officer in the US Army</a:t>
            </a:r>
          </a:p>
          <a:p>
            <a:pPr marL="0" lvl="1" indent="0">
              <a:lnSpc>
                <a:spcPct val="120000"/>
              </a:lnSpc>
              <a:spcBef>
                <a:spcPts val="0"/>
              </a:spcBef>
              <a:buNone/>
            </a:pPr>
            <a:r>
              <a:rPr lang="en-US" sz="1200" dirty="0" smtClean="0">
                <a:latin typeface="Georgia" charset="0"/>
              </a:rPr>
              <a:t>(Afghanistan, 2007-2008)</a:t>
            </a:r>
            <a:endParaRPr lang="en-US" sz="1200" dirty="0">
              <a:latin typeface="Georgia" charset="0"/>
            </a:endParaRPr>
          </a:p>
          <a:p>
            <a:pPr marL="0" indent="0">
              <a:lnSpc>
                <a:spcPct val="120000"/>
              </a:lnSpc>
              <a:spcBef>
                <a:spcPts val="0"/>
              </a:spcBef>
            </a:pPr>
            <a:r>
              <a:rPr lang="en-US" sz="1600" dirty="0" smtClean="0">
                <a:latin typeface="Georgia" charset="0"/>
              </a:rPr>
              <a:t> I have two kids!</a:t>
            </a:r>
          </a:p>
          <a:p>
            <a:pPr marL="0" lvl="1" indent="0">
              <a:lnSpc>
                <a:spcPct val="120000"/>
              </a:lnSpc>
              <a:spcBef>
                <a:spcPts val="0"/>
              </a:spcBef>
              <a:buNone/>
            </a:pPr>
            <a:r>
              <a:rPr lang="en-US" sz="1200" dirty="0" smtClean="0">
                <a:latin typeface="Georgia" charset="0"/>
              </a:rPr>
              <a:t> Gwendolyn (2 years) </a:t>
            </a:r>
          </a:p>
          <a:p>
            <a:pPr marL="0" lvl="1" indent="0">
              <a:lnSpc>
                <a:spcPct val="120000"/>
              </a:lnSpc>
              <a:spcBef>
                <a:spcPts val="0"/>
              </a:spcBef>
              <a:buNone/>
            </a:pPr>
            <a:r>
              <a:rPr lang="en-US" sz="1200" dirty="0" smtClean="0">
                <a:latin typeface="Georgia" charset="0"/>
              </a:rPr>
              <a:t> Jacob (4 months)</a:t>
            </a:r>
            <a:endParaRPr lang="en-US" sz="1200" dirty="0">
              <a:latin typeface="Georgia" charset="0"/>
            </a:endParaRPr>
          </a:p>
          <a:p>
            <a:pPr marL="0" indent="0">
              <a:lnSpc>
                <a:spcPct val="120000"/>
              </a:lnSpc>
              <a:spcBef>
                <a:spcPts val="0"/>
              </a:spcBef>
            </a:pPr>
            <a:r>
              <a:rPr lang="en-US" sz="1600" dirty="0">
                <a:latin typeface="Georgia" charset="0"/>
              </a:rPr>
              <a:t> I always win “Two Truths and a Lie</a:t>
            </a:r>
            <a:r>
              <a:rPr lang="en-US" sz="1600" dirty="0" smtClean="0">
                <a:latin typeface="Georgia" charset="0"/>
              </a:rPr>
              <a:t>”</a:t>
            </a:r>
            <a:endParaRPr lang="en-US" sz="1600" dirty="0">
              <a:latin typeface="Georgia" charset="0"/>
            </a:endParaRPr>
          </a:p>
          <a:p>
            <a:pPr marL="117475" indent="0"/>
            <a:endParaRPr lang="en-US" sz="1600" dirty="0">
              <a:solidFill>
                <a:srgbClr val="000000"/>
              </a:solidFill>
              <a:latin typeface="Georgia" charset="0"/>
            </a:endParaRPr>
          </a:p>
          <a:p>
            <a:pPr marL="117475" indent="0"/>
            <a:endParaRPr lang="en-US" sz="1600" dirty="0">
              <a:solidFill>
                <a:srgbClr val="000000"/>
              </a:solidFill>
              <a:latin typeface="Georgia" charset="0"/>
            </a:endParaRPr>
          </a:p>
          <a:p>
            <a:pPr marL="117475" indent="0"/>
            <a:endParaRPr lang="en-US" dirty="0">
              <a:latin typeface="Georgia"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3422347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152400"/>
            <a:ext cx="8229600" cy="1250950"/>
          </a:xfrm>
        </p:spPr>
        <p:txBody>
          <a:bodyPr/>
          <a:lstStyle/>
          <a:p>
            <a:r>
              <a:rPr lang="en-US" dirty="0" smtClean="0">
                <a:latin typeface="Tw Cen MT" charset="0"/>
              </a:rPr>
              <a:t>Megan Peter (last </a:t>
            </a:r>
            <a:r>
              <a:rPr lang="en-US" dirty="0">
                <a:latin typeface="Tw Cen MT" charset="0"/>
              </a:rPr>
              <a:t>names </a:t>
            </a:r>
            <a:r>
              <a:rPr lang="en-US" dirty="0" smtClean="0">
                <a:latin typeface="Tw Cen MT" charset="0"/>
              </a:rPr>
              <a:t>P-Z)</a:t>
            </a:r>
            <a:endParaRPr lang="en-US" dirty="0">
              <a:latin typeface="Tw Cen MT" charset="0"/>
            </a:endParaRPr>
          </a:p>
        </p:txBody>
      </p:sp>
      <p:pic>
        <p:nvPicPr>
          <p:cNvPr id="2" name="Content Placeholder 1"/>
          <p:cNvPicPr>
            <a:picLocks noGrp="1" noChangeAspect="1"/>
          </p:cNvPicPr>
          <p:nvPr>
            <p:ph sz="half" idx="1"/>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1232222" y="1589088"/>
            <a:ext cx="2640955" cy="4572000"/>
          </a:xfrm>
        </p:spPr>
      </p:pic>
      <p:sp>
        <p:nvSpPr>
          <p:cNvPr id="4" name="Content Placeholder 3"/>
          <p:cNvSpPr>
            <a:spLocks noGrp="1"/>
          </p:cNvSpPr>
          <p:nvPr>
            <p:ph sz="half" idx="2"/>
          </p:nvPr>
        </p:nvSpPr>
        <p:spPr>
          <a:xfrm>
            <a:off x="4343400" y="1447800"/>
            <a:ext cx="4083957" cy="4865914"/>
          </a:xfrm>
        </p:spPr>
        <p:txBody>
          <a:bodyPr>
            <a:normAutofit fontScale="77500" lnSpcReduction="20000"/>
          </a:bodyPr>
          <a:lstStyle/>
          <a:p>
            <a:pPr marL="117475" indent="0">
              <a:buFont typeface="Wingdings 2" charset="0"/>
              <a:buNone/>
            </a:pPr>
            <a:r>
              <a:rPr lang="en-US" sz="2400" dirty="0">
                <a:solidFill>
                  <a:srgbClr val="000000"/>
                </a:solidFill>
                <a:latin typeface="Georgia" charset="0"/>
              </a:rPr>
              <a:t>Education</a:t>
            </a:r>
          </a:p>
          <a:p>
            <a:pPr marL="117475" indent="0"/>
            <a:r>
              <a:rPr lang="en-US" sz="1600" dirty="0">
                <a:solidFill>
                  <a:srgbClr val="000000"/>
                </a:solidFill>
                <a:latin typeface="Georgia" charset="0"/>
              </a:rPr>
              <a:t>B.A. </a:t>
            </a:r>
            <a:r>
              <a:rPr lang="en-US" sz="1600" dirty="0" smtClean="0">
                <a:solidFill>
                  <a:srgbClr val="000000"/>
                </a:solidFill>
                <a:latin typeface="Georgia" charset="0"/>
              </a:rPr>
              <a:t>Communication, Michigan State University </a:t>
            </a:r>
          </a:p>
          <a:p>
            <a:pPr marL="117475" indent="0"/>
            <a:r>
              <a:rPr lang="en-US" sz="1600" dirty="0" smtClean="0">
                <a:solidFill>
                  <a:srgbClr val="000000"/>
                </a:solidFill>
                <a:latin typeface="Georgia" charset="0"/>
              </a:rPr>
              <a:t>Second year of M.A. in Communication </a:t>
            </a:r>
          </a:p>
          <a:p>
            <a:pPr marL="117475" indent="0">
              <a:buNone/>
            </a:pPr>
            <a:r>
              <a:rPr lang="en-US" sz="2400" dirty="0" smtClean="0">
                <a:latin typeface="Georgia" charset="0"/>
              </a:rPr>
              <a:t>Research </a:t>
            </a:r>
            <a:r>
              <a:rPr lang="en-US" sz="2400" dirty="0">
                <a:latin typeface="Georgia" charset="0"/>
              </a:rPr>
              <a:t>Interests</a:t>
            </a:r>
          </a:p>
          <a:p>
            <a:pPr marL="117475" indent="0"/>
            <a:r>
              <a:rPr lang="en-US" sz="1600" dirty="0" smtClean="0">
                <a:latin typeface="Georgia" charset="0"/>
              </a:rPr>
              <a:t>Health campaign design </a:t>
            </a:r>
          </a:p>
          <a:p>
            <a:pPr marL="117475" indent="0"/>
            <a:r>
              <a:rPr lang="en-US" sz="1600" dirty="0">
                <a:latin typeface="Georgia" charset="0"/>
              </a:rPr>
              <a:t>Quantitative </a:t>
            </a:r>
            <a:r>
              <a:rPr lang="en-US" sz="1600" dirty="0" smtClean="0">
                <a:latin typeface="Georgia" charset="0"/>
              </a:rPr>
              <a:t>research methods</a:t>
            </a:r>
            <a:endParaRPr lang="en-US" sz="1600" dirty="0">
              <a:latin typeface="Georgia" charset="0"/>
            </a:endParaRPr>
          </a:p>
          <a:p>
            <a:pPr marL="117475" indent="0"/>
            <a:r>
              <a:rPr lang="en-US" sz="1600" dirty="0" smtClean="0">
                <a:latin typeface="Georgia" charset="0"/>
              </a:rPr>
              <a:t>Comparative healthcare policy</a:t>
            </a:r>
          </a:p>
          <a:p>
            <a:pPr marL="117475" indent="0">
              <a:buFont typeface="Wingdings 2" charset="0"/>
              <a:buNone/>
            </a:pPr>
            <a:r>
              <a:rPr lang="en-US" sz="2400" dirty="0" smtClean="0">
                <a:latin typeface="Georgia" charset="0"/>
              </a:rPr>
              <a:t>Fun </a:t>
            </a:r>
            <a:r>
              <a:rPr lang="en-US" sz="2400" dirty="0">
                <a:latin typeface="Georgia" charset="0"/>
              </a:rPr>
              <a:t>Facts</a:t>
            </a:r>
          </a:p>
          <a:p>
            <a:pPr marL="117475" indent="0"/>
            <a:r>
              <a:rPr lang="en-US" sz="1600" dirty="0" smtClean="0">
                <a:latin typeface="Georgia" charset="0"/>
              </a:rPr>
              <a:t>Has a twin sister</a:t>
            </a:r>
            <a:endParaRPr lang="en-US" sz="1600" dirty="0">
              <a:latin typeface="Georgia" charset="0"/>
            </a:endParaRPr>
          </a:p>
          <a:p>
            <a:pPr marL="117475" indent="0"/>
            <a:r>
              <a:rPr lang="en-US" sz="1600" dirty="0" smtClean="0">
                <a:latin typeface="Georgia" charset="0"/>
              </a:rPr>
              <a:t>Lived in Spain for a semester</a:t>
            </a:r>
          </a:p>
          <a:p>
            <a:pPr marL="117475" indent="0"/>
            <a:r>
              <a:rPr lang="en-US" sz="1600" dirty="0" smtClean="0">
                <a:latin typeface="Georgia" charset="0"/>
              </a:rPr>
              <a:t>Speaks (a little) Chinese</a:t>
            </a:r>
            <a:endParaRPr lang="en-US" sz="1600" dirty="0">
              <a:latin typeface="Georgia" charset="0"/>
            </a:endParaRPr>
          </a:p>
          <a:p>
            <a:pPr marL="117475" indent="0"/>
            <a:endParaRPr lang="en-US" sz="1600" dirty="0">
              <a:latin typeface="Georgia" charset="0"/>
            </a:endParaRPr>
          </a:p>
          <a:p>
            <a:pPr marL="117475" indent="0"/>
            <a:endParaRPr lang="en-US" sz="1600" dirty="0">
              <a:solidFill>
                <a:srgbClr val="000000"/>
              </a:solidFill>
              <a:latin typeface="Georgia" charset="0"/>
            </a:endParaRPr>
          </a:p>
          <a:p>
            <a:pPr marL="117475" indent="0"/>
            <a:endParaRPr lang="en-US" sz="1600" dirty="0">
              <a:solidFill>
                <a:srgbClr val="000000"/>
              </a:solidFill>
              <a:latin typeface="Georgia" charset="0"/>
            </a:endParaRPr>
          </a:p>
          <a:p>
            <a:pPr marL="117475" indent="0"/>
            <a:endParaRPr lang="en-US" dirty="0">
              <a:latin typeface="Georgia"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3422347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1" name="Title 1"/>
          <p:cNvSpPr>
            <a:spLocks noGrp="1"/>
          </p:cNvSpPr>
          <p:nvPr>
            <p:ph type="title"/>
          </p:nvPr>
        </p:nvSpPr>
        <p:spPr>
          <a:xfrm>
            <a:off x="304800" y="152400"/>
            <a:ext cx="8534400" cy="990600"/>
          </a:xfrm>
        </p:spPr>
        <p:txBody>
          <a:bodyPr>
            <a:normAutofit/>
          </a:bodyPr>
          <a:lstStyle/>
          <a:p>
            <a:pPr eaLnBrk="1" hangingPunct="1"/>
            <a:r>
              <a:rPr lang="en-US" smtClean="0"/>
              <a:t>Dr. Susan E. Morgan (Your Professor)</a:t>
            </a:r>
          </a:p>
        </p:txBody>
      </p:sp>
      <p:sp>
        <p:nvSpPr>
          <p:cNvPr id="6" name="Content Placeholder 5"/>
          <p:cNvSpPr>
            <a:spLocks noGrp="1"/>
          </p:cNvSpPr>
          <p:nvPr>
            <p:ph sz="half" idx="1"/>
          </p:nvPr>
        </p:nvSpPr>
        <p:spPr>
          <a:xfrm>
            <a:off x="3160902" y="1485900"/>
            <a:ext cx="5678297" cy="5105400"/>
          </a:xfrm>
        </p:spPr>
        <p:txBody>
          <a:bodyPr>
            <a:normAutofit/>
          </a:bodyPr>
          <a:lstStyle/>
          <a:p>
            <a:pPr marL="91440" indent="-91440">
              <a:spcBef>
                <a:spcPts val="0"/>
              </a:spcBef>
              <a:buFont typeface="Wingdings" pitchFamily="2" charset="2"/>
              <a:buNone/>
              <a:defRPr/>
            </a:pPr>
            <a:r>
              <a:rPr lang="en-US" dirty="0" smtClean="0">
                <a:latin typeface="Cambria"/>
              </a:rPr>
              <a:t>Education/Background</a:t>
            </a:r>
          </a:p>
          <a:p>
            <a:pPr marL="91440" indent="-91440">
              <a:spcBef>
                <a:spcPts val="0"/>
              </a:spcBef>
              <a:defRPr/>
            </a:pPr>
            <a:r>
              <a:rPr lang="en-US" sz="1600" dirty="0" smtClean="0">
                <a:latin typeface="Cambria"/>
              </a:rPr>
              <a:t>B.A. Communication, U of Massachusetts; MA &amp; Ph.D., U of Arizona.</a:t>
            </a:r>
          </a:p>
          <a:p>
            <a:pPr marL="91440" indent="-91440">
              <a:spcBef>
                <a:spcPts val="0"/>
              </a:spcBef>
              <a:defRPr/>
            </a:pPr>
            <a:r>
              <a:rPr lang="en-US" sz="1600" dirty="0" smtClean="0">
                <a:latin typeface="Cambria"/>
              </a:rPr>
              <a:t>Professor, Purdue (2005- present)</a:t>
            </a:r>
          </a:p>
          <a:p>
            <a:pPr marL="91440" indent="-91440">
              <a:spcBef>
                <a:spcPts val="0"/>
              </a:spcBef>
              <a:buNone/>
              <a:defRPr/>
            </a:pPr>
            <a:endParaRPr lang="en-US" sz="1600" dirty="0" smtClean="0">
              <a:latin typeface="Cambria"/>
            </a:endParaRPr>
          </a:p>
          <a:p>
            <a:pPr marL="91440" indent="-91440">
              <a:spcBef>
                <a:spcPts val="0"/>
              </a:spcBef>
              <a:buFont typeface="Wingdings" pitchFamily="2" charset="2"/>
              <a:buNone/>
              <a:defRPr/>
            </a:pPr>
            <a:r>
              <a:rPr lang="en-US" dirty="0" smtClean="0">
                <a:latin typeface="Cambria"/>
              </a:rPr>
              <a:t>Research Interests</a:t>
            </a:r>
          </a:p>
          <a:p>
            <a:pPr marL="91440" indent="-91440">
              <a:spcBef>
                <a:spcPts val="0"/>
              </a:spcBef>
              <a:defRPr/>
            </a:pPr>
            <a:r>
              <a:rPr lang="en-US" sz="1600" dirty="0" smtClean="0">
                <a:latin typeface="Cambria"/>
              </a:rPr>
              <a:t>The design and evaluation of health campaigns</a:t>
            </a:r>
          </a:p>
          <a:p>
            <a:pPr marL="91440" indent="-91440">
              <a:spcBef>
                <a:spcPts val="0"/>
              </a:spcBef>
              <a:defRPr/>
            </a:pPr>
            <a:r>
              <a:rPr lang="en-US" sz="1600" dirty="0" smtClean="0">
                <a:latin typeface="Cambria"/>
              </a:rPr>
              <a:t>Intercultural communication</a:t>
            </a:r>
          </a:p>
          <a:p>
            <a:pPr marL="91440" indent="-91440">
              <a:spcBef>
                <a:spcPts val="0"/>
              </a:spcBef>
              <a:buNone/>
              <a:defRPr/>
            </a:pPr>
            <a:endParaRPr lang="en-US" sz="1600" dirty="0" smtClean="0">
              <a:latin typeface="Cambria"/>
            </a:endParaRPr>
          </a:p>
          <a:p>
            <a:pPr marL="91440" indent="-91440">
              <a:spcBef>
                <a:spcPts val="0"/>
              </a:spcBef>
              <a:buFont typeface="Wingdings" pitchFamily="2" charset="2"/>
              <a:buNone/>
              <a:defRPr/>
            </a:pPr>
            <a:r>
              <a:rPr lang="en-US" dirty="0" smtClean="0">
                <a:latin typeface="Cambria"/>
              </a:rPr>
              <a:t>Fun Facts</a:t>
            </a:r>
          </a:p>
          <a:p>
            <a:pPr marL="91440" indent="-91440">
              <a:spcBef>
                <a:spcPts val="0"/>
              </a:spcBef>
              <a:defRPr/>
            </a:pPr>
            <a:r>
              <a:rPr lang="en-US" sz="1600" dirty="0" smtClean="0">
                <a:latin typeface="Cambria"/>
              </a:rPr>
              <a:t>$9+M in federally funding, 50 publications, 1 book, 50 conference papers and presentations… and yet watches America’s Next Top Model.</a:t>
            </a:r>
          </a:p>
          <a:p>
            <a:pPr marL="91440" indent="-91440">
              <a:spcBef>
                <a:spcPts val="0"/>
              </a:spcBef>
              <a:defRPr/>
            </a:pPr>
            <a:r>
              <a:rPr lang="en-US" sz="1600" dirty="0" smtClean="0">
                <a:latin typeface="Cambria"/>
              </a:rPr>
              <a:t>Is married to Dr. Harrison but is neither Mrs. Harrison nor Mrs. Morgan!</a:t>
            </a:r>
          </a:p>
          <a:p>
            <a:pPr marL="91440" indent="-91440">
              <a:spcBef>
                <a:spcPts val="0"/>
              </a:spcBef>
              <a:defRPr/>
            </a:pPr>
            <a:r>
              <a:rPr lang="en-US" sz="1600" dirty="0" smtClean="0">
                <a:latin typeface="Cambria"/>
              </a:rPr>
              <a:t>Is glad her father changed their last name from “</a:t>
            </a:r>
            <a:r>
              <a:rPr lang="en-US" sz="1600" dirty="0" err="1" smtClean="0">
                <a:latin typeface="Cambria"/>
              </a:rPr>
              <a:t>Mochnacs</a:t>
            </a:r>
            <a:r>
              <a:rPr lang="en-US" sz="1600" dirty="0" smtClean="0">
                <a:latin typeface="Cambria"/>
              </a:rPr>
              <a:t>” but is still close to her Hungarian family.</a:t>
            </a:r>
          </a:p>
          <a:p>
            <a:pPr>
              <a:defRPr/>
            </a:pPr>
            <a:endParaRPr lang="en-US" sz="1600" dirty="0" smtClean="0"/>
          </a:p>
          <a:p>
            <a:pPr>
              <a:defRPr/>
            </a:pPr>
            <a:endParaRPr lang="en-US" sz="1600" dirty="0" smtClean="0"/>
          </a:p>
          <a:p>
            <a:pPr>
              <a:defRPr/>
            </a:pPr>
            <a:endParaRPr lang="en-US" sz="1600" dirty="0" smtClean="0"/>
          </a:p>
          <a:p>
            <a:pPr>
              <a:defRPr/>
            </a:pPr>
            <a:endParaRPr lang="en-US" sz="1600" dirty="0"/>
          </a:p>
        </p:txBody>
      </p:sp>
      <p:pic>
        <p:nvPicPr>
          <p:cNvPr id="10" name="Content Placeholder 11" descr="dad schnockered w mom.jpg"/>
          <p:cNvPicPr>
            <a:picLocks noGrp="1" noChangeAspect="1"/>
          </p:cNvPicPr>
          <p:nvPr>
            <p:ph sz="half" idx="2"/>
          </p:nvPr>
        </p:nvPicPr>
        <p:blipFill>
          <a:blip r:embed="rId2" cstate="print"/>
          <a:srcRect/>
          <a:stretch>
            <a:fillRect/>
          </a:stretch>
        </p:blipFill>
        <p:spPr>
          <a:xfrm>
            <a:off x="-170179" y="4087855"/>
            <a:ext cx="3116579" cy="2337434"/>
          </a:xfrm>
        </p:spPr>
      </p:pic>
      <p:pic>
        <p:nvPicPr>
          <p:cNvPr id="9" name="Picture 8" descr="IMG_0606.jpg"/>
          <p:cNvPicPr>
            <a:picLocks noChangeAspect="1"/>
          </p:cNvPicPr>
          <p:nvPr/>
        </p:nvPicPr>
        <p:blipFill>
          <a:blip r:embed="rId3" cstate="print"/>
          <a:srcRect/>
          <a:stretch>
            <a:fillRect/>
          </a:stretch>
        </p:blipFill>
        <p:spPr bwMode="auto">
          <a:xfrm>
            <a:off x="0" y="1485900"/>
            <a:ext cx="2946400" cy="2209800"/>
          </a:xfrm>
          <a:prstGeom prst="rect">
            <a:avLst/>
          </a:prstGeom>
          <a:noFill/>
          <a:ln w="9525">
            <a:noFill/>
            <a:miter lim="800000"/>
            <a:headEnd/>
            <a:tailEnd/>
          </a:ln>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301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Should You Email?</a:t>
            </a:r>
            <a:endParaRPr lang="en-US" dirty="0"/>
          </a:p>
        </p:txBody>
      </p:sp>
      <p:sp>
        <p:nvSpPr>
          <p:cNvPr id="3" name="Content Placeholder 2"/>
          <p:cNvSpPr>
            <a:spLocks noGrp="1"/>
          </p:cNvSpPr>
          <p:nvPr>
            <p:ph idx="1"/>
          </p:nvPr>
        </p:nvSpPr>
        <p:spPr/>
        <p:txBody>
          <a:bodyPr>
            <a:normAutofit/>
          </a:bodyPr>
          <a:lstStyle/>
          <a:p>
            <a:pPr hangingPunct="0"/>
            <a:r>
              <a:rPr lang="en-US" u="sng" dirty="0"/>
              <a:t>Email your TA</a:t>
            </a:r>
            <a:r>
              <a:rPr lang="en-US" dirty="0"/>
              <a:t> with questions about grades, lecture materials/outlines, exams, assignment requirements, attendance.</a:t>
            </a:r>
          </a:p>
          <a:p>
            <a:pPr hangingPunct="0"/>
            <a:r>
              <a:rPr lang="en-US" u="sng" dirty="0"/>
              <a:t>Email Dr. Morgan</a:t>
            </a:r>
            <a:r>
              <a:rPr lang="en-US" dirty="0"/>
              <a:t> to make an appointment to discuss questions about lecture content, theories of persuasion, problems with your TA, career aspirations &amp; trajectories, coursework strategies to attain career goals, cool and interesting thoughts and ideas.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the Class</a:t>
            </a:r>
            <a:endParaRPr lang="en-US" dirty="0"/>
          </a:p>
        </p:txBody>
      </p:sp>
      <p:sp>
        <p:nvSpPr>
          <p:cNvPr id="3" name="Content Placeholder 2"/>
          <p:cNvSpPr>
            <a:spLocks noGrp="1"/>
          </p:cNvSpPr>
          <p:nvPr>
            <p:ph idx="1"/>
          </p:nvPr>
        </p:nvSpPr>
        <p:spPr/>
        <p:txBody>
          <a:bodyPr/>
          <a:lstStyle/>
          <a:p>
            <a:pPr hangingPunct="0"/>
            <a:r>
              <a:rPr lang="en-US" dirty="0"/>
              <a:t>1. To learn about the major areas of study in the field of persuasion.</a:t>
            </a:r>
          </a:p>
          <a:p>
            <a:pPr hangingPunct="0"/>
            <a:r>
              <a:rPr lang="en-US" dirty="0"/>
              <a:t>2. To provide opportunities for the analysis of persuasive techniques.</a:t>
            </a:r>
          </a:p>
          <a:p>
            <a:pPr hangingPunct="0"/>
            <a:r>
              <a:rPr lang="en-US" dirty="0"/>
              <a:t>3. To understand how theories of persuasion can aid the comprehension of everyday circumstances</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293</TotalTime>
  <Words>1330</Words>
  <Application>Microsoft Macintosh PowerPoint</Application>
  <PresentationFormat>On-screen Show (4:3)</PresentationFormat>
  <Paragraphs>134</Paragraphs>
  <Slides>16</Slides>
  <Notes>0</Notes>
  <HiddenSlides>0</HiddenSlides>
  <MMClips>0</MMClips>
  <ScaleCrop>false</ScaleCrop>
  <HeadingPairs>
    <vt:vector size="4" baseType="variant">
      <vt:variant>
        <vt:lpstr>Design Template</vt:lpstr>
      </vt:variant>
      <vt:variant>
        <vt:i4>1</vt:i4>
      </vt:variant>
      <vt:variant>
        <vt:lpstr>Slide Titles</vt:lpstr>
      </vt:variant>
      <vt:variant>
        <vt:i4>16</vt:i4>
      </vt:variant>
    </vt:vector>
  </HeadingPairs>
  <TitlesOfParts>
    <vt:vector size="17" baseType="lpstr">
      <vt:lpstr>Advantage</vt:lpstr>
      <vt:lpstr>Welcome to Persuasion: COM 318</vt:lpstr>
      <vt:lpstr>Today’s Class</vt:lpstr>
      <vt:lpstr>Your Instructors</vt:lpstr>
      <vt:lpstr>Brooke Friley (last names A – G)</vt:lpstr>
      <vt:lpstr>Kurtis D. Miller (last names H – O)</vt:lpstr>
      <vt:lpstr>Megan Peter (last names P-Z)</vt:lpstr>
      <vt:lpstr>Dr. Susan E. Morgan (Your Professor)</vt:lpstr>
      <vt:lpstr>Who Should You Email?</vt:lpstr>
      <vt:lpstr>Goals of the Class</vt:lpstr>
      <vt:lpstr>Do You Have to Buy the Books?</vt:lpstr>
      <vt:lpstr>What are the Major Requirements?</vt:lpstr>
      <vt:lpstr>Is Attendance Required?</vt:lpstr>
      <vt:lpstr>What are the exams like?</vt:lpstr>
      <vt:lpstr>Is There a Paper?</vt:lpstr>
      <vt:lpstr>Can You Get Extra Credit?</vt:lpstr>
      <vt:lpstr>How Can I Get a Good Grade?</vt:lpstr>
    </vt:vector>
  </TitlesOfParts>
  <Company>Purdue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COM 318</dc:title>
  <dc:creator>Susan Morgan</dc:creator>
  <cp:lastModifiedBy>Susan Morgan</cp:lastModifiedBy>
  <cp:revision>17</cp:revision>
  <dcterms:created xsi:type="dcterms:W3CDTF">2013-08-16T18:23:12Z</dcterms:created>
  <dcterms:modified xsi:type="dcterms:W3CDTF">2013-08-16T18:33:15Z</dcterms:modified>
</cp:coreProperties>
</file>