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4" r:id="rId4"/>
    <p:sldId id="259" r:id="rId5"/>
    <p:sldId id="264" r:id="rId6"/>
    <p:sldId id="265" r:id="rId7"/>
    <p:sldId id="269" r:id="rId8"/>
    <p:sldId id="260" r:id="rId9"/>
    <p:sldId id="262" r:id="rId10"/>
    <p:sldId id="275" r:id="rId11"/>
    <p:sldId id="263"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8" d="100"/>
          <a:sy n="178" d="100"/>
        </p:scale>
        <p:origin x="-1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AB9313A-B221-4D4E-9B6F-5BEB5015CB58}" type="datetimeFigureOut">
              <a:rPr lang="en-US" smtClean="0"/>
              <a:pPr/>
              <a:t>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CAB9313A-B221-4D4E-9B6F-5BEB5015CB58}" type="datetimeFigureOut">
              <a:rPr lang="en-US" smtClean="0"/>
              <a:pPr/>
              <a:t>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CAB9313A-B221-4D4E-9B6F-5BEB5015CB58}" type="datetimeFigureOut">
              <a:rPr lang="en-US" smtClean="0"/>
              <a:pPr/>
              <a:t>8/20/13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066E9ADA-73C6-A04A-A569-75D0BFE614F7}"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AB9313A-B221-4D4E-9B6F-5BEB5015CB58}" type="datetimeFigureOut">
              <a:rPr lang="en-US" smtClean="0"/>
              <a:pPr/>
              <a:t>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E9ADA-73C6-A04A-A569-75D0BFE614F7}"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066E9ADA-73C6-A04A-A569-75D0BFE614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AB9313A-B221-4D4E-9B6F-5BEB5015CB58}" type="datetimeFigureOut">
              <a:rPr lang="en-US" smtClean="0"/>
              <a:pPr/>
              <a:t>8/20/13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066E9ADA-73C6-A04A-A569-75D0BFE614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a.purdue.edu/communication/undergraduate/rps.shtml" TargetMode="External"/><Relationship Id="rId3" Type="http://schemas.openxmlformats.org/officeDocument/2006/relationships/hyperlink" Target="http://purdue-comm.sona-system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Persuasion: COM 318</a:t>
            </a:r>
            <a:endParaRPr lang="en-US" dirty="0"/>
          </a:p>
        </p:txBody>
      </p:sp>
      <p:sp>
        <p:nvSpPr>
          <p:cNvPr id="3" name="Subtitle 2"/>
          <p:cNvSpPr>
            <a:spLocks noGrp="1"/>
          </p:cNvSpPr>
          <p:nvPr>
            <p:ph type="subTitle" idx="1"/>
          </p:nvPr>
        </p:nvSpPr>
        <p:spPr/>
        <p:txBody>
          <a:bodyPr>
            <a:normAutofit lnSpcReduction="10000"/>
          </a:bodyPr>
          <a:lstStyle/>
          <a:p>
            <a:r>
              <a:rPr lang="en-US" dirty="0" smtClean="0"/>
              <a:t>Dr. Susan E. Morgan</a:t>
            </a:r>
          </a:p>
          <a:p>
            <a:r>
              <a:rPr lang="en-US" dirty="0" smtClean="0"/>
              <a:t>Professor</a:t>
            </a:r>
          </a:p>
          <a:p>
            <a:r>
              <a:rPr lang="en-US" dirty="0" smtClean="0"/>
              <a:t>Brian Lamb School of Communication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points</a:t>
            </a:r>
            <a:endParaRPr lang="en-US" dirty="0"/>
          </a:p>
        </p:txBody>
      </p:sp>
      <p:sp>
        <p:nvSpPr>
          <p:cNvPr id="3" name="Content Placeholder 2"/>
          <p:cNvSpPr>
            <a:spLocks noGrp="1"/>
          </p:cNvSpPr>
          <p:nvPr>
            <p:ph idx="1"/>
          </p:nvPr>
        </p:nvSpPr>
        <p:spPr/>
        <p:txBody>
          <a:bodyPr/>
          <a:lstStyle/>
          <a:p>
            <a:r>
              <a:rPr lang="en-US" dirty="0" smtClean="0"/>
              <a:t>Includes activities, quizzes, discussions.  Worth 50 points.</a:t>
            </a:r>
          </a:p>
          <a:p>
            <a:r>
              <a:rPr lang="en-US" dirty="0" smtClean="0"/>
              <a:t>Not violating the technology policy and communicating in a civil fashion at all times will earn you all remaining points.</a:t>
            </a:r>
            <a:endParaRPr lang="en-US" dirty="0"/>
          </a:p>
        </p:txBody>
      </p:sp>
    </p:spTree>
    <p:extLst>
      <p:ext uri="{BB962C8B-B14F-4D97-AF65-F5344CB8AC3E}">
        <p14:creationId xmlns:p14="http://schemas.microsoft.com/office/powerpoint/2010/main" val="406476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Get Extra Credit?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Yes, but you should do it early to make sure you can get in.</a:t>
            </a:r>
          </a:p>
          <a:p>
            <a:pPr lvl="0"/>
            <a:r>
              <a:rPr lang="en-US" dirty="0" smtClean="0"/>
              <a:t>Please review the instructions before you sign up for studies. To view the instructions go to </a:t>
            </a:r>
            <a:r>
              <a:rPr lang="en-US" u="sng" dirty="0">
                <a:hlinkClick r:id="rId2"/>
              </a:rPr>
              <a:t>http://www.cla.purdue.edu/communication/undergraduate/rps.shtml</a:t>
            </a:r>
            <a:endParaRPr lang="en-US" dirty="0" smtClean="0"/>
          </a:p>
          <a:p>
            <a:pPr lvl="0"/>
            <a:r>
              <a:rPr lang="en-US" dirty="0"/>
              <a:t>You can sign up to participate in studies by logging in</a:t>
            </a:r>
            <a:r>
              <a:rPr lang="en-US" dirty="0" smtClean="0"/>
              <a:t> to </a:t>
            </a:r>
            <a:r>
              <a:rPr lang="en-US" u="sng" dirty="0">
                <a:hlinkClick r:id="rId3"/>
              </a:rPr>
              <a:t>http://purdue-comm.sona-systems.com</a:t>
            </a:r>
            <a:r>
              <a:rPr lang="en-US" u="sng" dirty="0" smtClean="0">
                <a:hlinkClick r:id="rId3"/>
              </a:rPr>
              <a:t>/</a:t>
            </a:r>
            <a:endParaRPr lang="en-US" u="sng" dirty="0" smtClean="0"/>
          </a:p>
          <a:p>
            <a:pPr lvl="0"/>
            <a:r>
              <a:rPr lang="en-US" dirty="0" smtClean="0"/>
              <a:t>We will be automatically notified </a:t>
            </a:r>
            <a:r>
              <a:rPr lang="en-US" b="1" dirty="0" smtClean="0"/>
              <a:t>at the end of the semester</a:t>
            </a:r>
            <a:r>
              <a:rPr lang="en-US" dirty="0" smtClean="0"/>
              <a:t> of who has participated.</a:t>
            </a:r>
          </a:p>
          <a:p>
            <a:pPr lvl="0"/>
            <a:r>
              <a:rPr lang="en-US" dirty="0" smtClean="0"/>
              <a:t>Extra credit is not a right.  If you fail to follow instructions or you wait too long to participate in a study, please do not complain.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Get a Good Grade?</a:t>
            </a:r>
            <a:endParaRPr lang="en-US" dirty="0"/>
          </a:p>
        </p:txBody>
      </p:sp>
      <p:sp>
        <p:nvSpPr>
          <p:cNvPr id="3" name="Content Placeholder 2"/>
          <p:cNvSpPr>
            <a:spLocks noGrp="1"/>
          </p:cNvSpPr>
          <p:nvPr>
            <p:ph idx="1"/>
          </p:nvPr>
        </p:nvSpPr>
        <p:spPr>
          <a:xfrm>
            <a:off x="457200" y="1600200"/>
            <a:ext cx="8229600" cy="4862445"/>
          </a:xfrm>
        </p:spPr>
        <p:txBody>
          <a:bodyPr>
            <a:normAutofit lnSpcReduction="10000"/>
          </a:bodyPr>
          <a:lstStyle/>
          <a:p>
            <a:pPr lvl="0" hangingPunct="0"/>
            <a:r>
              <a:rPr lang="en-US" dirty="0" smtClean="0"/>
              <a:t>Come to class (unless you are very ill) and pay attention.  Participate in discussion. Take good notes.</a:t>
            </a:r>
          </a:p>
          <a:p>
            <a:pPr hangingPunct="0"/>
            <a:r>
              <a:rPr lang="en-US" dirty="0" smtClean="0"/>
              <a:t>Keep up with course readings.  Have the assigned readings </a:t>
            </a:r>
            <a:r>
              <a:rPr lang="en-US" smtClean="0"/>
              <a:t>done </a:t>
            </a:r>
            <a:r>
              <a:rPr lang="en-US" smtClean="0"/>
              <a:t>before</a:t>
            </a:r>
            <a:r>
              <a:rPr lang="en-US" smtClean="0"/>
              <a:t> </a:t>
            </a:r>
            <a:r>
              <a:rPr lang="en-US" dirty="0" smtClean="0"/>
              <a:t>class.</a:t>
            </a:r>
          </a:p>
          <a:p>
            <a:pPr lvl="0" hangingPunct="0"/>
            <a:r>
              <a:rPr lang="en-US" dirty="0" smtClean="0"/>
              <a:t>Study </a:t>
            </a:r>
            <a:r>
              <a:rPr lang="en-US" dirty="0"/>
              <a:t>hard </a:t>
            </a:r>
            <a:r>
              <a:rPr lang="en-US" dirty="0" smtClean="0"/>
              <a:t>for </a:t>
            </a:r>
            <a:r>
              <a:rPr lang="en-US" dirty="0"/>
              <a:t>the </a:t>
            </a:r>
            <a:r>
              <a:rPr lang="en-US" dirty="0" smtClean="0"/>
              <a:t>exams. Have a study partner who is also a serious student.</a:t>
            </a:r>
          </a:p>
          <a:p>
            <a:pPr lvl="0" hangingPunct="0"/>
            <a:r>
              <a:rPr lang="en-US" dirty="0" smtClean="0"/>
              <a:t>Be </a:t>
            </a:r>
            <a:r>
              <a:rPr lang="en-US" dirty="0"/>
              <a:t>professional and civil in all of your communication with your fellow </a:t>
            </a:r>
            <a:r>
              <a:rPr lang="en-US" dirty="0" smtClean="0"/>
              <a:t>students and me.  </a:t>
            </a:r>
            <a:r>
              <a:rPr lang="en-US" dirty="0" smtClean="0"/>
              <a:t>Don’t violate the </a:t>
            </a:r>
            <a:r>
              <a:rPr lang="en-US" dirty="0" smtClean="0"/>
              <a:t>technology </a:t>
            </a:r>
            <a:r>
              <a:rPr lang="en-US" dirty="0" smtClean="0"/>
              <a:t>policy.</a:t>
            </a:r>
          </a:p>
          <a:p>
            <a:pPr hangingPunct="0"/>
            <a:r>
              <a:rPr lang="en-US" dirty="0" smtClean="0"/>
              <a:t>Follow </a:t>
            </a:r>
            <a:r>
              <a:rPr lang="en-US" dirty="0" smtClean="0"/>
              <a:t>all of the criteria for the paper </a:t>
            </a:r>
            <a:r>
              <a:rPr lang="en-US" dirty="0" smtClean="0"/>
              <a:t>requirements. </a:t>
            </a:r>
            <a:r>
              <a:rPr lang="en-US" dirty="0"/>
              <a:t>T</a:t>
            </a:r>
            <a:r>
              <a:rPr lang="en-US" dirty="0" smtClean="0"/>
              <a:t>alk to </a:t>
            </a:r>
            <a:r>
              <a:rPr lang="en-US" dirty="0" smtClean="0"/>
              <a:t>me in advance</a:t>
            </a:r>
            <a:r>
              <a:rPr lang="en-US" dirty="0" smtClean="0"/>
              <a:t> </a:t>
            </a:r>
            <a:r>
              <a:rPr lang="en-US" dirty="0" smtClean="0"/>
              <a:t>if you don’t understand any part of the assignment. </a:t>
            </a:r>
          </a:p>
          <a:p>
            <a:pPr lvl="0" hangingPunct="0"/>
            <a:r>
              <a:rPr lang="en-US" dirty="0"/>
              <a:t>Take advantage of the extra credit research opportunities </a:t>
            </a:r>
            <a:r>
              <a:rPr lang="en-US" b="1" dirty="0"/>
              <a:t>well in advance of the end of the semester.</a:t>
            </a:r>
            <a:r>
              <a:rPr lang="en-US" dirty="0"/>
              <a:t> </a:t>
            </a:r>
            <a:r>
              <a:rPr lang="en-US" dirty="0" smtClean="0"/>
              <a:t>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457200" y="1600200"/>
            <a:ext cx="8229600" cy="4825089"/>
          </a:xfrm>
        </p:spPr>
        <p:txBody>
          <a:bodyPr>
            <a:normAutofit lnSpcReduction="10000"/>
          </a:bodyPr>
          <a:lstStyle/>
          <a:p>
            <a:r>
              <a:rPr lang="en-US" dirty="0" smtClean="0"/>
              <a:t>Introductions</a:t>
            </a:r>
            <a:endParaRPr lang="en-US" dirty="0" smtClean="0"/>
          </a:p>
          <a:p>
            <a:r>
              <a:rPr lang="en-US" dirty="0" smtClean="0"/>
              <a:t>What are the goals of the class?</a:t>
            </a:r>
          </a:p>
          <a:p>
            <a:r>
              <a:rPr lang="en-US" dirty="0" smtClean="0"/>
              <a:t>What are the books for this class?</a:t>
            </a:r>
            <a:endParaRPr lang="en-US" dirty="0" smtClean="0"/>
          </a:p>
          <a:p>
            <a:r>
              <a:rPr lang="en-US" dirty="0" smtClean="0"/>
              <a:t>How many exams?  Is there a paper?</a:t>
            </a:r>
          </a:p>
          <a:p>
            <a:r>
              <a:rPr lang="en-US" dirty="0" smtClean="0"/>
              <a:t>Is attendance required?</a:t>
            </a:r>
          </a:p>
          <a:p>
            <a:r>
              <a:rPr lang="en-US" dirty="0" smtClean="0"/>
              <a:t>What’s the policy on using computers &amp; phones in class?</a:t>
            </a:r>
          </a:p>
          <a:p>
            <a:r>
              <a:rPr lang="en-US" dirty="0" smtClean="0"/>
              <a:t>How can I get extra credit?</a:t>
            </a:r>
          </a:p>
          <a:p>
            <a:r>
              <a:rPr lang="en-US" dirty="0" smtClean="0"/>
              <a:t>How can I be sure to get a good grade?</a:t>
            </a:r>
          </a:p>
          <a:p>
            <a:r>
              <a:rPr lang="en-US" dirty="0" smtClean="0"/>
              <a:t>Syllabus quiz (5 points): September 3</a:t>
            </a:r>
            <a:r>
              <a:rPr lang="en-US" baseline="30000" dirty="0" smtClean="0"/>
              <a:t>rd</a:t>
            </a:r>
            <a:r>
              <a:rPr lang="en-US" dirty="0" smtClean="0"/>
              <a:t>.</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304800" y="152400"/>
            <a:ext cx="8534400" cy="990600"/>
          </a:xfrm>
        </p:spPr>
        <p:txBody>
          <a:bodyPr>
            <a:normAutofit/>
          </a:bodyPr>
          <a:lstStyle/>
          <a:p>
            <a:pPr eaLnBrk="1" hangingPunct="1"/>
            <a:r>
              <a:rPr lang="en-US" dirty="0" smtClean="0"/>
              <a:t>   Dr</a:t>
            </a:r>
            <a:r>
              <a:rPr lang="en-US" dirty="0" smtClean="0"/>
              <a:t>. Susan E. </a:t>
            </a:r>
            <a:r>
              <a:rPr lang="en-US" dirty="0" smtClean="0"/>
              <a:t>Morgan</a:t>
            </a:r>
            <a:endParaRPr lang="en-US" dirty="0" smtClean="0"/>
          </a:p>
        </p:txBody>
      </p:sp>
      <p:sp>
        <p:nvSpPr>
          <p:cNvPr id="6" name="Content Placeholder 5"/>
          <p:cNvSpPr>
            <a:spLocks noGrp="1"/>
          </p:cNvSpPr>
          <p:nvPr>
            <p:ph sz="half" idx="1"/>
          </p:nvPr>
        </p:nvSpPr>
        <p:spPr>
          <a:xfrm>
            <a:off x="3160902" y="1485900"/>
            <a:ext cx="5678297" cy="5105400"/>
          </a:xfrm>
        </p:spPr>
        <p:txBody>
          <a:bodyPr>
            <a:normAutofit/>
          </a:bodyPr>
          <a:lstStyle/>
          <a:p>
            <a:pPr marL="91440" indent="-91440">
              <a:spcBef>
                <a:spcPts val="0"/>
              </a:spcBef>
              <a:buFont typeface="Wingdings" pitchFamily="2" charset="2"/>
              <a:buNone/>
              <a:defRPr/>
            </a:pPr>
            <a:r>
              <a:rPr lang="en-US" dirty="0" smtClean="0">
                <a:latin typeface="Cambria"/>
              </a:rPr>
              <a:t>Education/Background</a:t>
            </a:r>
          </a:p>
          <a:p>
            <a:pPr marL="91440" indent="-91440">
              <a:spcBef>
                <a:spcPts val="0"/>
              </a:spcBef>
              <a:defRPr/>
            </a:pPr>
            <a:r>
              <a:rPr lang="en-US" sz="1600" dirty="0" smtClean="0">
                <a:latin typeface="Cambria"/>
              </a:rPr>
              <a:t>B.A. Communication, U of Massachusetts; MA &amp; Ph.D., U of Arizona.</a:t>
            </a:r>
          </a:p>
          <a:p>
            <a:pPr marL="91440" indent="-91440">
              <a:spcBef>
                <a:spcPts val="0"/>
              </a:spcBef>
              <a:defRPr/>
            </a:pPr>
            <a:r>
              <a:rPr lang="en-US" sz="1600" dirty="0" smtClean="0">
                <a:latin typeface="Cambria"/>
              </a:rPr>
              <a:t>Professor, Purdue (2005- present)</a:t>
            </a:r>
          </a:p>
          <a:p>
            <a:pPr marL="91440" indent="-91440">
              <a:spcBef>
                <a:spcPts val="0"/>
              </a:spcBef>
              <a:buNone/>
              <a:defRPr/>
            </a:pPr>
            <a:endParaRPr lang="en-US" sz="1600" dirty="0" smtClean="0">
              <a:latin typeface="Cambria"/>
            </a:endParaRPr>
          </a:p>
          <a:p>
            <a:pPr marL="91440" indent="-91440">
              <a:spcBef>
                <a:spcPts val="0"/>
              </a:spcBef>
              <a:buFont typeface="Wingdings" pitchFamily="2" charset="2"/>
              <a:buNone/>
              <a:defRPr/>
            </a:pPr>
            <a:r>
              <a:rPr lang="en-US" dirty="0" smtClean="0">
                <a:latin typeface="Cambria"/>
              </a:rPr>
              <a:t>Research Interests</a:t>
            </a:r>
          </a:p>
          <a:p>
            <a:pPr marL="91440" indent="-91440">
              <a:spcBef>
                <a:spcPts val="0"/>
              </a:spcBef>
              <a:defRPr/>
            </a:pPr>
            <a:r>
              <a:rPr lang="en-US" sz="1600" dirty="0" smtClean="0">
                <a:latin typeface="Cambria"/>
              </a:rPr>
              <a:t>The design and evaluation of health campaigns</a:t>
            </a:r>
          </a:p>
          <a:p>
            <a:pPr marL="91440" indent="-91440">
              <a:spcBef>
                <a:spcPts val="0"/>
              </a:spcBef>
              <a:defRPr/>
            </a:pPr>
            <a:r>
              <a:rPr lang="en-US" sz="1600" dirty="0" smtClean="0">
                <a:latin typeface="Cambria"/>
              </a:rPr>
              <a:t>Intercultural communication</a:t>
            </a:r>
          </a:p>
          <a:p>
            <a:pPr marL="91440" indent="-91440">
              <a:spcBef>
                <a:spcPts val="0"/>
              </a:spcBef>
              <a:buNone/>
              <a:defRPr/>
            </a:pPr>
            <a:endParaRPr lang="en-US" sz="1600" dirty="0" smtClean="0">
              <a:latin typeface="Cambria"/>
            </a:endParaRPr>
          </a:p>
          <a:p>
            <a:pPr marL="91440" indent="-91440">
              <a:spcBef>
                <a:spcPts val="0"/>
              </a:spcBef>
              <a:buFont typeface="Wingdings" pitchFamily="2" charset="2"/>
              <a:buNone/>
              <a:defRPr/>
            </a:pPr>
            <a:r>
              <a:rPr lang="en-US" dirty="0" smtClean="0">
                <a:latin typeface="Cambria"/>
              </a:rPr>
              <a:t>Fun Facts</a:t>
            </a:r>
          </a:p>
          <a:p>
            <a:pPr marL="91440" indent="-91440">
              <a:spcBef>
                <a:spcPts val="0"/>
              </a:spcBef>
              <a:defRPr/>
            </a:pPr>
            <a:r>
              <a:rPr lang="en-US" sz="1600" dirty="0" smtClean="0">
                <a:latin typeface="Cambria"/>
              </a:rPr>
              <a:t>$9+M in federally funding, 50 publications, 1 book, 50 conference papers and presentations… and yet watches America’s Next Top Model.</a:t>
            </a:r>
          </a:p>
          <a:p>
            <a:pPr marL="91440" indent="-91440">
              <a:spcBef>
                <a:spcPts val="0"/>
              </a:spcBef>
              <a:defRPr/>
            </a:pPr>
            <a:r>
              <a:rPr lang="en-US" sz="1600" dirty="0" smtClean="0">
                <a:latin typeface="Cambria"/>
              </a:rPr>
              <a:t>Is married to Dr. Harrison but is neither Mrs. Harrison nor Mrs. Morgan!</a:t>
            </a:r>
          </a:p>
          <a:p>
            <a:pPr marL="91440" indent="-91440">
              <a:spcBef>
                <a:spcPts val="0"/>
              </a:spcBef>
              <a:defRPr/>
            </a:pPr>
            <a:r>
              <a:rPr lang="en-US" sz="1600" dirty="0" smtClean="0">
                <a:latin typeface="Cambria"/>
              </a:rPr>
              <a:t>Is glad her father changed their last name from “</a:t>
            </a:r>
            <a:r>
              <a:rPr lang="en-US" sz="1600" dirty="0" err="1" smtClean="0">
                <a:latin typeface="Cambria"/>
              </a:rPr>
              <a:t>Mochnacs</a:t>
            </a:r>
            <a:r>
              <a:rPr lang="en-US" sz="1600" dirty="0" smtClean="0">
                <a:latin typeface="Cambria"/>
              </a:rPr>
              <a:t>” but is still close to her Hungarian family.</a:t>
            </a:r>
          </a:p>
          <a:p>
            <a:pPr>
              <a:defRPr/>
            </a:pPr>
            <a:endParaRPr lang="en-US" sz="1600" dirty="0" smtClean="0"/>
          </a:p>
          <a:p>
            <a:pPr>
              <a:defRPr/>
            </a:pPr>
            <a:endParaRPr lang="en-US" sz="1600" dirty="0" smtClean="0"/>
          </a:p>
          <a:p>
            <a:pPr>
              <a:defRPr/>
            </a:pPr>
            <a:endParaRPr lang="en-US" sz="1600" dirty="0" smtClean="0"/>
          </a:p>
          <a:p>
            <a:pPr>
              <a:defRPr/>
            </a:pPr>
            <a:endParaRPr lang="en-US" sz="1600" dirty="0"/>
          </a:p>
        </p:txBody>
      </p:sp>
      <p:pic>
        <p:nvPicPr>
          <p:cNvPr id="10" name="Content Placeholder 11" descr="dad schnockered w mom.jpg"/>
          <p:cNvPicPr>
            <a:picLocks noGrp="1" noChangeAspect="1"/>
          </p:cNvPicPr>
          <p:nvPr>
            <p:ph sz="half" idx="2"/>
          </p:nvPr>
        </p:nvPicPr>
        <p:blipFill>
          <a:blip r:embed="rId2" cstate="print"/>
          <a:srcRect/>
          <a:stretch>
            <a:fillRect/>
          </a:stretch>
        </p:blipFill>
        <p:spPr>
          <a:xfrm>
            <a:off x="-170179" y="4087855"/>
            <a:ext cx="3116579" cy="2337434"/>
          </a:xfrm>
        </p:spPr>
      </p:pic>
      <p:pic>
        <p:nvPicPr>
          <p:cNvPr id="9" name="Picture 8" descr="IMG_0606.jpg"/>
          <p:cNvPicPr>
            <a:picLocks noChangeAspect="1"/>
          </p:cNvPicPr>
          <p:nvPr/>
        </p:nvPicPr>
        <p:blipFill>
          <a:blip r:embed="rId3" cstate="print"/>
          <a:srcRect/>
          <a:stretch>
            <a:fillRect/>
          </a:stretch>
        </p:blipFill>
        <p:spPr bwMode="auto">
          <a:xfrm>
            <a:off x="0" y="1485900"/>
            <a:ext cx="2946400" cy="2209800"/>
          </a:xfrm>
          <a:prstGeom prst="rect">
            <a:avLst/>
          </a:prstGeom>
          <a:noFill/>
          <a:ln w="9525">
            <a:noFill/>
            <a:miter lim="800000"/>
            <a:headEnd/>
            <a:tailEnd/>
          </a:ln>
        </p:spPr>
      </p:pic>
    </p:spTree>
    <p:extLst>
      <p:ext uri="{BB962C8B-B14F-4D97-AF65-F5344CB8AC3E}">
        <p14:creationId xmlns:p14="http://schemas.microsoft.com/office/powerpoint/2010/main" val="73011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Class</a:t>
            </a:r>
            <a:endParaRPr lang="en-US" dirty="0"/>
          </a:p>
        </p:txBody>
      </p:sp>
      <p:sp>
        <p:nvSpPr>
          <p:cNvPr id="3" name="Content Placeholder 2"/>
          <p:cNvSpPr>
            <a:spLocks noGrp="1"/>
          </p:cNvSpPr>
          <p:nvPr>
            <p:ph idx="1"/>
          </p:nvPr>
        </p:nvSpPr>
        <p:spPr/>
        <p:txBody>
          <a:bodyPr/>
          <a:lstStyle/>
          <a:p>
            <a:pPr hangingPunct="0"/>
            <a:r>
              <a:rPr lang="en-US" dirty="0"/>
              <a:t>1. To learn about the major areas of study in the field of persuasion.</a:t>
            </a:r>
          </a:p>
          <a:p>
            <a:pPr hangingPunct="0"/>
            <a:r>
              <a:rPr lang="en-US" dirty="0"/>
              <a:t>2. To provide opportunities for the analysis of persuasive techniques.</a:t>
            </a:r>
          </a:p>
          <a:p>
            <a:pPr hangingPunct="0"/>
            <a:r>
              <a:rPr lang="en-US" dirty="0"/>
              <a:t>3. To understand how theories of persuasion can aid the comprehension of everyday circumstances</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Have to Buy the Books?</a:t>
            </a:r>
            <a:endParaRPr lang="en-US" dirty="0"/>
          </a:p>
        </p:txBody>
      </p:sp>
      <p:sp>
        <p:nvSpPr>
          <p:cNvPr id="3" name="Content Placeholder 2"/>
          <p:cNvSpPr>
            <a:spLocks noGrp="1"/>
          </p:cNvSpPr>
          <p:nvPr>
            <p:ph idx="1"/>
          </p:nvPr>
        </p:nvSpPr>
        <p:spPr>
          <a:xfrm>
            <a:off x="498474" y="1398013"/>
            <a:ext cx="7556313" cy="4144963"/>
          </a:xfrm>
        </p:spPr>
        <p:txBody>
          <a:bodyPr>
            <a:normAutofit/>
          </a:bodyPr>
          <a:lstStyle/>
          <a:p>
            <a:r>
              <a:rPr lang="en-US" dirty="0" smtClean="0"/>
              <a:t>Only if you want to do well!</a:t>
            </a:r>
          </a:p>
          <a:p>
            <a:pPr lvl="1" hangingPunct="0"/>
            <a:r>
              <a:rPr lang="en-US" dirty="0" err="1"/>
              <a:t>Cialdini</a:t>
            </a:r>
            <a:r>
              <a:rPr lang="en-US" dirty="0"/>
              <a:t>, R. B. (2009).  </a:t>
            </a:r>
            <a:r>
              <a:rPr lang="en-US" i="1" dirty="0"/>
              <a:t>Influence: Science and Practice, </a:t>
            </a:r>
            <a:r>
              <a:rPr lang="en-US" b="1" dirty="0"/>
              <a:t>5</a:t>
            </a:r>
            <a:r>
              <a:rPr lang="en-US" b="1" baseline="30000" dirty="0"/>
              <a:t>th</a:t>
            </a:r>
            <a:r>
              <a:rPr lang="en-US" b="1" dirty="0"/>
              <a:t> Edition</a:t>
            </a:r>
            <a:r>
              <a:rPr lang="en-US" dirty="0"/>
              <a:t>.  New York: Harper Collins.</a:t>
            </a:r>
          </a:p>
          <a:p>
            <a:pPr lvl="1" hangingPunct="0"/>
            <a:r>
              <a:rPr lang="en-US" dirty="0" err="1"/>
              <a:t>Gass</a:t>
            </a:r>
            <a:r>
              <a:rPr lang="en-US" dirty="0"/>
              <a:t>, R.H. &amp; </a:t>
            </a:r>
            <a:r>
              <a:rPr lang="en-US" dirty="0" err="1"/>
              <a:t>Seiter</a:t>
            </a:r>
            <a:r>
              <a:rPr lang="en-US" dirty="0"/>
              <a:t>, J.S. (2013).  </a:t>
            </a:r>
            <a:r>
              <a:rPr lang="en-US" i="1" dirty="0"/>
              <a:t>Persuasion, Social Influence, and Compliance Gaining</a:t>
            </a:r>
            <a:r>
              <a:rPr lang="en-US" dirty="0"/>
              <a:t>, </a:t>
            </a:r>
            <a:r>
              <a:rPr lang="en-US" b="1" dirty="0"/>
              <a:t>5</a:t>
            </a:r>
            <a:r>
              <a:rPr lang="en-US" b="1" baseline="30000" dirty="0"/>
              <a:t>th</a:t>
            </a:r>
            <a:r>
              <a:rPr lang="en-US" b="1" dirty="0"/>
              <a:t> Edition</a:t>
            </a:r>
            <a:r>
              <a:rPr lang="en-US" dirty="0"/>
              <a:t>.  </a:t>
            </a:r>
            <a:r>
              <a:rPr lang="en-US" dirty="0" err="1"/>
              <a:t>Allyn</a:t>
            </a:r>
            <a:r>
              <a:rPr lang="en-US" dirty="0"/>
              <a:t> &amp; Bacon.  You can also use the 4</a:t>
            </a:r>
            <a:r>
              <a:rPr lang="en-US" baseline="30000" dirty="0"/>
              <a:t>th</a:t>
            </a:r>
            <a:r>
              <a:rPr lang="en-US" dirty="0"/>
              <a:t> edition.  Text is available in </a:t>
            </a:r>
            <a:r>
              <a:rPr lang="en-US" dirty="0" err="1"/>
              <a:t>e</a:t>
            </a:r>
            <a:r>
              <a:rPr lang="en-US" dirty="0"/>
              <a:t>-format as well as print.</a:t>
            </a:r>
            <a:endParaRPr lang="en-US" dirty="0" smtClean="0"/>
          </a:p>
          <a:p>
            <a:pPr hangingPunct="0"/>
            <a:r>
              <a:rPr lang="en-US" dirty="0" smtClean="0"/>
              <a:t>These </a:t>
            </a:r>
            <a:r>
              <a:rPr lang="en-US" dirty="0"/>
              <a:t>text books are REQUIRED for this course. For both books, test questions and lectures will focus on material contained in these specific editions of each book. We do not have access to information </a:t>
            </a:r>
            <a:r>
              <a:rPr lang="en-US" dirty="0" smtClean="0"/>
              <a:t>about </a:t>
            </a:r>
            <a:r>
              <a:rPr lang="en-US" dirty="0"/>
              <a:t>changes to the texts </a:t>
            </a:r>
            <a:r>
              <a:rPr lang="en-US" dirty="0" smtClean="0"/>
              <a:t>from editions prior to the 4</a:t>
            </a:r>
            <a:r>
              <a:rPr lang="en-US" baseline="30000" dirty="0" smtClean="0"/>
              <a:t>th</a:t>
            </a:r>
            <a:r>
              <a:rPr lang="en-US" dirty="0" smtClean="0"/>
              <a:t> edition of G&amp;S.</a:t>
            </a:r>
            <a:endParaRPr lang="en-US" dirty="0"/>
          </a:p>
        </p:txBody>
      </p:sp>
      <p:pic>
        <p:nvPicPr>
          <p:cNvPr id="4" name="Picture 3" descr="textbook 2.jpg"/>
          <p:cNvPicPr>
            <a:picLocks noChangeAspect="1"/>
          </p:cNvPicPr>
          <p:nvPr/>
        </p:nvPicPr>
        <p:blipFill>
          <a:blip r:embed="rId2" cstate="print"/>
          <a:srcRect/>
          <a:stretch>
            <a:fillRect/>
          </a:stretch>
        </p:blipFill>
        <p:spPr bwMode="auto">
          <a:xfrm>
            <a:off x="5613625" y="4866365"/>
            <a:ext cx="1208077" cy="1813734"/>
          </a:xfrm>
          <a:prstGeom prst="rect">
            <a:avLst/>
          </a:prstGeom>
          <a:noFill/>
          <a:ln w="9525">
            <a:noFill/>
            <a:miter lim="800000"/>
            <a:headEnd/>
            <a:tailEnd/>
          </a:ln>
        </p:spPr>
      </p:pic>
      <p:pic>
        <p:nvPicPr>
          <p:cNvPr id="5" name="Picture 4" descr="gass and seiter pic.jpg"/>
          <p:cNvPicPr>
            <a:picLocks noChangeAspect="1"/>
          </p:cNvPicPr>
          <p:nvPr/>
        </p:nvPicPr>
        <p:blipFill>
          <a:blip r:embed="rId3"/>
          <a:stretch>
            <a:fillRect/>
          </a:stretch>
        </p:blipFill>
        <p:spPr>
          <a:xfrm>
            <a:off x="7339751" y="4866365"/>
            <a:ext cx="1430071" cy="176989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Major Requirements?</a:t>
            </a:r>
            <a:endParaRPr lang="en-US" dirty="0"/>
          </a:p>
        </p:txBody>
      </p:sp>
      <p:sp>
        <p:nvSpPr>
          <p:cNvPr id="3" name="Content Placeholder 2"/>
          <p:cNvSpPr>
            <a:spLocks noGrp="1"/>
          </p:cNvSpPr>
          <p:nvPr>
            <p:ph idx="1"/>
          </p:nvPr>
        </p:nvSpPr>
        <p:spPr/>
        <p:txBody>
          <a:bodyPr/>
          <a:lstStyle/>
          <a:p>
            <a:pPr hangingPunct="0"/>
            <a:r>
              <a:rPr lang="en-US" dirty="0" smtClean="0"/>
              <a:t>Three </a:t>
            </a:r>
            <a:r>
              <a:rPr lang="en-US" dirty="0"/>
              <a:t>(non-cumulative) exams (100 points each</a:t>
            </a:r>
            <a:r>
              <a:rPr lang="en-US" dirty="0" smtClean="0"/>
              <a:t>). </a:t>
            </a:r>
            <a:endParaRPr lang="en-US" dirty="0" smtClean="0"/>
          </a:p>
          <a:p>
            <a:pPr hangingPunct="0"/>
            <a:r>
              <a:rPr lang="en-US" dirty="0" smtClean="0"/>
              <a:t>Research paper (150 points)</a:t>
            </a:r>
            <a:endParaRPr lang="en-US" dirty="0" smtClean="0"/>
          </a:p>
          <a:p>
            <a:pPr hangingPunct="0"/>
            <a:r>
              <a:rPr lang="en-US" dirty="0"/>
              <a:t>Activities and </a:t>
            </a:r>
            <a:r>
              <a:rPr lang="en-US" dirty="0" smtClean="0"/>
              <a:t>civility (50 points)</a:t>
            </a:r>
          </a:p>
          <a:p>
            <a:pPr hangingPunct="0"/>
            <a:r>
              <a:rPr lang="en-US" dirty="0" smtClean="0"/>
              <a:t>Total of </a:t>
            </a:r>
            <a:r>
              <a:rPr lang="en-US" dirty="0" smtClean="0"/>
              <a:t>500 </a:t>
            </a:r>
            <a:r>
              <a:rPr lang="en-US" dirty="0" smtClean="0"/>
              <a:t>course points</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Attendance Required?</a:t>
            </a:r>
            <a:endParaRPr lang="en-US" dirty="0"/>
          </a:p>
        </p:txBody>
      </p:sp>
      <p:sp>
        <p:nvSpPr>
          <p:cNvPr id="3" name="Content Placeholder 2"/>
          <p:cNvSpPr>
            <a:spLocks noGrp="1"/>
          </p:cNvSpPr>
          <p:nvPr>
            <p:ph idx="1"/>
          </p:nvPr>
        </p:nvSpPr>
        <p:spPr>
          <a:xfrm>
            <a:off x="457200" y="1600200"/>
            <a:ext cx="8229600" cy="4887350"/>
          </a:xfrm>
        </p:spPr>
        <p:txBody>
          <a:bodyPr>
            <a:normAutofit/>
          </a:bodyPr>
          <a:lstStyle/>
          <a:p>
            <a:r>
              <a:rPr lang="en-US" dirty="0" smtClean="0"/>
              <a:t>Yes.</a:t>
            </a:r>
          </a:p>
          <a:p>
            <a:r>
              <a:rPr lang="en-US" dirty="0" smtClean="0"/>
              <a:t>You can miss two classes without penalty.</a:t>
            </a:r>
          </a:p>
          <a:p>
            <a:r>
              <a:rPr lang="en-US" dirty="0" smtClean="0"/>
              <a:t>If you miss an exam or an assignment, you will need to get a verified absence letter from the Dean of Students’ office.</a:t>
            </a:r>
            <a:endParaRPr lang="en-US" dirty="0" smtClean="0"/>
          </a:p>
          <a:p>
            <a:r>
              <a:rPr lang="en-US" dirty="0" smtClean="0"/>
              <a:t>When</a:t>
            </a:r>
            <a:r>
              <a:rPr lang="en-US" dirty="0" smtClean="0"/>
              <a:t> </a:t>
            </a:r>
            <a:r>
              <a:rPr lang="en-US" dirty="0" smtClean="0"/>
              <a:t>you attend class:</a:t>
            </a:r>
          </a:p>
          <a:p>
            <a:pPr lvl="1"/>
            <a:r>
              <a:rPr lang="en-US" dirty="0" smtClean="0"/>
              <a:t>No technology in the classroom: No use of laptops, phones, etc.  PowerPoint lectures available 24 hours in advance.</a:t>
            </a:r>
          </a:p>
          <a:p>
            <a:pPr lvl="1"/>
            <a:r>
              <a:rPr lang="en-US" dirty="0" smtClean="0"/>
              <a:t>Violation of technology policy will result in a grade penalty (1/2 letter grade).  No “warnings.”</a:t>
            </a:r>
          </a:p>
          <a:p>
            <a:pPr lvl="1"/>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exams like?</a:t>
            </a:r>
            <a:endParaRPr lang="en-US" dirty="0"/>
          </a:p>
        </p:txBody>
      </p:sp>
      <p:sp>
        <p:nvSpPr>
          <p:cNvPr id="3" name="Content Placeholder 2"/>
          <p:cNvSpPr>
            <a:spLocks noGrp="1"/>
          </p:cNvSpPr>
          <p:nvPr>
            <p:ph idx="1"/>
          </p:nvPr>
        </p:nvSpPr>
        <p:spPr/>
        <p:txBody>
          <a:bodyPr/>
          <a:lstStyle/>
          <a:p>
            <a:r>
              <a:rPr lang="en-US" dirty="0" smtClean="0"/>
              <a:t>3 </a:t>
            </a:r>
            <a:r>
              <a:rPr lang="en-US" dirty="0" smtClean="0"/>
              <a:t>exams</a:t>
            </a:r>
            <a:r>
              <a:rPr lang="en-US" dirty="0" smtClean="0"/>
              <a:t>,</a:t>
            </a:r>
            <a:r>
              <a:rPr lang="en-US" dirty="0" smtClean="0"/>
              <a:t> 33</a:t>
            </a:r>
            <a:r>
              <a:rPr lang="en-US" dirty="0" smtClean="0"/>
              <a:t>- 50 multiple choice </a:t>
            </a:r>
            <a:r>
              <a:rPr lang="en-US" dirty="0" smtClean="0"/>
              <a:t>questions.</a:t>
            </a:r>
          </a:p>
          <a:p>
            <a:r>
              <a:rPr lang="en-US" dirty="0" smtClean="0"/>
              <a:t>Questions are not designed to be trick questions.  Try not to over-think them.</a:t>
            </a:r>
            <a:endParaRPr lang="en-US" dirty="0" smtClean="0"/>
          </a:p>
          <a:p>
            <a:r>
              <a:rPr lang="en-US" dirty="0" smtClean="0"/>
              <a:t>No make-up exams, even for really, really, really good reasons.</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 Paper?</a:t>
            </a:r>
            <a:endParaRPr lang="en-US" dirty="0"/>
          </a:p>
        </p:txBody>
      </p:sp>
      <p:sp>
        <p:nvSpPr>
          <p:cNvPr id="3" name="Content Placeholder 2"/>
          <p:cNvSpPr>
            <a:spLocks noGrp="1"/>
          </p:cNvSpPr>
          <p:nvPr>
            <p:ph idx="1"/>
          </p:nvPr>
        </p:nvSpPr>
        <p:spPr/>
        <p:txBody>
          <a:bodyPr>
            <a:normAutofit/>
          </a:bodyPr>
          <a:lstStyle/>
          <a:p>
            <a:r>
              <a:rPr lang="en-US" dirty="0" smtClean="0"/>
              <a:t>One research paper, worth 150 points.</a:t>
            </a:r>
          </a:p>
          <a:p>
            <a:pPr lvl="1"/>
            <a:r>
              <a:rPr lang="en-US" dirty="0" smtClean="0"/>
              <a:t>12-15 pages, double-spaced.  </a:t>
            </a:r>
          </a:p>
          <a:p>
            <a:pPr lvl="1"/>
            <a:r>
              <a:rPr lang="en-US" dirty="0" smtClean="0"/>
              <a:t>At least 8 scholarly sources.</a:t>
            </a:r>
          </a:p>
          <a:p>
            <a:pPr lvl="1"/>
            <a:r>
              <a:rPr lang="en-US" dirty="0" smtClean="0"/>
              <a:t>APA formatting style.</a:t>
            </a:r>
          </a:p>
          <a:p>
            <a:r>
              <a:rPr lang="en-US" dirty="0" smtClean="0"/>
              <a:t>You will select one (and only one!) theory and then apply it to some area of interest to you.</a:t>
            </a:r>
          </a:p>
          <a:p>
            <a:r>
              <a:rPr lang="en-US" dirty="0" smtClean="0"/>
              <a:t>Please come talk with me about your paper topic by the end of September.</a:t>
            </a:r>
          </a:p>
          <a:p>
            <a:r>
              <a:rPr lang="en-US" dirty="0" smtClean="0"/>
              <a:t>Submit </a:t>
            </a:r>
            <a:r>
              <a:rPr lang="en-US" dirty="0" smtClean="0"/>
              <a:t>your paper via Blackboard AND </a:t>
            </a:r>
            <a:r>
              <a:rPr lang="en-US" dirty="0" err="1" smtClean="0"/>
              <a:t>SafeAssign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304</TotalTime>
  <Words>926</Words>
  <Application>Microsoft Macintosh PowerPoint</Application>
  <PresentationFormat>On-screen Show (4:3)</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Advantage</vt:lpstr>
      <vt:lpstr>Welcome to Persuasion: COM 318</vt:lpstr>
      <vt:lpstr>Today’s Class</vt:lpstr>
      <vt:lpstr>   Dr. Susan E. Morgan</vt:lpstr>
      <vt:lpstr>Goals of the Class</vt:lpstr>
      <vt:lpstr>Do You Have to Buy the Books?</vt:lpstr>
      <vt:lpstr>What are the Major Requirements?</vt:lpstr>
      <vt:lpstr>Is Attendance Required?</vt:lpstr>
      <vt:lpstr>What are the exams like?</vt:lpstr>
      <vt:lpstr>Is There a Paper?</vt:lpstr>
      <vt:lpstr>Activity points</vt:lpstr>
      <vt:lpstr>Can You Get Extra Credit?</vt:lpstr>
      <vt:lpstr>How Can I Get a Good Grade?</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 318</dc:title>
  <dc:creator>Susan Morgan</dc:creator>
  <cp:lastModifiedBy>Morgan, Susan E</cp:lastModifiedBy>
  <cp:revision>20</cp:revision>
  <dcterms:created xsi:type="dcterms:W3CDTF">2013-08-16T18:23:12Z</dcterms:created>
  <dcterms:modified xsi:type="dcterms:W3CDTF">2013-08-20T14:32:16Z</dcterms:modified>
</cp:coreProperties>
</file>