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97" r:id="rId4"/>
    <p:sldId id="298" r:id="rId5"/>
    <p:sldId id="295" r:id="rId6"/>
    <p:sldId id="281" r:id="rId7"/>
    <p:sldId id="292" r:id="rId8"/>
    <p:sldId id="300" r:id="rId9"/>
    <p:sldId id="299" r:id="rId10"/>
    <p:sldId id="282" r:id="rId11"/>
    <p:sldId id="258" r:id="rId12"/>
    <p:sldId id="283" r:id="rId13"/>
    <p:sldId id="284" r:id="rId14"/>
    <p:sldId id="285" r:id="rId15"/>
    <p:sldId id="286" r:id="rId16"/>
    <p:sldId id="288" r:id="rId17"/>
    <p:sldId id="289" r:id="rId18"/>
    <p:sldId id="287" r:id="rId19"/>
    <p:sldId id="301" r:id="rId20"/>
    <p:sldId id="259" r:id="rId21"/>
    <p:sldId id="260" r:id="rId22"/>
    <p:sldId id="262" r:id="rId23"/>
    <p:sldId id="263" r:id="rId24"/>
    <p:sldId id="291" r:id="rId25"/>
    <p:sldId id="290" r:id="rId26"/>
    <p:sldId id="270" r:id="rId27"/>
    <p:sldId id="267" r:id="rId28"/>
    <p:sldId id="269" r:id="rId29"/>
    <p:sldId id="273" r:id="rId30"/>
    <p:sldId id="274" r:id="rId31"/>
    <p:sldId id="275" r:id="rId32"/>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32" autoAdjust="0"/>
  </p:normalViewPr>
  <p:slideViewPr>
    <p:cSldViewPr>
      <p:cViewPr varScale="1">
        <p:scale>
          <a:sx n="137" d="100"/>
          <a:sy n="137" d="100"/>
        </p:scale>
        <p:origin x="-112" y="-672"/>
      </p:cViewPr>
      <p:guideLst>
        <p:guide orient="horz" pos="2160"/>
        <p:guide pos="2880"/>
      </p:guideLst>
    </p:cSldViewPr>
  </p:slideViewPr>
  <p:outlineViewPr>
    <p:cViewPr>
      <p:scale>
        <a:sx n="33" d="100"/>
        <a:sy n="33" d="100"/>
      </p:scale>
      <p:origin x="48" y="91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9978"/>
          </a:xfrm>
          <a:prstGeom prst="rect">
            <a:avLst/>
          </a:prstGeom>
        </p:spPr>
        <p:txBody>
          <a:bodyPr vert="horz" lIns="91440" tIns="45720" rIns="91440" bIns="45720" rtlCol="0"/>
          <a:lstStyle>
            <a:lvl1pPr algn="r">
              <a:defRPr sz="1200"/>
            </a:lvl1pPr>
          </a:lstStyle>
          <a:p>
            <a:fld id="{5C6D0F22-82DE-42B3-8269-E3509A0B442F}" type="datetimeFigureOut">
              <a:rPr lang="en-US" smtClean="0"/>
              <a:pPr/>
              <a:t>9/17/13</a:t>
            </a:fld>
            <a:endParaRPr lang="en-US"/>
          </a:p>
        </p:txBody>
      </p:sp>
      <p:sp>
        <p:nvSpPr>
          <p:cNvPr id="4" name="Slide Image Placeholder 3"/>
          <p:cNvSpPr>
            <a:spLocks noGrp="1" noRot="1" noChangeAspect="1"/>
          </p:cNvSpPr>
          <p:nvPr>
            <p:ph type="sldImg" idx="2"/>
          </p:nvPr>
        </p:nvSpPr>
        <p:spPr>
          <a:xfrm>
            <a:off x="1130300" y="690563"/>
            <a:ext cx="4597400" cy="34496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69793"/>
            <a:ext cx="5486400" cy="41398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lIns="91440" tIns="45720" rIns="91440" bIns="45720" rtlCol="0" anchor="b"/>
          <a:lstStyle>
            <a:lvl1pPr algn="r">
              <a:defRPr sz="1200"/>
            </a:lvl1pPr>
          </a:lstStyle>
          <a:p>
            <a:fld id="{DF493903-B093-40CE-9550-F656F8B5AFB5}" type="slidenum">
              <a:rPr lang="en-US" smtClean="0"/>
              <a:pPr/>
              <a:t>‹#›</a:t>
            </a:fld>
            <a:endParaRPr lang="en-US"/>
          </a:p>
        </p:txBody>
      </p:sp>
    </p:spTree>
    <p:extLst>
      <p:ext uri="{BB962C8B-B14F-4D97-AF65-F5344CB8AC3E}">
        <p14:creationId xmlns:p14="http://schemas.microsoft.com/office/powerpoint/2010/main" val="3636188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493903-B093-40CE-9550-F656F8B5AFB5}"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 back to CA: Proportion of C/D elements</a:t>
            </a:r>
            <a:r>
              <a:rPr lang="en-US" baseline="0" dirty="0" smtClean="0"/>
              <a:t> (Reduces stress.</a:t>
            </a:r>
            <a:r>
              <a:rPr lang="en-US" baseline="0" dirty="0" smtClean="0">
                <a:sym typeface="Wingdings"/>
              </a:rPr>
              <a:t> bad science)</a:t>
            </a:r>
          </a:p>
          <a:p>
            <a:r>
              <a:rPr lang="en-US" baseline="0" dirty="0" smtClean="0">
                <a:sym typeface="Wingdings"/>
              </a:rPr>
              <a:t>Alter importance: Old smokers, life is risky</a:t>
            </a:r>
          </a:p>
          <a:p>
            <a:r>
              <a:rPr lang="en-US" baseline="0" dirty="0" smtClean="0">
                <a:sym typeface="Wingdings"/>
              </a:rPr>
              <a:t>Selective exposure: Hang out at Martin’s cigar shop.</a:t>
            </a:r>
            <a:endParaRPr lang="en-US" dirty="0"/>
          </a:p>
        </p:txBody>
      </p:sp>
      <p:sp>
        <p:nvSpPr>
          <p:cNvPr id="4" name="Slide Number Placeholder 3"/>
          <p:cNvSpPr>
            <a:spLocks noGrp="1"/>
          </p:cNvSpPr>
          <p:nvPr>
            <p:ph type="sldNum" sz="quarter" idx="10"/>
          </p:nvPr>
        </p:nvSpPr>
        <p:spPr/>
        <p:txBody>
          <a:bodyPr/>
          <a:lstStyle/>
          <a:p>
            <a:fld id="{DF493903-B093-40CE-9550-F656F8B5AFB5}" type="slidenum">
              <a:rPr lang="en-US" smtClean="0"/>
              <a:pPr/>
              <a:t>27</a:t>
            </a:fld>
            <a:endParaRPr lang="en-US"/>
          </a:p>
        </p:txBody>
      </p:sp>
    </p:spTree>
    <p:extLst>
      <p:ext uri="{BB962C8B-B14F-4D97-AF65-F5344CB8AC3E}">
        <p14:creationId xmlns:p14="http://schemas.microsoft.com/office/powerpoint/2010/main" val="337046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2EAA969-EB8F-4416-BBBC-987595BB03BC}"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EAA969-EB8F-4416-BBBC-987595BB03B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2EAA969-EB8F-4416-BBBC-987595BB03B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EAA969-EB8F-4416-BBBC-987595BB03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87F952C-7980-4EC8-908A-B456DB06F077}" type="datetimeFigureOut">
              <a:rPr lang="en-US" smtClean="0"/>
              <a:pPr/>
              <a:t>9/17/13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EAA969-EB8F-4416-BBBC-987595BB03BC}"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87F952C-7980-4EC8-908A-B456DB06F077}" type="datetimeFigureOut">
              <a:rPr lang="en-US" smtClean="0"/>
              <a:pPr/>
              <a:t>9/17/13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2EAA969-EB8F-4416-BBBC-987595BB03BC}"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gif"/><Relationship Id="rId3" Type="http://schemas.openxmlformats.org/officeDocument/2006/relationships/image" Target="../media/image2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korGK0yGID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eg"/><Relationship Id="rId3" Type="http://schemas.openxmlformats.org/officeDocument/2006/relationships/image" Target="../media/image3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Cognitive Dissonance Theory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cigars are great: Cigar Aficionado’s 7 key arguments</a:t>
            </a:r>
            <a:endParaRPr lang="en-US" dirty="0"/>
          </a:p>
        </p:txBody>
      </p:sp>
      <p:sp>
        <p:nvSpPr>
          <p:cNvPr id="3" name="Content Placeholder 2"/>
          <p:cNvSpPr>
            <a:spLocks noGrp="1"/>
          </p:cNvSpPr>
          <p:nvPr>
            <p:ph idx="1"/>
          </p:nvPr>
        </p:nvSpPr>
        <p:spPr>
          <a:xfrm>
            <a:off x="1447800" y="1676400"/>
            <a:ext cx="7498080" cy="4800600"/>
          </a:xfrm>
        </p:spPr>
        <p:txBody>
          <a:bodyPr/>
          <a:lstStyle/>
          <a:p>
            <a:r>
              <a:rPr lang="en-US" dirty="0" smtClean="0"/>
              <a:t>Cigars-are-not-cigarettes argument</a:t>
            </a:r>
          </a:p>
          <a:p>
            <a:r>
              <a:rPr lang="en-US" dirty="0" smtClean="0"/>
              <a:t>Life-is-dangerous argument</a:t>
            </a:r>
          </a:p>
          <a:p>
            <a:r>
              <a:rPr lang="en-US" dirty="0" smtClean="0"/>
              <a:t>Health-benefits argument</a:t>
            </a:r>
          </a:p>
          <a:p>
            <a:r>
              <a:rPr lang="en-US" dirty="0" smtClean="0"/>
              <a:t>Moderation argument</a:t>
            </a:r>
          </a:p>
          <a:p>
            <a:r>
              <a:rPr lang="en-US" dirty="0" smtClean="0"/>
              <a:t>Old-smokers argument</a:t>
            </a:r>
          </a:p>
          <a:p>
            <a:r>
              <a:rPr lang="en-US" dirty="0" smtClean="0"/>
              <a:t>Bad-science argument</a:t>
            </a:r>
          </a:p>
          <a:p>
            <a:r>
              <a:rPr lang="en-US" dirty="0" smtClean="0"/>
              <a:t>Good-science argument</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Cigars-are-not-cigarettes argument</a:t>
            </a:r>
            <a:br>
              <a:rPr lang="en-US" dirty="0" smtClean="0"/>
            </a:br>
            <a:endParaRPr lang="en-US" dirty="0"/>
          </a:p>
        </p:txBody>
      </p:sp>
      <p:sp>
        <p:nvSpPr>
          <p:cNvPr id="5" name="Content Placeholder 4"/>
          <p:cNvSpPr>
            <a:spLocks noGrp="1"/>
          </p:cNvSpPr>
          <p:nvPr>
            <p:ph idx="1"/>
          </p:nvPr>
        </p:nvSpPr>
        <p:spPr/>
        <p:txBody>
          <a:bodyPr>
            <a:normAutofit/>
          </a:bodyPr>
          <a:lstStyle/>
          <a:p>
            <a:r>
              <a:rPr lang="en-US" sz="2800" dirty="0" smtClean="0"/>
              <a:t>Claim: Cigars are not as addictive as cigarettes</a:t>
            </a:r>
          </a:p>
          <a:p>
            <a:r>
              <a:rPr lang="en-US" sz="2800" dirty="0" smtClean="0"/>
              <a:t>“The reality is that cigars don’t create the kind of compulsive addictions that other tobacco products may cause.” Many regular cigar smokers “often go days or weeks without smoking at all” (Marvin </a:t>
            </a:r>
            <a:r>
              <a:rPr lang="en-US" sz="2800" dirty="0" err="1" smtClean="0"/>
              <a:t>Shanken</a:t>
            </a:r>
            <a:r>
              <a:rPr lang="en-US" sz="2800" dirty="0" smtClean="0"/>
              <a:t>, publisher).</a:t>
            </a:r>
          </a:p>
          <a:p>
            <a:r>
              <a:rPr lang="en-US" sz="2800" dirty="0" smtClean="0"/>
              <a:t>“The Surgeon General didn’t warn against [cigars] ” </a:t>
            </a:r>
            <a:r>
              <a:rPr lang="en-US" sz="2800" i="1" dirty="0" smtClean="0"/>
              <a:t>--Actor Ben </a:t>
            </a:r>
            <a:r>
              <a:rPr lang="en-US" sz="2800" i="1" dirty="0" err="1" smtClean="0"/>
              <a:t>Gazzara</a:t>
            </a:r>
            <a:endParaRPr lang="en-US" sz="2800" dirty="0" smtClean="0"/>
          </a:p>
          <a:p>
            <a:endParaRPr lang="en-US" dirty="0"/>
          </a:p>
        </p:txBody>
      </p:sp>
      <p:pic>
        <p:nvPicPr>
          <p:cNvPr id="6" name="Picture 5" descr="cigarettes.jpg"/>
          <p:cNvPicPr>
            <a:picLocks noChangeAspect="1"/>
          </p:cNvPicPr>
          <p:nvPr/>
        </p:nvPicPr>
        <p:blipFill>
          <a:blip r:embed="rId2" cstate="print"/>
          <a:stretch>
            <a:fillRect/>
          </a:stretch>
        </p:blipFill>
        <p:spPr>
          <a:xfrm>
            <a:off x="6934200" y="4120738"/>
            <a:ext cx="1941616" cy="273726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Life-is-dangerous argument</a:t>
            </a:r>
            <a:br>
              <a:rPr lang="en-US" dirty="0" smtClean="0"/>
            </a:br>
            <a:endParaRPr lang="en-US" dirty="0"/>
          </a:p>
        </p:txBody>
      </p:sp>
      <p:sp>
        <p:nvSpPr>
          <p:cNvPr id="3" name="Content Placeholder 2"/>
          <p:cNvSpPr>
            <a:spLocks noGrp="1"/>
          </p:cNvSpPr>
          <p:nvPr>
            <p:ph idx="1"/>
          </p:nvPr>
        </p:nvSpPr>
        <p:spPr>
          <a:xfrm>
            <a:off x="1219200" y="1219200"/>
            <a:ext cx="7498080" cy="4800600"/>
          </a:xfrm>
        </p:spPr>
        <p:txBody>
          <a:bodyPr>
            <a:normAutofit/>
          </a:bodyPr>
          <a:lstStyle/>
          <a:p>
            <a:r>
              <a:rPr lang="en-US" sz="2400" dirty="0" smtClean="0"/>
              <a:t>Risk is part of living. Skiing, riding motorcycles, flying private airplanes, drinking whole milk, eating bacon, savoring butter and cream sauces or digging into a hamburger and fries are all things that have health risks. . . . Someday the fanatics will learn that there are not absolutes: Risks are everywhere, and if you can somehow get through the dangers of living every day, a relaxing smoke, especially after an enjoyable dinner, will make the passage all the sweeter.”</a:t>
            </a:r>
          </a:p>
          <a:p>
            <a:endParaRPr lang="en-US" dirty="0"/>
          </a:p>
        </p:txBody>
      </p:sp>
      <p:pic>
        <p:nvPicPr>
          <p:cNvPr id="4" name="Picture 3" descr="woman-jogging-city.jpg"/>
          <p:cNvPicPr>
            <a:picLocks noChangeAspect="1"/>
          </p:cNvPicPr>
          <p:nvPr/>
        </p:nvPicPr>
        <p:blipFill>
          <a:blip r:embed="rId2" cstate="print"/>
          <a:stretch>
            <a:fillRect/>
          </a:stretch>
        </p:blipFill>
        <p:spPr>
          <a:xfrm>
            <a:off x="2895600" y="4757420"/>
            <a:ext cx="3124200" cy="2291080"/>
          </a:xfrm>
          <a:prstGeom prst="rect">
            <a:avLst/>
          </a:prstGeom>
        </p:spPr>
      </p:pic>
      <p:pic>
        <p:nvPicPr>
          <p:cNvPr id="6" name="Picture 5" descr="green mms.jpg"/>
          <p:cNvPicPr>
            <a:picLocks noChangeAspect="1"/>
          </p:cNvPicPr>
          <p:nvPr/>
        </p:nvPicPr>
        <p:blipFill>
          <a:blip r:embed="rId3" cstate="print"/>
          <a:stretch>
            <a:fillRect/>
          </a:stretch>
        </p:blipFill>
        <p:spPr>
          <a:xfrm>
            <a:off x="6477000" y="4495800"/>
            <a:ext cx="1752600" cy="218687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Health-benefits argument</a:t>
            </a:r>
            <a:endParaRPr lang="en-US" sz="4300" dirty="0" smtClean="0"/>
          </a:p>
          <a:p>
            <a:endParaRPr lang="en-US" dirty="0"/>
          </a:p>
        </p:txBody>
      </p:sp>
      <p:sp>
        <p:nvSpPr>
          <p:cNvPr id="4" name="Content Placeholder 3"/>
          <p:cNvSpPr>
            <a:spLocks noGrp="1"/>
          </p:cNvSpPr>
          <p:nvPr>
            <p:ph sz="half" idx="1"/>
          </p:nvPr>
        </p:nvSpPr>
        <p:spPr>
          <a:xfrm>
            <a:off x="990600" y="990600"/>
            <a:ext cx="4343400" cy="5867400"/>
          </a:xfrm>
        </p:spPr>
        <p:txBody>
          <a:bodyPr>
            <a:normAutofit fontScale="77500" lnSpcReduction="20000"/>
          </a:bodyPr>
          <a:lstStyle/>
          <a:p>
            <a:r>
              <a:rPr lang="en-US" dirty="0" smtClean="0"/>
              <a:t> “[A]s director of a center for stress-related disorders,” no other method, “from biofeedback to yoga,” has the advantages of smoking a cigar.  --Dr. Charles </a:t>
            </a:r>
            <a:r>
              <a:rPr lang="en-US" dirty="0" err="1" smtClean="0"/>
              <a:t>Carluccio</a:t>
            </a:r>
            <a:r>
              <a:rPr lang="en-US" dirty="0" smtClean="0"/>
              <a:t>, “</a:t>
            </a:r>
            <a:r>
              <a:rPr lang="en-US" dirty="0" smtClean="0"/>
              <a:t>On Doctor’s </a:t>
            </a:r>
            <a:r>
              <a:rPr lang="en-US" dirty="0" smtClean="0"/>
              <a:t>Orders.”</a:t>
            </a:r>
            <a:endParaRPr lang="en-US" dirty="0" smtClean="0"/>
          </a:p>
          <a:p>
            <a:r>
              <a:rPr lang="en-US" dirty="0" smtClean="0"/>
              <a:t>“One of modern life’s greatest dangers is psychological stress. . stress is a major cause of numerous health </a:t>
            </a:r>
            <a:r>
              <a:rPr lang="en-US" dirty="0" smtClean="0"/>
              <a:t>threats, </a:t>
            </a:r>
            <a:r>
              <a:rPr lang="en-US" dirty="0" smtClean="0"/>
              <a:t>including heart attacks, high blood pressure and ulcers. Stress reduces the quality of lives when it leads to tranquilizer addiction, screaming at loved ones or kicking the dog. </a:t>
            </a:r>
            <a:r>
              <a:rPr lang="en-US" dirty="0" smtClean="0"/>
              <a:t> Any </a:t>
            </a:r>
            <a:r>
              <a:rPr lang="en-US" dirty="0" smtClean="0"/>
              <a:t>way of reducing stress has unmeasured benefits.” --Dr. M. Hal Pearlman, an ear, nose and throat surgeon.</a:t>
            </a:r>
          </a:p>
          <a:p>
            <a:endParaRPr lang="en-US" dirty="0"/>
          </a:p>
        </p:txBody>
      </p:sp>
      <p:pic>
        <p:nvPicPr>
          <p:cNvPr id="6" name="Content Placeholder 5" descr="D:\doctor 2a.jpg"/>
          <p:cNvPicPr>
            <a:picLocks noGrp="1"/>
          </p:cNvPicPr>
          <p:nvPr>
            <p:ph sz="half" idx="2"/>
          </p:nvPr>
        </p:nvPicPr>
        <p:blipFill>
          <a:blip r:embed="rId2" cstate="print"/>
          <a:srcRect/>
          <a:stretch>
            <a:fillRect/>
          </a:stretch>
        </p:blipFill>
        <p:spPr bwMode="auto">
          <a:xfrm>
            <a:off x="5696712" y="3124200"/>
            <a:ext cx="3447288" cy="3535680"/>
          </a:xfrm>
          <a:prstGeom prst="rect">
            <a:avLst/>
          </a:prstGeom>
          <a:noFill/>
        </p:spPr>
      </p:pic>
      <p:pic>
        <p:nvPicPr>
          <p:cNvPr id="7" name="Picture 6" descr="D:\march 97 doctor 3.jpg"/>
          <p:cNvPicPr/>
          <p:nvPr/>
        </p:nvPicPr>
        <p:blipFill>
          <a:blip r:embed="rId3" cstate="print"/>
          <a:srcRect/>
          <a:stretch>
            <a:fillRect/>
          </a:stretch>
        </p:blipFill>
        <p:spPr bwMode="auto">
          <a:xfrm>
            <a:off x="6934200" y="990600"/>
            <a:ext cx="1905000" cy="1905000"/>
          </a:xfrm>
          <a:prstGeom prst="rect">
            <a:avLst/>
          </a:prstGeom>
          <a:noFill/>
        </p:spPr>
      </p:pic>
      <p:pic>
        <p:nvPicPr>
          <p:cNvPr id="8" name="Picture 7" descr="D:\spring 93 doctor.jpg"/>
          <p:cNvPicPr/>
          <p:nvPr/>
        </p:nvPicPr>
        <p:blipFill>
          <a:blip r:embed="rId4" cstate="print"/>
          <a:srcRect/>
          <a:stretch>
            <a:fillRect/>
          </a:stretch>
        </p:blipFill>
        <p:spPr bwMode="auto">
          <a:xfrm>
            <a:off x="5334000" y="838200"/>
            <a:ext cx="1981200" cy="2819400"/>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Moderation argument</a:t>
            </a:r>
            <a:endParaRPr lang="en-US" sz="4300" dirty="0" smtClean="0"/>
          </a:p>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little bit of poison, taken in moderation, is good for you.” – Francis Ford Coppola, director.</a:t>
            </a:r>
          </a:p>
          <a:p>
            <a:r>
              <a:rPr lang="en-US" dirty="0" smtClean="0"/>
              <a:t>Cigar smoking is only dangerous if done in excess.</a:t>
            </a:r>
          </a:p>
          <a:p>
            <a:r>
              <a:rPr lang="en-US" dirty="0" smtClean="0"/>
              <a:t>No cigar smoker was ever portrayed as smoking excessively, whether it was David Shaw’s three per week (152 cigars a year), Francis Ford Coppola’s ten per week (520 cigars a year), or George Burns’ ten a day (3,650 cigars a year).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Old-smokers argument</a:t>
            </a:r>
            <a:endParaRPr lang="en-US" sz="4300" dirty="0" smtClean="0"/>
          </a:p>
          <a:p>
            <a:endParaRPr lang="en-US" dirty="0"/>
          </a:p>
        </p:txBody>
      </p:sp>
      <p:sp>
        <p:nvSpPr>
          <p:cNvPr id="3" name="Content Placeholder 2"/>
          <p:cNvSpPr>
            <a:spLocks noGrp="1"/>
          </p:cNvSpPr>
          <p:nvPr>
            <p:ph idx="1"/>
          </p:nvPr>
        </p:nvSpPr>
        <p:spPr/>
        <p:txBody>
          <a:bodyPr/>
          <a:lstStyle/>
          <a:p>
            <a:r>
              <a:rPr lang="en-US" dirty="0" smtClean="0"/>
              <a:t>Many column inches were devoted to describing the long lives of cigar smokers, from celebrities to elderly Cuban ladies.</a:t>
            </a:r>
          </a:p>
          <a:p>
            <a:endParaRPr lang="en-US" dirty="0"/>
          </a:p>
        </p:txBody>
      </p:sp>
      <p:pic>
        <p:nvPicPr>
          <p:cNvPr id="4" name="Picture 3" descr="burns_george.jpg"/>
          <p:cNvPicPr>
            <a:picLocks noChangeAspect="1"/>
          </p:cNvPicPr>
          <p:nvPr/>
        </p:nvPicPr>
        <p:blipFill>
          <a:blip r:embed="rId2" cstate="print"/>
          <a:stretch>
            <a:fillRect/>
          </a:stretch>
        </p:blipFill>
        <p:spPr>
          <a:xfrm>
            <a:off x="1905000" y="3352800"/>
            <a:ext cx="2171700" cy="2895600"/>
          </a:xfrm>
          <a:prstGeom prst="rect">
            <a:avLst/>
          </a:prstGeom>
        </p:spPr>
      </p:pic>
      <p:pic>
        <p:nvPicPr>
          <p:cNvPr id="5" name="Picture 4" descr="old woman cigar.jpg"/>
          <p:cNvPicPr>
            <a:picLocks noChangeAspect="1"/>
          </p:cNvPicPr>
          <p:nvPr/>
        </p:nvPicPr>
        <p:blipFill>
          <a:blip r:embed="rId3" cstate="print"/>
          <a:stretch>
            <a:fillRect/>
          </a:stretch>
        </p:blipFill>
        <p:spPr>
          <a:xfrm>
            <a:off x="4343400" y="3352800"/>
            <a:ext cx="4191000" cy="283547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Bad-science argument</a:t>
            </a:r>
            <a:endParaRPr lang="en-US" sz="4300" dirty="0" smtClean="0"/>
          </a:p>
          <a:p>
            <a:endParaRPr lang="en-US" dirty="0"/>
          </a:p>
        </p:txBody>
      </p:sp>
      <p:sp>
        <p:nvSpPr>
          <p:cNvPr id="3" name="Content Placeholder 2"/>
          <p:cNvSpPr>
            <a:spLocks noGrp="1"/>
          </p:cNvSpPr>
          <p:nvPr>
            <p:ph idx="1"/>
          </p:nvPr>
        </p:nvSpPr>
        <p:spPr/>
        <p:txBody>
          <a:bodyPr/>
          <a:lstStyle/>
          <a:p>
            <a:r>
              <a:rPr lang="en-US" dirty="0" smtClean="0"/>
              <a:t>Attacked medical research for their “improper scientific methodology” and their “lack of significant empirical data.”</a:t>
            </a:r>
            <a:endParaRPr lang="en-US" dirty="0"/>
          </a:p>
        </p:txBody>
      </p:sp>
      <p:pic>
        <p:nvPicPr>
          <p:cNvPr id="4" name="Picture 3" descr="nih-logo-blue.gif"/>
          <p:cNvPicPr>
            <a:picLocks noChangeAspect="1"/>
          </p:cNvPicPr>
          <p:nvPr/>
        </p:nvPicPr>
        <p:blipFill>
          <a:blip r:embed="rId2" cstate="print"/>
          <a:stretch>
            <a:fillRect/>
          </a:stretch>
        </p:blipFill>
        <p:spPr>
          <a:xfrm>
            <a:off x="1447800" y="3352800"/>
            <a:ext cx="3448344" cy="3124200"/>
          </a:xfrm>
          <a:prstGeom prst="rect">
            <a:avLst/>
          </a:prstGeom>
        </p:spPr>
      </p:pic>
      <p:pic>
        <p:nvPicPr>
          <p:cNvPr id="6" name="Picture 5" descr="American_Cancer_Society_Logo.jpg"/>
          <p:cNvPicPr>
            <a:picLocks noChangeAspect="1"/>
          </p:cNvPicPr>
          <p:nvPr/>
        </p:nvPicPr>
        <p:blipFill>
          <a:blip r:embed="rId3" cstate="print"/>
          <a:stretch>
            <a:fillRect/>
          </a:stretch>
        </p:blipFill>
        <p:spPr>
          <a:xfrm>
            <a:off x="5410200" y="3276600"/>
            <a:ext cx="3623496" cy="2438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Good-science argument</a:t>
            </a:r>
            <a:endParaRPr lang="en-US" dirty="0"/>
          </a:p>
        </p:txBody>
      </p:sp>
      <p:sp>
        <p:nvSpPr>
          <p:cNvPr id="3" name="Content Placeholder 2"/>
          <p:cNvSpPr>
            <a:spLocks noGrp="1"/>
          </p:cNvSpPr>
          <p:nvPr>
            <p:ph idx="1"/>
          </p:nvPr>
        </p:nvSpPr>
        <p:spPr/>
        <p:txBody>
          <a:bodyPr/>
          <a:lstStyle/>
          <a:p>
            <a:r>
              <a:rPr lang="en-US" dirty="0" smtClean="0"/>
              <a:t>CA extracted findings from isolated studies that failed to link cigar smoke to elevated risks of cancer and praised those studies for demonstrating that cigar smoking was safe.</a:t>
            </a:r>
          </a:p>
          <a:p>
            <a:r>
              <a:rPr lang="en-US" dirty="0" smtClean="0"/>
              <a:t>In essence, the only information that readers need pay attention to is that which points to a negligible level of risk of cigar smoking. </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498080" cy="1143000"/>
          </a:xfrm>
        </p:spPr>
        <p:txBody>
          <a:bodyPr>
            <a:normAutofit fontScale="90000"/>
          </a:bodyPr>
          <a:lstStyle/>
          <a:p>
            <a:r>
              <a:rPr lang="en-US" dirty="0" smtClean="0"/>
              <a:t>Why would Cigar Aficionado make these claims?</a:t>
            </a:r>
            <a:endParaRPr lang="en-US" dirty="0"/>
          </a:p>
        </p:txBody>
      </p:sp>
      <p:pic>
        <p:nvPicPr>
          <p:cNvPr id="6" name="Content Placeholder 5" descr="cigar7"/>
          <p:cNvPicPr>
            <a:picLocks noGrp="1"/>
          </p:cNvPicPr>
          <p:nvPr>
            <p:ph idx="1"/>
          </p:nvPr>
        </p:nvPicPr>
        <p:blipFill>
          <a:blip r:embed="rId3" cstate="print"/>
          <a:stretch>
            <a:fillRect/>
          </a:stretch>
        </p:blipFill>
        <p:spPr bwMode="auto">
          <a:xfrm>
            <a:off x="6019800" y="3505200"/>
            <a:ext cx="2895600" cy="3276600"/>
          </a:xfrm>
          <a:prstGeom prst="rect">
            <a:avLst/>
          </a:prstGeom>
          <a:noFill/>
        </p:spPr>
      </p:pic>
      <p:sp>
        <p:nvSpPr>
          <p:cNvPr id="5" name="Content Placeholder 4"/>
          <p:cNvSpPr>
            <a:spLocks noGrp="1"/>
          </p:cNvSpPr>
          <p:nvPr>
            <p:ph sz="half" idx="4294967295"/>
          </p:nvPr>
        </p:nvSpPr>
        <p:spPr>
          <a:xfrm>
            <a:off x="1143000" y="1447800"/>
            <a:ext cx="8001000" cy="2590800"/>
          </a:xfrm>
        </p:spPr>
        <p:txBody>
          <a:bodyPr>
            <a:normAutofit fontScale="92500" lnSpcReduction="20000"/>
          </a:bodyPr>
          <a:lstStyle/>
          <a:p>
            <a:r>
              <a:rPr lang="en-US" dirty="0" smtClean="0"/>
              <a:t>Cigar smokers are under assault from family, friends, and the public for their “stinky cigars” that “cause cancer.”</a:t>
            </a:r>
          </a:p>
          <a:p>
            <a:r>
              <a:rPr lang="en-US" dirty="0" smtClean="0"/>
              <a:t>CA wants to bolster smokers’ defenses against these attacks, including the ones inside their own heads.</a:t>
            </a:r>
          </a:p>
        </p:txBody>
      </p:sp>
      <p:pic>
        <p:nvPicPr>
          <p:cNvPr id="7" name="Picture 6" descr="cigar6"/>
          <p:cNvPicPr/>
          <p:nvPr/>
        </p:nvPicPr>
        <p:blipFill>
          <a:blip r:embed="rId4" cstate="print"/>
          <a:srcRect/>
          <a:stretch>
            <a:fillRect/>
          </a:stretch>
        </p:blipFill>
        <p:spPr bwMode="auto">
          <a:xfrm>
            <a:off x="914400" y="3810000"/>
            <a:ext cx="5105400" cy="3113314"/>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8077200" cy="1143000"/>
          </a:xfrm>
        </p:spPr>
        <p:txBody>
          <a:bodyPr>
            <a:normAutofit fontScale="90000"/>
          </a:bodyPr>
          <a:lstStyle/>
          <a:p>
            <a:r>
              <a:rPr lang="en-US" dirty="0" smtClean="0"/>
              <a:t>Is it just coincidence that the sale of cigars went up with CA?</a:t>
            </a:r>
            <a:endParaRPr lang="en-US" dirty="0"/>
          </a:p>
        </p:txBody>
      </p:sp>
      <p:sp>
        <p:nvSpPr>
          <p:cNvPr id="3" name="Content Placeholder 2"/>
          <p:cNvSpPr>
            <a:spLocks noGrp="1"/>
          </p:cNvSpPr>
          <p:nvPr>
            <p:ph idx="1"/>
          </p:nvPr>
        </p:nvSpPr>
        <p:spPr>
          <a:xfrm>
            <a:off x="1219200" y="1828800"/>
            <a:ext cx="2819400" cy="4800600"/>
          </a:xfrm>
        </p:spPr>
        <p:txBody>
          <a:bodyPr/>
          <a:lstStyle/>
          <a:p>
            <a:r>
              <a:rPr lang="en-US" dirty="0" smtClean="0"/>
              <a:t>Not according to CA!</a:t>
            </a:r>
            <a:endParaRPr lang="en-US" dirty="0"/>
          </a:p>
        </p:txBody>
      </p:sp>
      <p:pic>
        <p:nvPicPr>
          <p:cNvPr id="4" name="Picture 3" descr="Screen Shot 2013-09-17 at 11.16.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068" y="1676400"/>
            <a:ext cx="4965932" cy="4953000"/>
          </a:xfrm>
          <a:prstGeom prst="rect">
            <a:avLst/>
          </a:prstGeom>
        </p:spPr>
      </p:pic>
    </p:spTree>
    <p:extLst>
      <p:ext uri="{BB962C8B-B14F-4D97-AF65-F5344CB8AC3E}">
        <p14:creationId xmlns:p14="http://schemas.microsoft.com/office/powerpoint/2010/main" val="1285092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498080" cy="1143000"/>
          </a:xfrm>
        </p:spPr>
        <p:txBody>
          <a:bodyPr/>
          <a:lstStyle/>
          <a:p>
            <a:r>
              <a:rPr lang="en-US" dirty="0" smtClean="0"/>
              <a:t>Cigar </a:t>
            </a:r>
            <a:r>
              <a:rPr lang="en-US" dirty="0" smtClean="0"/>
              <a:t>Aficionado </a:t>
            </a:r>
            <a:r>
              <a:rPr lang="en-US" dirty="0" smtClean="0"/>
              <a:t>Magazine</a:t>
            </a:r>
            <a:endParaRPr lang="en-US" dirty="0"/>
          </a:p>
        </p:txBody>
      </p:sp>
      <p:sp>
        <p:nvSpPr>
          <p:cNvPr id="3" name="Content Placeholder 2"/>
          <p:cNvSpPr>
            <a:spLocks noGrp="1"/>
          </p:cNvSpPr>
          <p:nvPr>
            <p:ph sz="half" idx="1"/>
          </p:nvPr>
        </p:nvSpPr>
        <p:spPr>
          <a:xfrm>
            <a:off x="1435608" y="1524000"/>
            <a:ext cx="2602992" cy="4663440"/>
          </a:xfrm>
        </p:spPr>
        <p:txBody>
          <a:bodyPr>
            <a:normAutofit fontScale="85000" lnSpcReduction="20000"/>
          </a:bodyPr>
          <a:lstStyle/>
          <a:p>
            <a:r>
              <a:rPr lang="en-US" dirty="0" smtClean="0"/>
              <a:t>What’s your image of cigars and cigar smokers</a:t>
            </a:r>
            <a:r>
              <a:rPr lang="en-US" dirty="0" smtClean="0"/>
              <a:t>?</a:t>
            </a:r>
          </a:p>
          <a:p>
            <a:r>
              <a:rPr lang="en-US" dirty="0" smtClean="0"/>
              <a:t>Is this the only image/information out there about cigars?</a:t>
            </a:r>
          </a:p>
          <a:p>
            <a:r>
              <a:rPr lang="en-US" dirty="0" smtClean="0"/>
              <a:t>How do people respond to information that contradicts their behavior?</a:t>
            </a:r>
            <a:endParaRPr lang="en-US" dirty="0" smtClean="0"/>
          </a:p>
        </p:txBody>
      </p:sp>
      <p:pic>
        <p:nvPicPr>
          <p:cNvPr id="5" name="Content Placeholder 4" descr="armand assante cigar.gif"/>
          <p:cNvPicPr>
            <a:picLocks noGrp="1" noChangeAspect="1"/>
          </p:cNvPicPr>
          <p:nvPr>
            <p:ph sz="half" idx="2"/>
          </p:nvPr>
        </p:nvPicPr>
        <p:blipFill>
          <a:blip r:embed="rId2" cstate="print"/>
          <a:stretch>
            <a:fillRect/>
          </a:stretch>
        </p:blipFill>
        <p:spPr>
          <a:xfrm>
            <a:off x="6858000" y="1219200"/>
            <a:ext cx="2141627" cy="2724150"/>
          </a:xfrm>
        </p:spPr>
      </p:pic>
      <p:pic>
        <p:nvPicPr>
          <p:cNvPr id="6" name="Picture 5" descr="demi moore cig aficionado.jpg"/>
          <p:cNvPicPr>
            <a:picLocks noChangeAspect="1"/>
          </p:cNvPicPr>
          <p:nvPr/>
        </p:nvPicPr>
        <p:blipFill>
          <a:blip r:embed="rId3" cstate="print"/>
          <a:stretch>
            <a:fillRect/>
          </a:stretch>
        </p:blipFill>
        <p:spPr>
          <a:xfrm>
            <a:off x="3962400" y="1143000"/>
            <a:ext cx="1752600" cy="2006600"/>
          </a:xfrm>
          <a:prstGeom prst="rect">
            <a:avLst/>
          </a:prstGeom>
        </p:spPr>
      </p:pic>
      <p:pic>
        <p:nvPicPr>
          <p:cNvPr id="7" name="Picture 6" descr="emeril cig aficionado.jpg"/>
          <p:cNvPicPr>
            <a:picLocks noChangeAspect="1"/>
          </p:cNvPicPr>
          <p:nvPr/>
        </p:nvPicPr>
        <p:blipFill>
          <a:blip r:embed="rId4" cstate="print"/>
          <a:stretch>
            <a:fillRect/>
          </a:stretch>
        </p:blipFill>
        <p:spPr>
          <a:xfrm>
            <a:off x="5334000" y="2209800"/>
            <a:ext cx="1905000" cy="2524125"/>
          </a:xfrm>
          <a:prstGeom prst="rect">
            <a:avLst/>
          </a:prstGeom>
        </p:spPr>
      </p:pic>
      <p:pic>
        <p:nvPicPr>
          <p:cNvPr id="9" name="Picture 8" descr="jay z cigar aficionado.jpg"/>
          <p:cNvPicPr>
            <a:picLocks noChangeAspect="1"/>
          </p:cNvPicPr>
          <p:nvPr/>
        </p:nvPicPr>
        <p:blipFill>
          <a:blip r:embed="rId5" cstate="print"/>
          <a:stretch>
            <a:fillRect/>
          </a:stretch>
        </p:blipFill>
        <p:spPr>
          <a:xfrm>
            <a:off x="4038600" y="3810000"/>
            <a:ext cx="2209800" cy="2952750"/>
          </a:xfrm>
          <a:prstGeom prst="rect">
            <a:avLst/>
          </a:prstGeom>
        </p:spPr>
      </p:pic>
      <p:pic>
        <p:nvPicPr>
          <p:cNvPr id="11" name="Picture 10" descr="feb 98 denzel"/>
          <p:cNvPicPr/>
          <p:nvPr/>
        </p:nvPicPr>
        <p:blipFill>
          <a:blip r:embed="rId6" cstate="print"/>
          <a:srcRect/>
          <a:stretch>
            <a:fillRect/>
          </a:stretch>
        </p:blipFill>
        <p:spPr bwMode="auto">
          <a:xfrm>
            <a:off x="6934200" y="3962400"/>
            <a:ext cx="1981200" cy="2743200"/>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a:ln/>
        </p:spPr>
        <p:txBody>
          <a:bodyPr/>
          <a:lstStyle/>
          <a:p>
            <a:r>
              <a:rPr lang="en-US" dirty="0"/>
              <a:t>Cognitive Dissonance Theory</a:t>
            </a:r>
          </a:p>
        </p:txBody>
      </p:sp>
      <p:sp>
        <p:nvSpPr>
          <p:cNvPr id="3075" name="Rectangle 3"/>
          <p:cNvSpPr>
            <a:spLocks noGrp="1" noChangeArrowheads="1"/>
          </p:cNvSpPr>
          <p:nvPr>
            <p:ph sz="half" idx="1"/>
          </p:nvPr>
        </p:nvSpPr>
        <p:spPr>
          <a:xfrm>
            <a:off x="1066800" y="1600200"/>
            <a:ext cx="4267200" cy="4663440"/>
          </a:xfrm>
          <a:noFill/>
          <a:ln/>
        </p:spPr>
        <p:txBody>
          <a:bodyPr>
            <a:normAutofit fontScale="85000" lnSpcReduction="10000"/>
          </a:bodyPr>
          <a:lstStyle/>
          <a:p>
            <a:r>
              <a:rPr lang="en-US" sz="4000" dirty="0"/>
              <a:t>Cognitive </a:t>
            </a:r>
            <a:r>
              <a:rPr lang="en-US" sz="4000" dirty="0" smtClean="0"/>
              <a:t>dissonance theory is </a:t>
            </a:r>
            <a:r>
              <a:rPr lang="en-US" sz="4000" dirty="0"/>
              <a:t>the best supported, most researched theory in the social sciences.</a:t>
            </a:r>
          </a:p>
          <a:p>
            <a:r>
              <a:rPr lang="en-US" sz="4000" dirty="0"/>
              <a:t>Psychology-based theory with applications to persuasion.</a:t>
            </a:r>
          </a:p>
        </p:txBody>
      </p:sp>
      <p:pic>
        <p:nvPicPr>
          <p:cNvPr id="5" name="Content Placeholder 4" descr="scream.jpg"/>
          <p:cNvPicPr>
            <a:picLocks noGrp="1" noChangeAspect="1"/>
          </p:cNvPicPr>
          <p:nvPr>
            <p:ph sz="half" idx="2"/>
          </p:nvPr>
        </p:nvPicPr>
        <p:blipFill>
          <a:blip r:embed="rId2" cstate="print"/>
          <a:stretch>
            <a:fillRect/>
          </a:stretch>
        </p:blipFill>
        <p:spPr>
          <a:xfrm>
            <a:off x="5562600" y="1676400"/>
            <a:ext cx="3371454" cy="4297033"/>
          </a:xfr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anim to="" calcmode="lin" valueType="num">
                                      <p:cBhvr>
                                        <p:cTn id="7" dur="1" fill="hold"/>
                                        <p:tgtEl>
                                          <p:spTgt spid="3075">
                                            <p:txEl>
                                              <p:pRg st="0" end="0"/>
                                            </p:txEl>
                                          </p:spTgt>
                                        </p:tgtEl>
                                        <p:attrNameLst>
                                          <p:attrName/>
                                        </p:attrNameLst>
                                      </p:cBhvr>
                                    </p:anim>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499"/>
                                          </p:stCondLst>
                                        </p:cTn>
                                        <p:tgtEl>
                                          <p:spTgt spid="3075">
                                            <p:txEl>
                                              <p:pRg st="1" end="1"/>
                                            </p:txEl>
                                          </p:spTgt>
                                        </p:tgtEl>
                                        <p:attrNameLst>
                                          <p:attrName>style.visibility</p:attrName>
                                        </p:attrNameLst>
                                      </p:cBhvr>
                                      <p:to>
                                        <p:strVal val="visible"/>
                                      </p:to>
                                    </p:set>
                                    <p:anim to="" calcmode="lin" valueType="num">
                                      <p:cBhvr>
                                        <p:cTn id="14" dur="1" fill="hold"/>
                                        <p:tgtEl>
                                          <p:spTgt spid="3075">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US" dirty="0"/>
              <a:t>Central Premise</a:t>
            </a:r>
          </a:p>
        </p:txBody>
      </p:sp>
      <p:sp>
        <p:nvSpPr>
          <p:cNvPr id="4099" name="Rectangle 3"/>
          <p:cNvSpPr>
            <a:spLocks noGrp="1" noChangeArrowheads="1"/>
          </p:cNvSpPr>
          <p:nvPr>
            <p:ph sz="half" idx="1"/>
          </p:nvPr>
        </p:nvSpPr>
        <p:spPr>
          <a:xfrm>
            <a:off x="914400" y="1524000"/>
            <a:ext cx="4267200" cy="4663440"/>
          </a:xfrm>
          <a:noFill/>
          <a:ln/>
        </p:spPr>
        <p:txBody>
          <a:bodyPr>
            <a:normAutofit fontScale="92500"/>
          </a:bodyPr>
          <a:lstStyle/>
          <a:p>
            <a:r>
              <a:rPr lang="en-US" sz="3600" dirty="0"/>
              <a:t>Humans have a drive to avoid cognitive inconsistency and will change their attitudes, alter their beliefs, and behave differently in order to prevent or reduce dissonance.</a:t>
            </a:r>
          </a:p>
        </p:txBody>
      </p:sp>
      <p:sp>
        <p:nvSpPr>
          <p:cNvPr id="5" name="Content Placeholder 4"/>
          <p:cNvSpPr>
            <a:spLocks noGrp="1"/>
          </p:cNvSpPr>
          <p:nvPr>
            <p:ph sz="half" idx="2"/>
          </p:nvPr>
        </p:nvSpPr>
        <p:spPr/>
        <p:txBody>
          <a:bodyPr>
            <a:normAutofit fontScale="92500"/>
          </a:bodyPr>
          <a:lstStyle/>
          <a:p>
            <a:endParaRPr lang="en-US"/>
          </a:p>
        </p:txBody>
      </p:sp>
      <p:pic>
        <p:nvPicPr>
          <p:cNvPr id="4" name="Picture 3" descr="cognitive-dissonance.gif"/>
          <p:cNvPicPr>
            <a:picLocks noChangeAspect="1"/>
          </p:cNvPicPr>
          <p:nvPr/>
        </p:nvPicPr>
        <p:blipFill>
          <a:blip r:embed="rId2" cstate="print"/>
          <a:stretch>
            <a:fillRect/>
          </a:stretch>
        </p:blipFill>
        <p:spPr>
          <a:xfrm>
            <a:off x="5105400" y="838200"/>
            <a:ext cx="3591116" cy="567938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anim to="" calcmode="lin" valueType="num">
                                      <p:cBhvr>
                                        <p:cTn id="7" dur="1" fill="hold"/>
                                        <p:tgtEl>
                                          <p:spTgt spid="4099">
                                            <p:txEl>
                                              <p:pRg st="0" end="0"/>
                                            </p:txEl>
                                          </p:spTgt>
                                        </p:tgtEl>
                                        <p:attrNameLst>
                                          <p:attrName/>
                                        </p:attrNameLst>
                                      </p:cBhvr>
                                    </p:anim>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dirty="0"/>
              <a:t>Cognitive Dissonance Theory</a:t>
            </a:r>
          </a:p>
        </p:txBody>
      </p:sp>
      <p:sp>
        <p:nvSpPr>
          <p:cNvPr id="6147" name="Rectangle 3"/>
          <p:cNvSpPr>
            <a:spLocks noGrp="1" noChangeArrowheads="1"/>
          </p:cNvSpPr>
          <p:nvPr>
            <p:ph sz="half" idx="1"/>
          </p:nvPr>
        </p:nvSpPr>
        <p:spPr>
          <a:noFill/>
          <a:ln/>
        </p:spPr>
        <p:txBody>
          <a:bodyPr>
            <a:normAutofit/>
          </a:bodyPr>
          <a:lstStyle/>
          <a:p>
            <a:pPr lvl="1"/>
            <a:endParaRPr lang="en-US" sz="3200" dirty="0"/>
          </a:p>
        </p:txBody>
      </p:sp>
      <p:sp>
        <p:nvSpPr>
          <p:cNvPr id="5" name="Content Placeholder 4"/>
          <p:cNvSpPr>
            <a:spLocks noGrp="1"/>
          </p:cNvSpPr>
          <p:nvPr>
            <p:ph sz="half" idx="2"/>
          </p:nvPr>
        </p:nvSpPr>
        <p:spPr>
          <a:xfrm>
            <a:off x="5362991" y="1524000"/>
            <a:ext cx="3752088" cy="4663440"/>
          </a:xfrm>
        </p:spPr>
        <p:txBody>
          <a:bodyPr>
            <a:normAutofit/>
          </a:bodyPr>
          <a:lstStyle/>
          <a:p>
            <a:r>
              <a:rPr lang="en-US" sz="3200" dirty="0" smtClean="0"/>
              <a:t>Attitude objects can have 3 possible relationships:</a:t>
            </a:r>
          </a:p>
          <a:p>
            <a:pPr lvl="1"/>
            <a:r>
              <a:rPr lang="en-US" dirty="0" smtClean="0"/>
              <a:t>They can be consonant (in harmony)</a:t>
            </a:r>
          </a:p>
          <a:p>
            <a:pPr lvl="1"/>
            <a:r>
              <a:rPr lang="en-US" dirty="0" smtClean="0"/>
              <a:t>They can be dissonant (in disharmony)</a:t>
            </a:r>
          </a:p>
          <a:p>
            <a:pPr lvl="1"/>
            <a:r>
              <a:rPr lang="en-US" dirty="0" smtClean="0"/>
              <a:t>They can have no relationship</a:t>
            </a:r>
          </a:p>
          <a:p>
            <a:endParaRPr lang="en-US" dirty="0"/>
          </a:p>
        </p:txBody>
      </p:sp>
      <p:pic>
        <p:nvPicPr>
          <p:cNvPr id="4" name="Picture 3" descr="motivator_cognitive_dissonance.jpg"/>
          <p:cNvPicPr>
            <a:picLocks noChangeAspect="1"/>
          </p:cNvPicPr>
          <p:nvPr/>
        </p:nvPicPr>
        <p:blipFill>
          <a:blip r:embed="rId2" cstate="print"/>
          <a:stretch>
            <a:fillRect/>
          </a:stretch>
        </p:blipFill>
        <p:spPr>
          <a:xfrm>
            <a:off x="1143000" y="1752600"/>
            <a:ext cx="4179642" cy="39624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Dissonance as Drive State</a:t>
            </a:r>
          </a:p>
        </p:txBody>
      </p:sp>
      <p:sp>
        <p:nvSpPr>
          <p:cNvPr id="14339" name="Rectangle 3"/>
          <p:cNvSpPr>
            <a:spLocks noGrp="1" noChangeArrowheads="1"/>
          </p:cNvSpPr>
          <p:nvPr>
            <p:ph idx="1"/>
          </p:nvPr>
        </p:nvSpPr>
        <p:spPr>
          <a:xfrm>
            <a:off x="1219200" y="1447800"/>
            <a:ext cx="7924800" cy="5105400"/>
          </a:xfrm>
        </p:spPr>
        <p:txBody>
          <a:bodyPr>
            <a:normAutofit/>
          </a:bodyPr>
          <a:lstStyle/>
          <a:p>
            <a:pPr>
              <a:lnSpc>
                <a:spcPct val="90000"/>
              </a:lnSpc>
            </a:pPr>
            <a:r>
              <a:rPr lang="en-US" dirty="0"/>
              <a:t>The motivation to achieve consistency is a DRIVE </a:t>
            </a:r>
            <a:r>
              <a:rPr lang="en-US" dirty="0" smtClean="0"/>
              <a:t>STATE, like hunger or thirst. </a:t>
            </a:r>
            <a:endParaRPr lang="en-US" dirty="0"/>
          </a:p>
          <a:p>
            <a:pPr>
              <a:lnSpc>
                <a:spcPct val="90000"/>
              </a:lnSpc>
            </a:pPr>
            <a:r>
              <a:rPr lang="en-US" dirty="0"/>
              <a:t>As the magnitude of dissonance increases, so does the pressure to reduce it. </a:t>
            </a:r>
            <a:endParaRPr lang="en-US" dirty="0" smtClean="0"/>
          </a:p>
          <a:p>
            <a:pPr lvl="1">
              <a:lnSpc>
                <a:spcPct val="90000"/>
              </a:lnSpc>
            </a:pPr>
            <a:endParaRPr lang="en-US" dirty="0"/>
          </a:p>
          <a:p>
            <a:endParaRPr lang="en-US" dirty="0"/>
          </a:p>
        </p:txBody>
      </p:sp>
      <p:pic>
        <p:nvPicPr>
          <p:cNvPr id="4" name="Picture 3" descr="cog diss chart.bmp"/>
          <p:cNvPicPr>
            <a:picLocks noChangeAspect="1"/>
          </p:cNvPicPr>
          <p:nvPr/>
        </p:nvPicPr>
        <p:blipFill>
          <a:blip r:embed="rId2" cstate="print"/>
          <a:stretch>
            <a:fillRect/>
          </a:stretch>
        </p:blipFill>
        <p:spPr>
          <a:xfrm>
            <a:off x="2133600" y="3352800"/>
            <a:ext cx="5867400" cy="344424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76400"/>
            <a:ext cx="7802880" cy="4800600"/>
          </a:xfrm>
        </p:spPr>
        <p:txBody>
          <a:bodyPr>
            <a:normAutofit/>
          </a:bodyPr>
          <a:lstStyle/>
          <a:p>
            <a:pPr>
              <a:lnSpc>
                <a:spcPct val="90000"/>
              </a:lnSpc>
            </a:pPr>
            <a:r>
              <a:rPr lang="en-US" dirty="0" smtClean="0"/>
              <a:t>The relative proportion of consonant &amp; dissonant elements.</a:t>
            </a:r>
          </a:p>
          <a:p>
            <a:pPr>
              <a:lnSpc>
                <a:spcPct val="90000"/>
              </a:lnSpc>
            </a:pPr>
            <a:r>
              <a:rPr lang="en-US" dirty="0" smtClean="0"/>
              <a:t>The importance of elements or issues.</a:t>
            </a:r>
          </a:p>
          <a:p>
            <a:pPr>
              <a:lnSpc>
                <a:spcPct val="90000"/>
              </a:lnSpc>
            </a:pPr>
            <a:r>
              <a:rPr lang="en-US" dirty="0" smtClean="0"/>
              <a:t>If the decision can be “undone.”</a:t>
            </a:r>
          </a:p>
          <a:p>
            <a:pPr>
              <a:lnSpc>
                <a:spcPct val="90000"/>
              </a:lnSpc>
            </a:pPr>
            <a:r>
              <a:rPr lang="en-US" dirty="0" smtClean="0"/>
              <a:t>If you did something of your own free will.</a:t>
            </a:r>
          </a:p>
          <a:p>
            <a:pPr>
              <a:lnSpc>
                <a:spcPct val="90000"/>
              </a:lnSpc>
            </a:pPr>
            <a:r>
              <a:rPr lang="en-US" dirty="0" smtClean="0"/>
              <a:t>If there are negative consequences.</a:t>
            </a:r>
          </a:p>
          <a:p>
            <a:pPr>
              <a:lnSpc>
                <a:spcPct val="90000"/>
              </a:lnSpc>
            </a:pPr>
            <a:r>
              <a:rPr lang="en-US" dirty="0" smtClean="0"/>
              <a:t>If you had to choose between two options that were similar in attractiveness.</a:t>
            </a:r>
          </a:p>
          <a:p>
            <a:endParaRPr lang="en-US" dirty="0"/>
          </a:p>
        </p:txBody>
      </p:sp>
      <p:sp>
        <p:nvSpPr>
          <p:cNvPr id="4" name="Title 3"/>
          <p:cNvSpPr>
            <a:spLocks noGrp="1"/>
          </p:cNvSpPr>
          <p:nvPr>
            <p:ph type="title"/>
          </p:nvPr>
        </p:nvSpPr>
        <p:spPr/>
        <p:txBody>
          <a:bodyPr>
            <a:normAutofit fontScale="90000"/>
          </a:bodyPr>
          <a:lstStyle/>
          <a:p>
            <a:r>
              <a:rPr lang="en-US" dirty="0" smtClean="0"/>
              <a:t>Factors influencing the intensity of dissonance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p:txBody>
          <a:bodyPr>
            <a:normAutofit fontScale="90000"/>
          </a:bodyPr>
          <a:lstStyle/>
          <a:p>
            <a:r>
              <a:rPr lang="en-US" dirty="0" smtClean="0"/>
              <a:t/>
            </a:r>
            <a:br>
              <a:rPr lang="en-US" dirty="0" smtClean="0"/>
            </a:br>
            <a:endParaRPr lang="en-US" dirty="0" smtClean="0"/>
          </a:p>
          <a:p>
            <a:endParaRPr lang="en-US" dirty="0"/>
          </a:p>
        </p:txBody>
      </p:sp>
      <p:pic>
        <p:nvPicPr>
          <p:cNvPr id="5" name="Picture 4" descr="cogdiss.jpg"/>
          <p:cNvPicPr>
            <a:picLocks noChangeAspect="1"/>
          </p:cNvPicPr>
          <p:nvPr/>
        </p:nvPicPr>
        <p:blipFill>
          <a:blip r:embed="rId2" cstate="print"/>
          <a:stretch>
            <a:fillRect/>
          </a:stretch>
        </p:blipFill>
        <p:spPr>
          <a:xfrm>
            <a:off x="1104112" y="990600"/>
            <a:ext cx="7963688" cy="533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dirty="0"/>
              <a:t>Effect of </a:t>
            </a:r>
            <a:r>
              <a:rPr lang="en-US" dirty="0" smtClean="0"/>
              <a:t>minimal </a:t>
            </a:r>
            <a:r>
              <a:rPr lang="en-US" dirty="0"/>
              <a:t>j</a:t>
            </a:r>
            <a:r>
              <a:rPr lang="en-US" dirty="0" smtClean="0"/>
              <a:t>ustification</a:t>
            </a:r>
            <a:endParaRPr lang="en-US" dirty="0"/>
          </a:p>
        </p:txBody>
      </p:sp>
      <p:sp>
        <p:nvSpPr>
          <p:cNvPr id="10243" name="Rectangle 3"/>
          <p:cNvSpPr>
            <a:spLocks noGrp="1" noChangeArrowheads="1"/>
          </p:cNvSpPr>
          <p:nvPr>
            <p:ph idx="1"/>
          </p:nvPr>
        </p:nvSpPr>
        <p:spPr>
          <a:xfrm>
            <a:off x="1066800" y="1447800"/>
            <a:ext cx="7866888" cy="4800600"/>
          </a:xfrm>
          <a:noFill/>
          <a:ln/>
        </p:spPr>
        <p:txBody>
          <a:bodyPr>
            <a:normAutofit fontScale="85000" lnSpcReduction="10000"/>
          </a:bodyPr>
          <a:lstStyle/>
          <a:p>
            <a:r>
              <a:rPr lang="en-US" sz="3300" dirty="0">
                <a:hlinkClick r:id="rId2"/>
              </a:rPr>
              <a:t>http://www.youtube.com/watch?v=</a:t>
            </a:r>
            <a:r>
              <a:rPr lang="en-US" sz="3300" dirty="0" smtClean="0">
                <a:hlinkClick r:id="rId2"/>
              </a:rPr>
              <a:t>korGK0yGIDo</a:t>
            </a:r>
            <a:endParaRPr lang="en-US" sz="3300" dirty="0"/>
          </a:p>
          <a:p>
            <a:r>
              <a:rPr lang="en-US" sz="3300" dirty="0" smtClean="0"/>
              <a:t>Minimal </a:t>
            </a:r>
            <a:r>
              <a:rPr lang="en-US" sz="3300" dirty="0"/>
              <a:t>justification for action induces a </a:t>
            </a:r>
            <a:r>
              <a:rPr lang="en-US" sz="3300" dirty="0" smtClean="0"/>
              <a:t>lasting shift </a:t>
            </a:r>
            <a:r>
              <a:rPr lang="en-US" sz="3300" dirty="0"/>
              <a:t>in </a:t>
            </a:r>
            <a:r>
              <a:rPr lang="en-US" sz="3300" dirty="0" smtClean="0"/>
              <a:t>attitude.</a:t>
            </a:r>
            <a:endParaRPr lang="en-US" sz="3300" dirty="0"/>
          </a:p>
          <a:p>
            <a:pPr lvl="1"/>
            <a:r>
              <a:rPr lang="en-US" sz="3300" dirty="0"/>
              <a:t>The less justification for a dissonance producing act, the greater the likelihood that attitudes will change to reduce </a:t>
            </a:r>
            <a:r>
              <a:rPr lang="en-US" sz="3300" dirty="0" smtClean="0"/>
              <a:t>dissonance.</a:t>
            </a:r>
          </a:p>
          <a:p>
            <a:pPr lvl="1"/>
            <a:r>
              <a:rPr lang="en-US" sz="3300" dirty="0" smtClean="0"/>
              <a:t>The justification must be of sufficient magnitude to cause the person to act in a manner counter to former attitudes or beliefs.  </a:t>
            </a:r>
          </a:p>
          <a:p>
            <a:pPr lvl="2"/>
            <a:r>
              <a:rPr lang="en-US" sz="3300" dirty="0" smtClean="0"/>
              <a:t>Ex:  Asking participants in a dull task to promote it to others for $1 vs. $20.</a:t>
            </a:r>
          </a:p>
          <a:p>
            <a:pPr lvl="1"/>
            <a:endParaRPr lang="en-US" sz="32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3000" y="274320"/>
            <a:ext cx="7790688" cy="1143000"/>
          </a:xfrm>
          <a:noFill/>
          <a:ln/>
        </p:spPr>
        <p:txBody>
          <a:bodyPr/>
          <a:lstStyle/>
          <a:p>
            <a:r>
              <a:rPr lang="en-US" dirty="0"/>
              <a:t>Ways to </a:t>
            </a:r>
            <a:r>
              <a:rPr lang="en-US" dirty="0" smtClean="0"/>
              <a:t>control </a:t>
            </a:r>
            <a:r>
              <a:rPr lang="en-US" dirty="0"/>
              <a:t>d</a:t>
            </a:r>
            <a:r>
              <a:rPr lang="en-US" dirty="0" smtClean="0"/>
              <a:t>issonance</a:t>
            </a:r>
            <a:endParaRPr lang="en-US" dirty="0"/>
          </a:p>
        </p:txBody>
      </p:sp>
      <p:sp>
        <p:nvSpPr>
          <p:cNvPr id="7171" name="Rectangle 3"/>
          <p:cNvSpPr>
            <a:spLocks noGrp="1" noChangeArrowheads="1"/>
          </p:cNvSpPr>
          <p:nvPr>
            <p:ph sz="half" idx="1"/>
          </p:nvPr>
        </p:nvSpPr>
        <p:spPr>
          <a:xfrm>
            <a:off x="914400" y="1447800"/>
            <a:ext cx="3874008" cy="4876800"/>
          </a:xfrm>
          <a:noFill/>
          <a:ln/>
        </p:spPr>
        <p:txBody>
          <a:bodyPr>
            <a:normAutofit fontScale="92500" lnSpcReduction="10000"/>
          </a:bodyPr>
          <a:lstStyle/>
          <a:p>
            <a:r>
              <a:rPr lang="en-US" dirty="0"/>
              <a:t>Change the relative proportions of consonant and dissonant </a:t>
            </a:r>
            <a:r>
              <a:rPr lang="en-US" dirty="0" smtClean="0"/>
              <a:t>elements.</a:t>
            </a:r>
            <a:endParaRPr lang="en-US" dirty="0"/>
          </a:p>
          <a:p>
            <a:pPr lvl="1"/>
            <a:r>
              <a:rPr lang="en-US" dirty="0" smtClean="0"/>
              <a:t>Think </a:t>
            </a:r>
            <a:r>
              <a:rPr lang="en-US" dirty="0"/>
              <a:t>of reasons why what you’re doing is good or persuade yourself that the bad stuff isn’t so </a:t>
            </a:r>
            <a:r>
              <a:rPr lang="en-US" dirty="0" smtClean="0"/>
              <a:t>bad.</a:t>
            </a:r>
          </a:p>
          <a:p>
            <a:r>
              <a:rPr lang="en-US" dirty="0" smtClean="0"/>
              <a:t>Alter the importance of the issue or the elements involved.</a:t>
            </a:r>
          </a:p>
          <a:p>
            <a:r>
              <a:rPr lang="en-US" dirty="0" smtClean="0"/>
              <a:t>Selective exposure prevents dissonance.</a:t>
            </a:r>
          </a:p>
          <a:p>
            <a:endParaRPr lang="en-US" dirty="0" smtClean="0"/>
          </a:p>
          <a:p>
            <a:endParaRPr lang="en-US" dirty="0"/>
          </a:p>
        </p:txBody>
      </p:sp>
      <p:sp>
        <p:nvSpPr>
          <p:cNvPr id="5" name="Content Placeholder 4"/>
          <p:cNvSpPr>
            <a:spLocks noGrp="1"/>
          </p:cNvSpPr>
          <p:nvPr>
            <p:ph sz="half" idx="2"/>
          </p:nvPr>
        </p:nvSpPr>
        <p:spPr/>
        <p:txBody>
          <a:bodyPr>
            <a:normAutofit fontScale="92500" lnSpcReduction="10000"/>
          </a:bodyPr>
          <a:lstStyle/>
          <a:p>
            <a:endParaRPr lang="en-US"/>
          </a:p>
        </p:txBody>
      </p:sp>
      <p:pic>
        <p:nvPicPr>
          <p:cNvPr id="4" name="Picture 3" descr="cognitive-dissonance dilbert.jpg"/>
          <p:cNvPicPr>
            <a:picLocks noChangeAspect="1"/>
          </p:cNvPicPr>
          <p:nvPr/>
        </p:nvPicPr>
        <p:blipFill>
          <a:blip r:embed="rId3" cstate="print"/>
          <a:stretch>
            <a:fillRect/>
          </a:stretch>
        </p:blipFill>
        <p:spPr>
          <a:xfrm>
            <a:off x="5029200" y="1524000"/>
            <a:ext cx="3962400" cy="4191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609600"/>
            <a:ext cx="7498080" cy="1143000"/>
          </a:xfrm>
          <a:noFill/>
          <a:ln/>
        </p:spPr>
        <p:txBody>
          <a:bodyPr/>
          <a:lstStyle/>
          <a:p>
            <a:r>
              <a:rPr lang="en-US" dirty="0" smtClean="0"/>
              <a:t>Post-decision regret</a:t>
            </a:r>
            <a:endParaRPr lang="en-US" dirty="0"/>
          </a:p>
        </p:txBody>
      </p:sp>
      <p:sp>
        <p:nvSpPr>
          <p:cNvPr id="9219" name="Rectangle 3"/>
          <p:cNvSpPr>
            <a:spLocks noGrp="1" noChangeArrowheads="1"/>
          </p:cNvSpPr>
          <p:nvPr>
            <p:ph idx="1"/>
          </p:nvPr>
        </p:nvSpPr>
        <p:spPr>
          <a:xfrm>
            <a:off x="1295400" y="2209800"/>
            <a:ext cx="7162800" cy="5181600"/>
          </a:xfrm>
          <a:noFill/>
          <a:ln/>
        </p:spPr>
        <p:txBody>
          <a:bodyPr>
            <a:normAutofit/>
          </a:bodyPr>
          <a:lstStyle/>
          <a:p>
            <a:r>
              <a:rPr lang="en-US" dirty="0"/>
              <a:t>Greater dissonance results if a choice is made between two alternatives that are of similar </a:t>
            </a:r>
            <a:r>
              <a:rPr lang="en-US" dirty="0" smtClean="0"/>
              <a:t>attractiveness.</a:t>
            </a:r>
            <a:endParaRPr lang="en-US" dirty="0"/>
          </a:p>
          <a:p>
            <a:r>
              <a:rPr lang="en-US" dirty="0"/>
              <a:t>Dissonance increases as the importance of the decision </a:t>
            </a:r>
            <a:r>
              <a:rPr lang="en-US" dirty="0" smtClean="0"/>
              <a:t>increases.</a:t>
            </a:r>
            <a:endParaRPr lang="en-US" dirty="0"/>
          </a:p>
          <a:p>
            <a:r>
              <a:rPr lang="en-US" dirty="0"/>
              <a:t>Dissonance increases as the difficulty of reversing the decision increases.</a:t>
            </a:r>
          </a:p>
        </p:txBody>
      </p:sp>
      <p:pic>
        <p:nvPicPr>
          <p:cNvPr id="4" name="Picture 3" descr="bride and groom.jpg"/>
          <p:cNvPicPr>
            <a:picLocks noChangeAspect="1"/>
          </p:cNvPicPr>
          <p:nvPr/>
        </p:nvPicPr>
        <p:blipFill>
          <a:blip r:embed="rId2" cstate="print"/>
          <a:stretch>
            <a:fillRect/>
          </a:stretch>
        </p:blipFill>
        <p:spPr>
          <a:xfrm>
            <a:off x="6629400" y="228600"/>
            <a:ext cx="1905000" cy="19050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anim to="" calcmode="lin" valueType="num">
                                      <p:cBhvr>
                                        <p:cTn id="7" dur="1" fill="hold"/>
                                        <p:tgtEl>
                                          <p:spTgt spid="9219">
                                            <p:txEl>
                                              <p:pRg st="0" end="0"/>
                                            </p:txEl>
                                          </p:spTgt>
                                        </p:tgtEl>
                                        <p:attrNameLst>
                                          <p:attrName/>
                                        </p:attrNameLst>
                                      </p:cBhvr>
                                    </p:anim>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499"/>
                                          </p:stCondLst>
                                        </p:cTn>
                                        <p:tgtEl>
                                          <p:spTgt spid="9219">
                                            <p:txEl>
                                              <p:pRg st="1" end="1"/>
                                            </p:txEl>
                                          </p:spTgt>
                                        </p:tgtEl>
                                        <p:attrNameLst>
                                          <p:attrName>style.visibility</p:attrName>
                                        </p:attrNameLst>
                                      </p:cBhvr>
                                      <p:to>
                                        <p:strVal val="visible"/>
                                      </p:to>
                                    </p:set>
                                    <p:anim to="" calcmode="lin" valueType="num">
                                      <p:cBhvr>
                                        <p:cTn id="14" dur="1" fill="hold"/>
                                        <p:tgtEl>
                                          <p:spTgt spid="9219">
                                            <p:txEl>
                                              <p:pRg st="1" end="1"/>
                                            </p:txEl>
                                          </p:spTgt>
                                        </p:tgtEl>
                                        <p:attrNameLst>
                                          <p:attrName/>
                                        </p:attrNameLst>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499"/>
                                          </p:stCondLst>
                                        </p:cTn>
                                        <p:tgtEl>
                                          <p:spTgt spid="9219">
                                            <p:txEl>
                                              <p:pRg st="2" end="2"/>
                                            </p:txEl>
                                          </p:spTgt>
                                        </p:tgtEl>
                                        <p:attrNameLst>
                                          <p:attrName>style.visibility</p:attrName>
                                        </p:attrNameLst>
                                      </p:cBhvr>
                                      <p:to>
                                        <p:strVal val="visible"/>
                                      </p:to>
                                    </p:set>
                                    <p:anim to="" calcmode="lin" valueType="num">
                                      <p:cBhvr>
                                        <p:cTn id="19" dur="1" fill="hold"/>
                                        <p:tgtEl>
                                          <p:spTgt spid="9219">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Commitment</a:t>
            </a:r>
          </a:p>
        </p:txBody>
      </p:sp>
      <p:sp>
        <p:nvSpPr>
          <p:cNvPr id="18435" name="Rectangle 3"/>
          <p:cNvSpPr>
            <a:spLocks noGrp="1" noChangeArrowheads="1"/>
          </p:cNvSpPr>
          <p:nvPr>
            <p:ph idx="1"/>
          </p:nvPr>
        </p:nvSpPr>
        <p:spPr>
          <a:xfrm>
            <a:off x="1219200" y="1447800"/>
            <a:ext cx="7239000" cy="4953000"/>
          </a:xfrm>
        </p:spPr>
        <p:txBody>
          <a:bodyPr>
            <a:normAutofit fontScale="70000" lnSpcReduction="20000"/>
          </a:bodyPr>
          <a:lstStyle/>
          <a:p>
            <a:r>
              <a:rPr lang="en-US" sz="3600" dirty="0"/>
              <a:t>Gaining commitment </a:t>
            </a:r>
            <a:r>
              <a:rPr lang="en-US" sz="3600" dirty="0" smtClean="0"/>
              <a:t>can be </a:t>
            </a:r>
            <a:r>
              <a:rPr lang="en-US" sz="3600" dirty="0"/>
              <a:t>an effective tool for influence.</a:t>
            </a:r>
          </a:p>
          <a:p>
            <a:r>
              <a:rPr lang="en-US" sz="3600" dirty="0"/>
              <a:t>Flakiness and inconsistency are seen as socially </a:t>
            </a:r>
            <a:r>
              <a:rPr lang="en-US" sz="3600" dirty="0" smtClean="0"/>
              <a:t>undesirable in American and Western European cultures.</a:t>
            </a:r>
          </a:p>
          <a:p>
            <a:r>
              <a:rPr lang="en-US" sz="3600" dirty="0" smtClean="0"/>
              <a:t>Compliance with a position someone has previously committed to is easy and straightforward in these cultures: Just point out the inconsistency between the position and current attitudes/behaviors.</a:t>
            </a:r>
          </a:p>
          <a:p>
            <a:r>
              <a:rPr lang="en-US" sz="3600" dirty="0" smtClean="0"/>
              <a:t>Possible examples:</a:t>
            </a:r>
          </a:p>
          <a:p>
            <a:pPr lvl="1"/>
            <a:r>
              <a:rPr lang="en-US" dirty="0" smtClean="0"/>
              <a:t>Public declaration of exercise/weight loss goals.</a:t>
            </a:r>
          </a:p>
          <a:p>
            <a:pPr lvl="1"/>
            <a:r>
              <a:rPr lang="en-US" dirty="0" smtClean="0"/>
              <a:t>“You’re a health communication researcher!  How can you smoke a cigar?!”</a:t>
            </a:r>
          </a:p>
          <a:p>
            <a:pPr lvl="1"/>
            <a:endParaRPr lang="en-US" dirty="0" smtClean="0"/>
          </a:p>
          <a:p>
            <a:pPr lvl="1"/>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3657600" cy="1905000"/>
          </a:xfrm>
        </p:spPr>
        <p:txBody>
          <a:bodyPr>
            <a:normAutofit fontScale="90000"/>
          </a:bodyPr>
          <a:lstStyle/>
          <a:p>
            <a:r>
              <a:rPr lang="en-US" dirty="0" smtClean="0"/>
              <a:t>How do people reconcile this…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676353" y="152400"/>
            <a:ext cx="5486400" cy="6265545"/>
          </a:xfrm>
          <a:prstGeom prst="rect">
            <a:avLst/>
          </a:prstGeom>
        </p:spPr>
      </p:pic>
    </p:spTree>
    <p:extLst>
      <p:ext uri="{BB962C8B-B14F-4D97-AF65-F5344CB8AC3E}">
        <p14:creationId xmlns:p14="http://schemas.microsoft.com/office/powerpoint/2010/main" val="86648648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Gaining </a:t>
            </a:r>
            <a:r>
              <a:rPr lang="en-US" dirty="0" smtClean="0"/>
              <a:t>commitment</a:t>
            </a:r>
            <a:endParaRPr lang="en-US" dirty="0"/>
          </a:p>
        </p:txBody>
      </p:sp>
      <p:sp>
        <p:nvSpPr>
          <p:cNvPr id="19459" name="Rectangle 3"/>
          <p:cNvSpPr>
            <a:spLocks noGrp="1" noChangeArrowheads="1"/>
          </p:cNvSpPr>
          <p:nvPr>
            <p:ph idx="1"/>
          </p:nvPr>
        </p:nvSpPr>
        <p:spPr>
          <a:xfrm>
            <a:off x="1295400" y="1676400"/>
            <a:ext cx="7315200" cy="4648200"/>
          </a:xfrm>
        </p:spPr>
        <p:txBody>
          <a:bodyPr/>
          <a:lstStyle/>
          <a:p>
            <a:r>
              <a:rPr lang="en-US" dirty="0"/>
              <a:t>Start </a:t>
            </a:r>
            <a:r>
              <a:rPr lang="en-US" dirty="0" smtClean="0"/>
              <a:t>with something modest.</a:t>
            </a:r>
            <a:endParaRPr lang="en-US" dirty="0"/>
          </a:p>
          <a:p>
            <a:r>
              <a:rPr lang="en-US" dirty="0"/>
              <a:t>Seek harmless </a:t>
            </a:r>
            <a:r>
              <a:rPr lang="en-US" dirty="0" smtClean="0"/>
              <a:t>concessions.</a:t>
            </a:r>
            <a:endParaRPr lang="en-US" dirty="0"/>
          </a:p>
          <a:p>
            <a:r>
              <a:rPr lang="en-US" dirty="0"/>
              <a:t>Get them to write it down.</a:t>
            </a:r>
          </a:p>
          <a:p>
            <a:r>
              <a:rPr lang="en-US" dirty="0"/>
              <a:t>Make the commitment public.</a:t>
            </a:r>
          </a:p>
          <a:p>
            <a:r>
              <a:rPr lang="en-US" dirty="0"/>
              <a:t>Don’t give large inducements – make it an inner choice.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An </a:t>
            </a:r>
            <a:r>
              <a:rPr lang="en-US" dirty="0" smtClean="0"/>
              <a:t>issue can “grow </a:t>
            </a:r>
            <a:r>
              <a:rPr lang="en-US" dirty="0"/>
              <a:t>l</a:t>
            </a:r>
            <a:r>
              <a:rPr lang="en-US" dirty="0" smtClean="0"/>
              <a:t>egs</a:t>
            </a:r>
            <a:r>
              <a:rPr lang="en-US" dirty="0"/>
              <a:t>”…</a:t>
            </a:r>
          </a:p>
        </p:txBody>
      </p:sp>
      <p:sp>
        <p:nvSpPr>
          <p:cNvPr id="20483" name="Rectangle 3"/>
          <p:cNvSpPr>
            <a:spLocks noGrp="1" noChangeArrowheads="1"/>
          </p:cNvSpPr>
          <p:nvPr>
            <p:ph idx="1"/>
          </p:nvPr>
        </p:nvSpPr>
        <p:spPr>
          <a:xfrm>
            <a:off x="1295400" y="1447800"/>
            <a:ext cx="7638288" cy="4800600"/>
          </a:xfrm>
        </p:spPr>
        <p:txBody>
          <a:bodyPr>
            <a:normAutofit/>
          </a:bodyPr>
          <a:lstStyle/>
          <a:p>
            <a:r>
              <a:rPr lang="en-US" sz="2800" dirty="0"/>
              <a:t>The pressure for consistency will extend beyond the initial influence issue.</a:t>
            </a:r>
          </a:p>
          <a:p>
            <a:r>
              <a:rPr lang="en-US" sz="2800" dirty="0"/>
              <a:t>If you are convinced you are environmentally conscious about water use, you will probably recycle other materials.</a:t>
            </a:r>
          </a:p>
        </p:txBody>
      </p:sp>
      <p:pic>
        <p:nvPicPr>
          <p:cNvPr id="4" name="Picture 3" descr="tree huggers.jpg"/>
          <p:cNvPicPr>
            <a:picLocks noChangeAspect="1"/>
          </p:cNvPicPr>
          <p:nvPr/>
        </p:nvPicPr>
        <p:blipFill>
          <a:blip r:embed="rId2" cstate="print"/>
          <a:stretch>
            <a:fillRect/>
          </a:stretch>
        </p:blipFill>
        <p:spPr>
          <a:xfrm>
            <a:off x="2438400" y="3810000"/>
            <a:ext cx="2370074" cy="2698376"/>
          </a:xfrm>
          <a:prstGeom prst="rect">
            <a:avLst/>
          </a:prstGeom>
        </p:spPr>
      </p:pic>
      <p:pic>
        <p:nvPicPr>
          <p:cNvPr id="5" name="Picture 4" descr="Tree-hugger-panda.jpg"/>
          <p:cNvPicPr>
            <a:picLocks noChangeAspect="1"/>
          </p:cNvPicPr>
          <p:nvPr/>
        </p:nvPicPr>
        <p:blipFill>
          <a:blip r:embed="rId3" cstate="print"/>
          <a:stretch>
            <a:fillRect/>
          </a:stretch>
        </p:blipFill>
        <p:spPr>
          <a:xfrm>
            <a:off x="5410200" y="3825882"/>
            <a:ext cx="2743200" cy="26002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3288792" cy="1143000"/>
          </a:xfrm>
        </p:spPr>
        <p:txBody>
          <a:bodyPr/>
          <a:lstStyle/>
          <a:p>
            <a:r>
              <a:rPr lang="en-US" dirty="0" smtClean="0"/>
              <a:t>…with this?</a:t>
            </a:r>
            <a:endParaRPr lang="en-US" dirty="0"/>
          </a:p>
        </p:txBody>
      </p:sp>
      <p:pic>
        <p:nvPicPr>
          <p:cNvPr id="4" name="Content Placeholder 3" descr="1362020835_tv-room-original-ti-cigar-smoke-suit-705566.jpg"/>
          <p:cNvPicPr>
            <a:picLocks noGrp="1" noChangeAspect="1"/>
          </p:cNvPicPr>
          <p:nvPr>
            <p:ph idx="1"/>
          </p:nvPr>
        </p:nvPicPr>
        <p:blipFill>
          <a:blip r:embed="rId2">
            <a:extLst>
              <a:ext uri="{28A0092B-C50C-407E-A947-70E740481C1C}">
                <a14:useLocalDpi xmlns:a14="http://schemas.microsoft.com/office/drawing/2010/main" val="0"/>
              </a:ext>
            </a:extLst>
          </a:blip>
          <a:srcRect l="6025" r="6025"/>
          <a:stretch>
            <a:fillRect/>
          </a:stretch>
        </p:blipFill>
        <p:spPr>
          <a:xfrm>
            <a:off x="5029200" y="1371600"/>
            <a:ext cx="4284617" cy="2743200"/>
          </a:xfrm>
        </p:spPr>
      </p:pic>
      <p:pic>
        <p:nvPicPr>
          <p:cNvPr id="5" name="Picture 4" descr="how-to-smoke-a-cigar.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2438400"/>
            <a:ext cx="3352800" cy="3352800"/>
          </a:xfrm>
          <a:prstGeom prst="rect">
            <a:avLst/>
          </a:prstGeom>
        </p:spPr>
      </p:pic>
    </p:spTree>
    <p:extLst>
      <p:ext uri="{BB962C8B-B14F-4D97-AF65-F5344CB8AC3E}">
        <p14:creationId xmlns:p14="http://schemas.microsoft.com/office/powerpoint/2010/main" val="31009009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lstStyle/>
          <a:p>
            <a:r>
              <a:rPr lang="en-US" dirty="0" smtClean="0"/>
              <a:t>Today’s Lecture</a:t>
            </a:r>
            <a:endParaRPr lang="en-US" dirty="0"/>
          </a:p>
        </p:txBody>
      </p:sp>
      <p:sp>
        <p:nvSpPr>
          <p:cNvPr id="3" name="Content Placeholder 2"/>
          <p:cNvSpPr>
            <a:spLocks noGrp="1"/>
          </p:cNvSpPr>
          <p:nvPr>
            <p:ph idx="1"/>
          </p:nvPr>
        </p:nvSpPr>
        <p:spPr>
          <a:xfrm>
            <a:off x="1143000" y="1447800"/>
            <a:ext cx="7790688" cy="4800600"/>
          </a:xfrm>
        </p:spPr>
        <p:txBody>
          <a:bodyPr>
            <a:normAutofit fontScale="92500"/>
          </a:bodyPr>
          <a:lstStyle/>
          <a:p>
            <a:r>
              <a:rPr lang="en-US" dirty="0" smtClean="0"/>
              <a:t>Talk about Cigar Aficionado’s depiction of cigar smoking.</a:t>
            </a:r>
          </a:p>
          <a:p>
            <a:pPr lvl="1"/>
            <a:r>
              <a:rPr lang="en-US" dirty="0" smtClean="0"/>
              <a:t>The seven arguments FOR smoking cigars, according to Cigar Aficionado</a:t>
            </a:r>
          </a:p>
          <a:p>
            <a:pPr lvl="1"/>
            <a:r>
              <a:rPr lang="en-US" dirty="0" smtClean="0"/>
              <a:t>Why Cigar Aficionado advances these arguments</a:t>
            </a:r>
          </a:p>
          <a:p>
            <a:r>
              <a:rPr lang="en-US" dirty="0" smtClean="0"/>
              <a:t>Cognitive Dissonance Theory</a:t>
            </a:r>
          </a:p>
          <a:p>
            <a:pPr lvl="1"/>
            <a:r>
              <a:rPr lang="en-US" dirty="0" smtClean="0"/>
              <a:t>Elements of the theory</a:t>
            </a:r>
          </a:p>
          <a:p>
            <a:pPr lvl="1"/>
            <a:r>
              <a:rPr lang="en-US" dirty="0" smtClean="0"/>
              <a:t>Factors affecting the intensity of dissonance</a:t>
            </a:r>
          </a:p>
          <a:p>
            <a:pPr lvl="1"/>
            <a:r>
              <a:rPr lang="en-US" dirty="0" smtClean="0"/>
              <a:t>Ways we control dissonance</a:t>
            </a:r>
          </a:p>
          <a:p>
            <a:pPr lvl="1"/>
            <a:r>
              <a:rPr lang="en-US" dirty="0" smtClean="0"/>
              <a:t>How we can harness dissonance for persuasion</a:t>
            </a:r>
          </a:p>
        </p:txBody>
      </p:sp>
    </p:spTree>
    <p:extLst>
      <p:ext uri="{BB962C8B-B14F-4D97-AF65-F5344CB8AC3E}">
        <p14:creationId xmlns:p14="http://schemas.microsoft.com/office/powerpoint/2010/main" val="729048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Cigar Aficionado vs. Medical Research</a:t>
            </a:r>
            <a:endParaRPr lang="en-US" dirty="0"/>
          </a:p>
        </p:txBody>
      </p:sp>
      <p:sp>
        <p:nvSpPr>
          <p:cNvPr id="3" name="Content Placeholder 2"/>
          <p:cNvSpPr>
            <a:spLocks noGrp="1"/>
          </p:cNvSpPr>
          <p:nvPr>
            <p:ph idx="1"/>
          </p:nvPr>
        </p:nvSpPr>
        <p:spPr>
          <a:xfrm>
            <a:off x="1371600" y="1676400"/>
            <a:ext cx="7498080" cy="5029200"/>
          </a:xfrm>
        </p:spPr>
        <p:txBody>
          <a:bodyPr>
            <a:normAutofit fontScale="85000" lnSpcReduction="20000"/>
          </a:bodyPr>
          <a:lstStyle/>
          <a:p>
            <a:r>
              <a:rPr lang="en-US" dirty="0" smtClean="0"/>
              <a:t>Are cigars good for you?</a:t>
            </a:r>
          </a:p>
          <a:p>
            <a:pPr lvl="1"/>
            <a:r>
              <a:rPr lang="en-US" dirty="0" smtClean="0"/>
              <a:t>NCI and the American Cancer Society found that cigar smokers experience many of the same cancers as cigar smokers, largely because toxic carcinogens and nicotine are absorbed through the mucus membranes in the mouth. It should be noted that cigars are far larger in mass than cigarettes and require more time to smoke. This leads to increased duration of exposure to nicotine and tobacco-based carcinogens. Although cigar smokers are less likely to inhale cigar smoke, the higher concentration of nicotine in cigars makes this form of tobacco intake at least as addictive as cigarettes. Furthermore, the second-hand smoke generated by cigars is equally toxic as that of cigarettes (Baker, et. al, 2000, p.735).</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Alan </a:t>
            </a:r>
            <a:r>
              <a:rPr lang="en-US" dirty="0" err="1" smtClean="0"/>
              <a:t>DeSantis</a:t>
            </a:r>
            <a:endParaRPr lang="en-US" dirty="0"/>
          </a:p>
        </p:txBody>
      </p:sp>
      <p:pic>
        <p:nvPicPr>
          <p:cNvPr id="4" name="Content Placeholder 3" descr="alan_cigar.jpg"/>
          <p:cNvPicPr>
            <a:picLocks noGrp="1" noChangeAspect="1"/>
          </p:cNvPicPr>
          <p:nvPr>
            <p:ph idx="1"/>
          </p:nvPr>
        </p:nvPicPr>
        <p:blipFill>
          <a:blip r:embed="rId2" cstate="print"/>
          <a:stretch>
            <a:fillRect/>
          </a:stretch>
        </p:blipFill>
        <p:spPr>
          <a:xfrm>
            <a:off x="1295400" y="1752600"/>
            <a:ext cx="4127500" cy="3095625"/>
          </a:xfrm>
        </p:spPr>
      </p:pic>
      <p:pic>
        <p:nvPicPr>
          <p:cNvPr id="3" name="Picture 2" descr="cigar box.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209800"/>
            <a:ext cx="3420534" cy="2565401"/>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I’m no angel, either…</a:t>
            </a:r>
            <a:endParaRPr lang="en-US" dirty="0"/>
          </a:p>
        </p:txBody>
      </p:sp>
      <p:pic>
        <p:nvPicPr>
          <p:cNvPr id="4" name="Content Placeholder 3" descr="susan_ty_cohiba_in_aruba.jpg"/>
          <p:cNvPicPr>
            <a:picLocks noGrp="1" noChangeAspect="1"/>
          </p:cNvPicPr>
          <p:nvPr>
            <p:ph idx="1"/>
          </p:nvPr>
        </p:nvPicPr>
        <p:blipFill>
          <a:blip r:embed="rId2" cstate="print"/>
          <a:srcRect t="7230" b="7230"/>
          <a:stretch>
            <a:fillRect/>
          </a:stretch>
        </p:blipFill>
        <p:spPr>
          <a:xfrm>
            <a:off x="1752600" y="1905000"/>
            <a:ext cx="6793992" cy="4349812"/>
          </a:xfrm>
          <a:prstGeom prst="rect">
            <a:avLst/>
          </a:prstGeom>
        </p:spPr>
      </p:pic>
    </p:spTree>
    <p:extLst>
      <p:ext uri="{BB962C8B-B14F-4D97-AF65-F5344CB8AC3E}">
        <p14:creationId xmlns:p14="http://schemas.microsoft.com/office/powerpoint/2010/main" val="6651821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a:t>
            </a:r>
            <a:endParaRPr lang="en-US" dirty="0"/>
          </a:p>
        </p:txBody>
      </p:sp>
      <p:sp>
        <p:nvSpPr>
          <p:cNvPr id="3" name="Content Placeholder 2"/>
          <p:cNvSpPr>
            <a:spLocks noGrp="1"/>
          </p:cNvSpPr>
          <p:nvPr>
            <p:ph idx="1"/>
          </p:nvPr>
        </p:nvSpPr>
        <p:spPr/>
        <p:txBody>
          <a:bodyPr/>
          <a:lstStyle/>
          <a:p>
            <a:r>
              <a:rPr lang="en-US" dirty="0"/>
              <a:t>Alan </a:t>
            </a:r>
            <a:r>
              <a:rPr lang="en-US" dirty="0" err="1"/>
              <a:t>DeSantis</a:t>
            </a:r>
            <a:r>
              <a:rPr lang="en-US" dirty="0"/>
              <a:t> and I analyzed 8 years of issues of Cigar Aficionado.  </a:t>
            </a:r>
            <a:endParaRPr lang="en-US" dirty="0" smtClean="0"/>
          </a:p>
          <a:p>
            <a:r>
              <a:rPr lang="en-US" dirty="0" smtClean="0"/>
              <a:t>CA </a:t>
            </a:r>
            <a:r>
              <a:rPr lang="en-US" dirty="0"/>
              <a:t>makes some key claims that are of interest to their readers.</a:t>
            </a:r>
          </a:p>
          <a:p>
            <a:endParaRPr lang="en-US" dirty="0"/>
          </a:p>
        </p:txBody>
      </p:sp>
    </p:spTree>
    <p:extLst>
      <p:ext uri="{BB962C8B-B14F-4D97-AF65-F5344CB8AC3E}">
        <p14:creationId xmlns:p14="http://schemas.microsoft.com/office/powerpoint/2010/main" val="298522104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1841</TotalTime>
  <Words>1468</Words>
  <Application>Microsoft Macintosh PowerPoint</Application>
  <PresentationFormat>On-screen Show (4:3)</PresentationFormat>
  <Paragraphs>114</Paragraphs>
  <Slides>31</Slides>
  <Notes>2</Notes>
  <HiddenSlides>2</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Cognitive Dissonance Theory</vt:lpstr>
      <vt:lpstr>Cigar Aficionado Magazine</vt:lpstr>
      <vt:lpstr>How do people reconcile this…</vt:lpstr>
      <vt:lpstr>…with this?</vt:lpstr>
      <vt:lpstr>Today’s Lecture</vt:lpstr>
      <vt:lpstr>Cigar Aficionado vs. Medical Research</vt:lpstr>
      <vt:lpstr>Meet Alan DeSantis</vt:lpstr>
      <vt:lpstr>But I’m no angel, either…</vt:lpstr>
      <vt:lpstr>The study</vt:lpstr>
      <vt:lpstr>Why cigars are great: Cigar Aficionado’s 7 key arguments</vt:lpstr>
      <vt:lpstr>Cigars-are-not-cigarettes argument </vt:lpstr>
      <vt:lpstr>Life-is-dangerous argument </vt:lpstr>
      <vt:lpstr>Health-benefits argument </vt:lpstr>
      <vt:lpstr>Moderation argument </vt:lpstr>
      <vt:lpstr>Old-smokers argument </vt:lpstr>
      <vt:lpstr>Bad-science argument </vt:lpstr>
      <vt:lpstr>Good-science argument</vt:lpstr>
      <vt:lpstr>Why would Cigar Aficionado make these claims?</vt:lpstr>
      <vt:lpstr>Is it just coincidence that the sale of cigars went up with CA?</vt:lpstr>
      <vt:lpstr>Cognitive Dissonance Theory</vt:lpstr>
      <vt:lpstr>Central Premise</vt:lpstr>
      <vt:lpstr>Cognitive Dissonance Theory</vt:lpstr>
      <vt:lpstr>Dissonance as Drive State</vt:lpstr>
      <vt:lpstr>Factors influencing the intensity of dissonance</vt:lpstr>
      <vt:lpstr>  </vt:lpstr>
      <vt:lpstr>Effect of minimal justification</vt:lpstr>
      <vt:lpstr>Ways to control dissonance</vt:lpstr>
      <vt:lpstr>Post-decision regret</vt:lpstr>
      <vt:lpstr>Commitment</vt:lpstr>
      <vt:lpstr>Gaining commitment</vt:lpstr>
      <vt:lpstr>An issue can “grow legs”…</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 Morgan</dc:creator>
  <cp:lastModifiedBy>Morgan, Susan E</cp:lastModifiedBy>
  <cp:revision>65</cp:revision>
  <cp:lastPrinted>2012-09-11T18:42:58Z</cp:lastPrinted>
  <dcterms:created xsi:type="dcterms:W3CDTF">2009-08-22T18:19:00Z</dcterms:created>
  <dcterms:modified xsi:type="dcterms:W3CDTF">2013-09-17T15:40:57Z</dcterms:modified>
</cp:coreProperties>
</file>