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98" r:id="rId3"/>
    <p:sldId id="299" r:id="rId4"/>
    <p:sldId id="257" r:id="rId5"/>
    <p:sldId id="270" r:id="rId6"/>
    <p:sldId id="304" r:id="rId7"/>
    <p:sldId id="271" r:id="rId8"/>
    <p:sldId id="293" r:id="rId9"/>
    <p:sldId id="272" r:id="rId10"/>
    <p:sldId id="261" r:id="rId11"/>
    <p:sldId id="258" r:id="rId12"/>
    <p:sldId id="294" r:id="rId13"/>
    <p:sldId id="295" r:id="rId14"/>
    <p:sldId id="296" r:id="rId15"/>
    <p:sldId id="297" r:id="rId16"/>
    <p:sldId id="263" r:id="rId17"/>
    <p:sldId id="264" r:id="rId18"/>
    <p:sldId id="266" r:id="rId19"/>
    <p:sldId id="274" r:id="rId20"/>
    <p:sldId id="269" r:id="rId21"/>
    <p:sldId id="273" r:id="rId22"/>
    <p:sldId id="289" r:id="rId23"/>
    <p:sldId id="301" r:id="rId24"/>
    <p:sldId id="285" r:id="rId25"/>
    <p:sldId id="286" r:id="rId26"/>
    <p:sldId id="288" r:id="rId27"/>
    <p:sldId id="287" r:id="rId28"/>
    <p:sldId id="302" r:id="rId29"/>
    <p:sldId id="303" r:id="rId30"/>
  </p:sldIdLst>
  <p:sldSz cx="9144000" cy="6858000" type="screen4x3"/>
  <p:notesSz cx="6858000" cy="91995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7" autoAdjust="0"/>
    <p:restoredTop sz="86432" autoAdjust="0"/>
  </p:normalViewPr>
  <p:slideViewPr>
    <p:cSldViewPr>
      <p:cViewPr varScale="1">
        <p:scale>
          <a:sx n="145" d="100"/>
          <a:sy n="145" d="100"/>
        </p:scale>
        <p:origin x="-2032" y="-104"/>
      </p:cViewPr>
      <p:guideLst>
        <p:guide orient="horz" pos="2160"/>
        <p:guide pos="2880"/>
      </p:guideLst>
    </p:cSldViewPr>
  </p:slideViewPr>
  <p:outlineViewPr>
    <p:cViewPr>
      <p:scale>
        <a:sx n="33" d="100"/>
        <a:sy n="33" d="100"/>
      </p:scale>
      <p:origin x="0" y="1468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CC730719-E4FC-4D34-B27B-99EED4A81FC8}" type="datetimeFigureOut">
              <a:rPr lang="en-US" smtClean="0"/>
              <a:pPr/>
              <a:t>10/17/13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EC0838C5-B8B9-4E0C-9E5E-A50B33020B8C}"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C730719-E4FC-4D34-B27B-99EED4A81FC8}" type="datetimeFigureOut">
              <a:rPr lang="en-US" smtClean="0"/>
              <a:pPr/>
              <a:t>10/17/13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0838C5-B8B9-4E0C-9E5E-A50B33020B8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C730719-E4FC-4D34-B27B-99EED4A81FC8}" type="datetimeFigureOut">
              <a:rPr lang="en-US" smtClean="0"/>
              <a:pPr/>
              <a:t>10/17/13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0838C5-B8B9-4E0C-9E5E-A50B33020B8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CC730719-E4FC-4D34-B27B-99EED4A81FC8}" type="datetimeFigureOut">
              <a:rPr lang="en-US" smtClean="0"/>
              <a:pPr/>
              <a:t>10/17/13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0838C5-B8B9-4E0C-9E5E-A50B33020B8C}"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C730719-E4FC-4D34-B27B-99EED4A81FC8}" type="datetimeFigureOut">
              <a:rPr lang="en-US" smtClean="0"/>
              <a:pPr/>
              <a:t>10/17/13</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EC0838C5-B8B9-4E0C-9E5E-A50B33020B8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C730719-E4FC-4D34-B27B-99EED4A81FC8}" type="datetimeFigureOut">
              <a:rPr lang="en-US" smtClean="0"/>
              <a:pPr/>
              <a:t>10/17/13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0838C5-B8B9-4E0C-9E5E-A50B33020B8C}"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CC730719-E4FC-4D34-B27B-99EED4A81FC8}" type="datetimeFigureOut">
              <a:rPr lang="en-US" smtClean="0"/>
              <a:pPr/>
              <a:t>10/17/13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0838C5-B8B9-4E0C-9E5E-A50B33020B8C}"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C730719-E4FC-4D34-B27B-99EED4A81FC8}" type="datetimeFigureOut">
              <a:rPr lang="en-US" smtClean="0"/>
              <a:pPr/>
              <a:t>10/17/13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0838C5-B8B9-4E0C-9E5E-A50B33020B8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730719-E4FC-4D34-B27B-99EED4A81FC8}" type="datetimeFigureOut">
              <a:rPr lang="en-US" smtClean="0"/>
              <a:pPr/>
              <a:t>10/17/13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0838C5-B8B9-4E0C-9E5E-A50B33020B8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C730719-E4FC-4D34-B27B-99EED4A81FC8}" type="datetimeFigureOut">
              <a:rPr lang="en-US" smtClean="0"/>
              <a:pPr/>
              <a:t>10/17/13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0838C5-B8B9-4E0C-9E5E-A50B33020B8C}"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C730719-E4FC-4D34-B27B-99EED4A81FC8}" type="datetimeFigureOut">
              <a:rPr lang="en-US" smtClean="0"/>
              <a:pPr/>
              <a:t>10/17/13</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EC0838C5-B8B9-4E0C-9E5E-A50B33020B8C}"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CC730719-E4FC-4D34-B27B-99EED4A81FC8}" type="datetimeFigureOut">
              <a:rPr lang="en-US" smtClean="0"/>
              <a:pPr/>
              <a:t>10/17/13</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EC0838C5-B8B9-4E0C-9E5E-A50B33020B8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youtube.com/watch?v=jqOfuZzgIP4" TargetMode="External"/><Relationship Id="rId4" Type="http://schemas.openxmlformats.org/officeDocument/2006/relationships/image" Target="../media/image6.jpeg"/><Relationship Id="rId1" Type="http://schemas.openxmlformats.org/officeDocument/2006/relationships/slideLayout" Target="../slideLayouts/slideLayout2.xml"/><Relationship Id="rId2" Type="http://schemas.openxmlformats.org/officeDocument/2006/relationships/hyperlink" Target="http://www.youtube.com/watch?v=p1TubkzxPFY"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eg"/></Relationships>
</file>

<file path=ppt/slides/_rels/slide21.xml.rels><?xml version="1.0" encoding="UTF-8" standalone="yes"?>
<Relationships xmlns="http://schemas.openxmlformats.org/package/2006/relationships"><Relationship Id="rId3" Type="http://schemas.openxmlformats.org/officeDocument/2006/relationships/hyperlink" Target="http://www.youtube.com/watch?v=4Yz8UwRsWPA" TargetMode="External"/><Relationship Id="rId4" Type="http://schemas.openxmlformats.org/officeDocument/2006/relationships/hyperlink" Target="file:///\\streamer.ics.purdue.edu\asfroot\semorgan\Other\Rebranding_-_Frank_Luntz_-_May_5_2009.wmv" TargetMode="External"/><Relationship Id="rId5" Type="http://schemas.openxmlformats.org/officeDocument/2006/relationships/hyperlink" Target="http://www.youtube.com/watch?v=6U4TLZRK2Ek" TargetMode="External"/><Relationship Id="rId6" Type="http://schemas.openxmlformats.org/officeDocument/2006/relationships/image" Target="../media/image14.jpeg"/><Relationship Id="rId1" Type="http://schemas.openxmlformats.org/officeDocument/2006/relationships/slideLayout" Target="../slideLayouts/slideLayout2.xml"/><Relationship Id="rId2" Type="http://schemas.openxmlformats.org/officeDocument/2006/relationships/hyperlink" Target="file:///\\streamer.ics.purdue.edu\asfroot\semorgan\Other\Interview_with_Frank_Luntz_(FRONTLINE_Hot_Politics).wmv"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file:///\\wppappstr01.itap.purdue.edu\asfroot\semorgan\Lab%20Rat.qt" TargetMode="External"/><Relationship Id="rId3" Type="http://schemas.openxmlformats.org/officeDocument/2006/relationships/hyperlink" Target="file:///\\wppappstr01.itap.purdue.edu\asfroot\semorgan\Bush.qt"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file:///\\wppappstr01.itap.purdue.edu\asfroot\semorgan\psa045.qt" TargetMode="External"/><Relationship Id="rId4" Type="http://schemas.openxmlformats.org/officeDocument/2006/relationships/hyperlink" Target="file:///\\wppappstr01.itap.purdue.edu\asfroot\semorgan\Duane.qt" TargetMode="External"/><Relationship Id="rId5" Type="http://schemas.openxmlformats.org/officeDocument/2006/relationships/hyperlink" Target="file:///\\wppappstr01.itap.purdue.edu\asfroot\semorgan\Housewife.qt" TargetMode="External"/><Relationship Id="rId6" Type="http://schemas.openxmlformats.org/officeDocument/2006/relationships/hyperlink" Target="file:///\\wppappstr01.itap.purdue.edu\asfroot\semorgan\Thin%20Ice.qt" TargetMode="External"/><Relationship Id="rId7" Type="http://schemas.openxmlformats.org/officeDocument/2006/relationships/hyperlink" Target="file:///\\wppappstr01.itap.purdue.edu\asfroot\semorgan\psa005.qt" TargetMode="External"/><Relationship Id="rId8" Type="http://schemas.openxmlformats.org/officeDocument/2006/relationships/hyperlink" Target="file:///\\wppappstr01.itap.purdue.edu\asfroot\semorgan\Teeth.qt" TargetMode="External"/><Relationship Id="rId1" Type="http://schemas.openxmlformats.org/officeDocument/2006/relationships/slideLayout" Target="../slideLayouts/slideLayout2.xml"/><Relationship Id="rId2" Type="http://schemas.openxmlformats.org/officeDocument/2006/relationships/hyperlink" Target="file:///\\wppappstr01.itap.purdue.edu\asfroot\semorgan\psa110.qt"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file:///\\wppappstr01.itap.purdue.edu\asfroot\semorgan\Taking_Chances.mov" TargetMode="External"/><Relationship Id="rId3" Type="http://schemas.openxmlformats.org/officeDocument/2006/relationships/hyperlink" Target="file:///\\wppappstr01.itap.purdue.edu\asfroot\semorgan\drink.mov"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7.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2" name="Title 1"/>
          <p:cNvSpPr>
            <a:spLocks noGrp="1"/>
          </p:cNvSpPr>
          <p:nvPr>
            <p:ph type="ctrTitle"/>
          </p:nvPr>
        </p:nvSpPr>
        <p:spPr/>
        <p:txBody>
          <a:bodyPr/>
          <a:lstStyle/>
          <a:p>
            <a:r>
              <a:rPr lang="en-US" dirty="0" smtClean="0"/>
              <a:t>Language and Persuasion</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8" tIns="44450" rIns="90488" bIns="44450" anchor="ctr"/>
          <a:lstStyle/>
          <a:p>
            <a:r>
              <a:rPr lang="en-US" dirty="0" smtClean="0"/>
              <a:t>Definition of Powerless Speech</a:t>
            </a:r>
            <a:endParaRPr lang="en-US" dirty="0"/>
          </a:p>
        </p:txBody>
      </p:sp>
      <p:sp>
        <p:nvSpPr>
          <p:cNvPr id="36867" name="Rectangle 3"/>
          <p:cNvSpPr>
            <a:spLocks noGrp="1" noChangeArrowheads="1"/>
          </p:cNvSpPr>
          <p:nvPr>
            <p:ph sz="quarter" idx="1"/>
          </p:nvPr>
        </p:nvSpPr>
        <p:spPr>
          <a:xfrm>
            <a:off x="685800" y="1447800"/>
            <a:ext cx="8001000" cy="4572000"/>
          </a:xfrm>
          <a:noFill/>
          <a:ln/>
        </p:spPr>
        <p:txBody>
          <a:bodyPr lIns="90488" tIns="44450" rIns="90488" bIns="44450"/>
          <a:lstStyle/>
          <a:p>
            <a:r>
              <a:rPr lang="en-US" dirty="0"/>
              <a:t>Powerless speech: The inclusion of characteristic speech patterns that detract from direct and straightforward presentation of material.</a:t>
            </a:r>
          </a:p>
          <a:p>
            <a:r>
              <a:rPr lang="en-US" dirty="0"/>
              <a:t>Powerful speech:  The exclusion of powerless characteristics.</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 calcmode="lin" valueType="num">
                                      <p:cBhvr additive="base">
                                        <p:cTn id="7" dur="500" fill="hold"/>
                                        <p:tgtEl>
                                          <p:spTgt spid="3686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68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6867">
                                            <p:txEl>
                                              <p:pRg st="1" end="1"/>
                                            </p:txEl>
                                          </p:spTgt>
                                        </p:tgtEl>
                                        <p:attrNameLst>
                                          <p:attrName>style.visibility</p:attrName>
                                        </p:attrNameLst>
                                      </p:cBhvr>
                                      <p:to>
                                        <p:strVal val="visible"/>
                                      </p:to>
                                    </p:set>
                                    <p:anim calcmode="lin" valueType="num">
                                      <p:cBhvr additive="base">
                                        <p:cTn id="13" dur="500" fill="hold"/>
                                        <p:tgtEl>
                                          <p:spTgt spid="3686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6867">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dirty="0"/>
              <a:t>Powerful and Powerless Speech</a:t>
            </a:r>
          </a:p>
        </p:txBody>
      </p:sp>
      <p:sp>
        <p:nvSpPr>
          <p:cNvPr id="30723" name="Rectangle 3"/>
          <p:cNvSpPr>
            <a:spLocks noGrp="1" noChangeArrowheads="1"/>
          </p:cNvSpPr>
          <p:nvPr>
            <p:ph sz="quarter" idx="1"/>
          </p:nvPr>
        </p:nvSpPr>
        <p:spPr>
          <a:xfrm>
            <a:off x="685800" y="1752600"/>
            <a:ext cx="7772400" cy="4724400"/>
          </a:xfrm>
        </p:spPr>
        <p:txBody>
          <a:bodyPr>
            <a:normAutofit/>
          </a:bodyPr>
          <a:lstStyle/>
          <a:p>
            <a:pPr>
              <a:lnSpc>
                <a:spcPct val="90000"/>
              </a:lnSpc>
            </a:pPr>
            <a:r>
              <a:rPr lang="en-US" dirty="0"/>
              <a:t>Interest began </a:t>
            </a:r>
            <a:r>
              <a:rPr lang="en-US" dirty="0" smtClean="0"/>
              <a:t>with observations about the differences in the ways that men and women talk.</a:t>
            </a:r>
            <a:endParaRPr lang="en-US" dirty="0"/>
          </a:p>
          <a:p>
            <a:pPr>
              <a:lnSpc>
                <a:spcPct val="90000"/>
              </a:lnSpc>
            </a:pPr>
            <a:r>
              <a:rPr lang="en-US" dirty="0" smtClean="0"/>
              <a:t>We use language to make </a:t>
            </a:r>
            <a:r>
              <a:rPr lang="en-US" dirty="0"/>
              <a:t>social </a:t>
            </a:r>
            <a:r>
              <a:rPr lang="en-US" dirty="0" smtClean="0"/>
              <a:t>evaluations.</a:t>
            </a:r>
          </a:p>
          <a:p>
            <a:pPr lvl="1">
              <a:lnSpc>
                <a:spcPct val="90000"/>
              </a:lnSpc>
            </a:pPr>
            <a:r>
              <a:rPr lang="en-US" dirty="0" smtClean="0"/>
              <a:t>Where </a:t>
            </a:r>
            <a:r>
              <a:rPr lang="en-US" dirty="0"/>
              <a:t>person is from, class background, </a:t>
            </a:r>
            <a:r>
              <a:rPr lang="en-US" dirty="0" smtClean="0"/>
              <a:t>credibility, etc.</a:t>
            </a:r>
            <a:endParaRPr lang="en-US" dirty="0"/>
          </a:p>
          <a:p>
            <a:pPr>
              <a:lnSpc>
                <a:spcPct val="90000"/>
              </a:lnSpc>
            </a:pPr>
            <a:r>
              <a:rPr lang="en-US" dirty="0" smtClean="0"/>
              <a:t>The research focus </a:t>
            </a:r>
            <a:r>
              <a:rPr lang="en-US" dirty="0"/>
              <a:t>is on the way we speak, not what we say</a:t>
            </a:r>
            <a:r>
              <a:rPr lang="en-US" dirty="0" smtClean="0"/>
              <a:t>.</a:t>
            </a:r>
          </a:p>
          <a:p>
            <a:pPr>
              <a:lnSpc>
                <a:spcPct val="90000"/>
              </a:lnSpc>
            </a:pPr>
            <a:r>
              <a:rPr lang="en-US" sz="2400" dirty="0">
                <a:hlinkClick r:id="rId2"/>
              </a:rPr>
              <a:t>http://www.youtube.com/watch?v=</a:t>
            </a:r>
            <a:r>
              <a:rPr lang="en-US" sz="2400" dirty="0" smtClean="0">
                <a:hlinkClick r:id="rId2"/>
              </a:rPr>
              <a:t>p1TubkzxPFY</a:t>
            </a:r>
            <a:endParaRPr lang="en-US" sz="2400" dirty="0" smtClean="0"/>
          </a:p>
          <a:p>
            <a:pPr lvl="1">
              <a:lnSpc>
                <a:spcPct val="90000"/>
              </a:lnSpc>
            </a:pPr>
            <a:r>
              <a:rPr lang="en-US" sz="2200" smtClean="0"/>
              <a:t>1:08-1:39</a:t>
            </a:r>
            <a:endParaRPr lang="en-US" sz="2200" dirty="0" smtClean="0"/>
          </a:p>
          <a:p>
            <a:pPr>
              <a:lnSpc>
                <a:spcPct val="90000"/>
              </a:lnSpc>
            </a:pPr>
            <a:r>
              <a:rPr lang="en-US" sz="2400" dirty="0">
                <a:hlinkClick r:id="rId3"/>
              </a:rPr>
              <a:t>http://www.youtube.com/watch?v=</a:t>
            </a:r>
            <a:r>
              <a:rPr lang="en-US" sz="2400" dirty="0" smtClean="0">
                <a:hlinkClick r:id="rId3"/>
              </a:rPr>
              <a:t>jqOfuZzgIP4</a:t>
            </a:r>
            <a:endParaRPr lang="en-US" sz="2400" dirty="0" smtClean="0"/>
          </a:p>
          <a:p>
            <a:pPr lvl="1">
              <a:lnSpc>
                <a:spcPct val="90000"/>
              </a:lnSpc>
            </a:pPr>
            <a:r>
              <a:rPr lang="en-US" sz="2200" dirty="0" smtClean="0"/>
              <a:t>(12:12 to 12:49)</a:t>
            </a:r>
          </a:p>
          <a:p>
            <a:pPr marL="0" indent="0">
              <a:lnSpc>
                <a:spcPct val="90000"/>
              </a:lnSpc>
              <a:buNone/>
            </a:pPr>
            <a:endParaRPr lang="en-US" sz="2400" dirty="0" smtClean="0"/>
          </a:p>
          <a:p>
            <a:pPr>
              <a:lnSpc>
                <a:spcPct val="90000"/>
              </a:lnSpc>
            </a:pPr>
            <a:endParaRPr lang="en-US"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000" y="4114800"/>
            <a:ext cx="2057400" cy="2657475"/>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2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2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2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72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72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72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07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077200" cy="1143000"/>
          </a:xfrm>
        </p:spPr>
        <p:txBody>
          <a:bodyPr>
            <a:normAutofit fontScale="90000"/>
          </a:bodyPr>
          <a:lstStyle/>
          <a:p>
            <a:r>
              <a:rPr lang="en-US" dirty="0" smtClean="0"/>
              <a:t>Important Types of Powerless Speech</a:t>
            </a:r>
            <a:endParaRPr lang="en-US" dirty="0"/>
          </a:p>
        </p:txBody>
      </p:sp>
      <p:sp>
        <p:nvSpPr>
          <p:cNvPr id="3" name="Content Placeholder 2"/>
          <p:cNvSpPr>
            <a:spLocks noGrp="1"/>
          </p:cNvSpPr>
          <p:nvPr>
            <p:ph sz="quarter" idx="1"/>
          </p:nvPr>
        </p:nvSpPr>
        <p:spPr>
          <a:xfrm>
            <a:off x="914400" y="1676400"/>
            <a:ext cx="7772400" cy="4572000"/>
          </a:xfrm>
        </p:spPr>
        <p:txBody>
          <a:bodyPr/>
          <a:lstStyle/>
          <a:p>
            <a:r>
              <a:rPr lang="en-US" dirty="0" smtClean="0"/>
              <a:t>Hedges</a:t>
            </a:r>
          </a:p>
          <a:p>
            <a:r>
              <a:rPr lang="en-US" dirty="0" smtClean="0"/>
              <a:t>Hesitations</a:t>
            </a:r>
          </a:p>
          <a:p>
            <a:r>
              <a:rPr lang="en-US" dirty="0" smtClean="0"/>
              <a:t>Tag questions</a:t>
            </a:r>
          </a:p>
          <a:p>
            <a:r>
              <a:rPr lang="en-US" dirty="0" smtClean="0"/>
              <a:t>Disclaimers</a:t>
            </a:r>
            <a:endParaRPr lang="en-US" dirty="0"/>
          </a:p>
        </p:txBody>
      </p:sp>
      <p:pic>
        <p:nvPicPr>
          <p:cNvPr id="2050" name="Picture 2" descr="C:\Documents and Settings\semorgan\Desktop\giving_speech_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1752600"/>
            <a:ext cx="4013345" cy="4676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08947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Hedges</a:t>
            </a:r>
            <a:endParaRPr lang="en-US" dirty="0"/>
          </a:p>
        </p:txBody>
      </p:sp>
      <p:sp>
        <p:nvSpPr>
          <p:cNvPr id="3" name="Content Placeholder 2"/>
          <p:cNvSpPr>
            <a:spLocks noGrp="1"/>
          </p:cNvSpPr>
          <p:nvPr>
            <p:ph sz="quarter" idx="1"/>
          </p:nvPr>
        </p:nvSpPr>
        <p:spPr>
          <a:xfrm>
            <a:off x="685800" y="1752600"/>
            <a:ext cx="7772400" cy="4572000"/>
          </a:xfrm>
        </p:spPr>
        <p:txBody>
          <a:bodyPr/>
          <a:lstStyle/>
          <a:p>
            <a:r>
              <a:rPr lang="en-US" sz="2800" dirty="0" smtClean="0"/>
              <a:t>Words </a:t>
            </a:r>
            <a:r>
              <a:rPr lang="en-US" sz="2800" dirty="0"/>
              <a:t>or phrases which qualify or reduce the force or a statement (sometimes, sort of, kind of...).</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399" y="2895600"/>
            <a:ext cx="3095625" cy="1985380"/>
          </a:xfrm>
          <a:prstGeom prst="rect">
            <a:avLst/>
          </a:prstGeom>
        </p:spPr>
      </p:pic>
    </p:spTree>
    <p:extLst>
      <p:ext uri="{BB962C8B-B14F-4D97-AF65-F5344CB8AC3E}">
        <p14:creationId xmlns:p14="http://schemas.microsoft.com/office/powerpoint/2010/main" val="312571645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Hesitations</a:t>
            </a:r>
            <a:endParaRPr lang="en-US" dirty="0"/>
          </a:p>
        </p:txBody>
      </p:sp>
      <p:sp>
        <p:nvSpPr>
          <p:cNvPr id="3" name="Content Placeholder 2"/>
          <p:cNvSpPr>
            <a:spLocks noGrp="1"/>
          </p:cNvSpPr>
          <p:nvPr>
            <p:ph sz="quarter" idx="1"/>
          </p:nvPr>
        </p:nvSpPr>
        <p:spPr>
          <a:xfrm>
            <a:off x="762000" y="1752600"/>
            <a:ext cx="4343400" cy="4572000"/>
          </a:xfrm>
        </p:spPr>
        <p:txBody>
          <a:bodyPr/>
          <a:lstStyle/>
          <a:p>
            <a:r>
              <a:rPr lang="en-US" sz="2800" dirty="0" smtClean="0"/>
              <a:t>Markers </a:t>
            </a:r>
            <a:r>
              <a:rPr lang="en-US" sz="2800" dirty="0"/>
              <a:t>of uncertainty (uh, ah, well, um, you know...).</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81600" y="1752600"/>
            <a:ext cx="3171825" cy="2104599"/>
          </a:xfrm>
          <a:prstGeom prst="rect">
            <a:avLst/>
          </a:prstGeom>
        </p:spPr>
      </p:pic>
    </p:spTree>
    <p:extLst>
      <p:ext uri="{BB962C8B-B14F-4D97-AF65-F5344CB8AC3E}">
        <p14:creationId xmlns:p14="http://schemas.microsoft.com/office/powerpoint/2010/main" val="169725106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 Questions</a:t>
            </a:r>
            <a:endParaRPr lang="en-US" dirty="0"/>
          </a:p>
        </p:txBody>
      </p:sp>
      <p:sp>
        <p:nvSpPr>
          <p:cNvPr id="3" name="Content Placeholder 2"/>
          <p:cNvSpPr>
            <a:spLocks noGrp="1"/>
          </p:cNvSpPr>
          <p:nvPr>
            <p:ph sz="quarter" idx="1"/>
          </p:nvPr>
        </p:nvSpPr>
        <p:spPr>
          <a:xfrm>
            <a:off x="685800" y="1752600"/>
            <a:ext cx="7772400" cy="4572000"/>
          </a:xfrm>
        </p:spPr>
        <p:txBody>
          <a:bodyPr/>
          <a:lstStyle/>
          <a:p>
            <a:r>
              <a:rPr lang="en-US" sz="2800" dirty="0" smtClean="0"/>
              <a:t>Process </a:t>
            </a:r>
            <a:r>
              <a:rPr lang="en-US" sz="2800" dirty="0"/>
              <a:t>of adding a question phrase at the end of a direct statement (isn’t it?).  Detracts from the force of statement.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3048000"/>
            <a:ext cx="3841772" cy="3399133"/>
          </a:xfrm>
          <a:prstGeom prst="rect">
            <a:avLst/>
          </a:prstGeom>
        </p:spPr>
      </p:pic>
    </p:spTree>
    <p:extLst>
      <p:ext uri="{BB962C8B-B14F-4D97-AF65-F5344CB8AC3E}">
        <p14:creationId xmlns:p14="http://schemas.microsoft.com/office/powerpoint/2010/main" val="110914329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noFill/>
          <a:ln/>
        </p:spPr>
        <p:txBody>
          <a:bodyPr lIns="90488" tIns="44450" rIns="90488" bIns="44450" anchor="ctr"/>
          <a:lstStyle/>
          <a:p>
            <a:r>
              <a:rPr lang="en-US" dirty="0" smtClean="0"/>
              <a:t>Disclaimers</a:t>
            </a:r>
            <a:endParaRPr lang="en-US" dirty="0"/>
          </a:p>
        </p:txBody>
      </p:sp>
      <p:sp>
        <p:nvSpPr>
          <p:cNvPr id="38915" name="Rectangle 3"/>
          <p:cNvSpPr>
            <a:spLocks noGrp="1" noChangeArrowheads="1"/>
          </p:cNvSpPr>
          <p:nvPr>
            <p:ph sz="quarter" idx="1"/>
          </p:nvPr>
        </p:nvSpPr>
        <p:spPr>
          <a:xfrm>
            <a:off x="533400" y="1714500"/>
            <a:ext cx="8305800" cy="4686300"/>
          </a:xfrm>
          <a:noFill/>
          <a:ln/>
        </p:spPr>
        <p:txBody>
          <a:bodyPr lIns="90488" tIns="44450" rIns="90488" bIns="44450"/>
          <a:lstStyle/>
          <a:p>
            <a:pPr>
              <a:lnSpc>
                <a:spcPct val="90000"/>
              </a:lnSpc>
            </a:pPr>
            <a:r>
              <a:rPr lang="en-US" dirty="0"/>
              <a:t>I</a:t>
            </a:r>
            <a:r>
              <a:rPr lang="en-US" dirty="0" smtClean="0"/>
              <a:t>ntroductory </a:t>
            </a:r>
            <a:r>
              <a:rPr lang="en-US" dirty="0"/>
              <a:t>expressions that excuse or explain or request understanding or forbearing </a:t>
            </a:r>
            <a:r>
              <a:rPr lang="en-US" dirty="0" smtClean="0"/>
              <a:t>.</a:t>
            </a:r>
          </a:p>
          <a:p>
            <a:pPr lvl="1">
              <a:lnSpc>
                <a:spcPct val="90000"/>
              </a:lnSpc>
            </a:pPr>
            <a:r>
              <a:rPr lang="en-US" dirty="0" smtClean="0"/>
              <a:t>Don’t </a:t>
            </a:r>
            <a:r>
              <a:rPr lang="en-US" dirty="0"/>
              <a:t>get me wrong, </a:t>
            </a:r>
            <a:r>
              <a:rPr lang="en-US" dirty="0" smtClean="0"/>
              <a:t>but …; </a:t>
            </a:r>
            <a:r>
              <a:rPr lang="en-US" dirty="0"/>
              <a:t>I know this sounds crazy, </a:t>
            </a:r>
            <a:r>
              <a:rPr lang="en-US" dirty="0" smtClean="0"/>
              <a:t>but ... </a:t>
            </a:r>
          </a:p>
          <a:p>
            <a:pPr lvl="1">
              <a:lnSpc>
                <a:spcPct val="90000"/>
              </a:lnSpc>
            </a:pPr>
            <a:r>
              <a:rPr lang="en-US" dirty="0" smtClean="0"/>
              <a:t>Demonstrates </a:t>
            </a:r>
            <a:r>
              <a:rPr lang="en-US" dirty="0"/>
              <a:t>lack of commitment and uncertainty about a position.</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4600" y="3657600"/>
            <a:ext cx="3454400" cy="2590800"/>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91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91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9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noFill/>
          <a:ln/>
        </p:spPr>
        <p:txBody>
          <a:bodyPr lIns="90488" tIns="44450" rIns="90488" bIns="44450" anchor="ctr">
            <a:normAutofit/>
          </a:bodyPr>
          <a:lstStyle/>
          <a:p>
            <a:r>
              <a:rPr lang="en-US" dirty="0"/>
              <a:t>General Findings and Implications </a:t>
            </a:r>
          </a:p>
        </p:txBody>
      </p:sp>
      <p:sp>
        <p:nvSpPr>
          <p:cNvPr id="39939" name="Rectangle 3"/>
          <p:cNvSpPr>
            <a:spLocks noGrp="1" noChangeArrowheads="1"/>
          </p:cNvSpPr>
          <p:nvPr>
            <p:ph sz="quarter" idx="1"/>
          </p:nvPr>
        </p:nvSpPr>
        <p:spPr>
          <a:xfrm>
            <a:off x="685800" y="1771650"/>
            <a:ext cx="7848600" cy="4572000"/>
          </a:xfrm>
          <a:noFill/>
          <a:ln/>
        </p:spPr>
        <p:txBody>
          <a:bodyPr lIns="90488" tIns="44450" rIns="90488" bIns="44450"/>
          <a:lstStyle/>
          <a:p>
            <a:pPr>
              <a:lnSpc>
                <a:spcPct val="90000"/>
              </a:lnSpc>
            </a:pPr>
            <a:r>
              <a:rPr lang="en-US" sz="2800" dirty="0"/>
              <a:t>The use of powerless speech generally decreases ratings of:</a:t>
            </a:r>
          </a:p>
          <a:p>
            <a:pPr lvl="1">
              <a:lnSpc>
                <a:spcPct val="90000"/>
              </a:lnSpc>
            </a:pPr>
            <a:r>
              <a:rPr lang="en-US" sz="2400" dirty="0"/>
              <a:t>credibility</a:t>
            </a:r>
          </a:p>
          <a:p>
            <a:pPr lvl="1">
              <a:lnSpc>
                <a:spcPct val="90000"/>
              </a:lnSpc>
            </a:pPr>
            <a:r>
              <a:rPr lang="en-US" sz="2400" dirty="0"/>
              <a:t>attractiveness</a:t>
            </a:r>
          </a:p>
          <a:p>
            <a:pPr lvl="1">
              <a:lnSpc>
                <a:spcPct val="90000"/>
              </a:lnSpc>
            </a:pPr>
            <a:r>
              <a:rPr lang="en-US" sz="2400" dirty="0"/>
              <a:t>persuasiveness</a:t>
            </a:r>
          </a:p>
          <a:p>
            <a:pPr lvl="1">
              <a:lnSpc>
                <a:spcPct val="90000"/>
              </a:lnSpc>
            </a:pPr>
            <a:r>
              <a:rPr lang="en-US" sz="2400" dirty="0"/>
              <a:t>dominance</a:t>
            </a:r>
          </a:p>
          <a:p>
            <a:pPr lvl="1">
              <a:lnSpc>
                <a:spcPct val="90000"/>
              </a:lnSpc>
            </a:pPr>
            <a:r>
              <a:rPr lang="en-US" sz="2400" dirty="0"/>
              <a:t>competency</a:t>
            </a:r>
          </a:p>
          <a:p>
            <a:pPr lvl="1">
              <a:lnSpc>
                <a:spcPct val="90000"/>
              </a:lnSpc>
            </a:pPr>
            <a:r>
              <a:rPr lang="en-US" sz="2400" dirty="0"/>
              <a:t>believability</a:t>
            </a:r>
          </a:p>
          <a:p>
            <a:pPr>
              <a:lnSpc>
                <a:spcPct val="90000"/>
              </a:lnSpc>
            </a:pPr>
            <a:r>
              <a:rPr lang="en-US" sz="2800" dirty="0" smtClean="0"/>
              <a:t>And </a:t>
            </a:r>
            <a:r>
              <a:rPr lang="en-US" sz="2800" dirty="0"/>
              <a:t>increases </a:t>
            </a:r>
            <a:r>
              <a:rPr lang="en-US" sz="2800" dirty="0" smtClean="0"/>
              <a:t>perceptions </a:t>
            </a:r>
            <a:r>
              <a:rPr lang="en-US" sz="2800" dirty="0"/>
              <a:t>of </a:t>
            </a:r>
            <a:r>
              <a:rPr lang="en-US" sz="2800" dirty="0" smtClean="0"/>
              <a:t>guilt in interrogations or legal contexts.</a:t>
            </a:r>
            <a:endParaRPr lang="en-US" sz="2800"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9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9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9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93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93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993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993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noFill/>
          <a:ln/>
        </p:spPr>
        <p:txBody>
          <a:bodyPr lIns="90488" tIns="44450" rIns="90488" bIns="44450" anchor="ctr"/>
          <a:lstStyle/>
          <a:p>
            <a:r>
              <a:rPr lang="en-US" dirty="0"/>
              <a:t>Important points and exceptions</a:t>
            </a:r>
          </a:p>
        </p:txBody>
      </p:sp>
      <p:sp>
        <p:nvSpPr>
          <p:cNvPr id="41987" name="Rectangle 3"/>
          <p:cNvSpPr>
            <a:spLocks noGrp="1" noChangeArrowheads="1"/>
          </p:cNvSpPr>
          <p:nvPr>
            <p:ph sz="quarter" idx="1"/>
          </p:nvPr>
        </p:nvSpPr>
        <p:spPr>
          <a:xfrm>
            <a:off x="381000" y="1714500"/>
            <a:ext cx="8458200" cy="4914900"/>
          </a:xfrm>
          <a:noFill/>
          <a:ln/>
        </p:spPr>
        <p:txBody>
          <a:bodyPr lIns="90488" tIns="44450" rIns="90488" bIns="44450"/>
          <a:lstStyle/>
          <a:p>
            <a:pPr>
              <a:lnSpc>
                <a:spcPct val="90000"/>
              </a:lnSpc>
            </a:pPr>
            <a:r>
              <a:rPr lang="en-US" sz="2800" dirty="0"/>
              <a:t>No clear link to gender, but powerless speech may </a:t>
            </a:r>
            <a:r>
              <a:rPr lang="en-US" sz="2800" dirty="0" smtClean="0"/>
              <a:t>affect </a:t>
            </a:r>
            <a:r>
              <a:rPr lang="en-US" sz="2800" dirty="0"/>
              <a:t>women more negatively than </a:t>
            </a:r>
            <a:r>
              <a:rPr lang="en-US" sz="2800" dirty="0" smtClean="0"/>
              <a:t>men EXCEPT in situations where women are expected to be polite and deferential.</a:t>
            </a:r>
            <a:endParaRPr lang="en-US" sz="2800" dirty="0"/>
          </a:p>
          <a:p>
            <a:pPr>
              <a:lnSpc>
                <a:spcPct val="90000"/>
              </a:lnSpc>
            </a:pPr>
            <a:r>
              <a:rPr lang="en-US" sz="2800" dirty="0"/>
              <a:t>Powerless speech is not always status related.  New situations can induce powerless </a:t>
            </a:r>
            <a:r>
              <a:rPr lang="en-US" sz="2800" dirty="0" smtClean="0"/>
              <a:t>speech. </a:t>
            </a:r>
          </a:p>
          <a:p>
            <a:pPr lvl="1">
              <a:lnSpc>
                <a:spcPct val="90000"/>
              </a:lnSpc>
            </a:pPr>
            <a:r>
              <a:rPr lang="en-US" sz="2400" dirty="0" smtClean="0"/>
              <a:t>Ex: testifying </a:t>
            </a:r>
            <a:r>
              <a:rPr lang="en-US" sz="2400" dirty="0"/>
              <a:t>in </a:t>
            </a:r>
            <a:r>
              <a:rPr lang="en-US" sz="2400" dirty="0" smtClean="0"/>
              <a:t>court</a:t>
            </a:r>
            <a:endParaRPr lang="en-US" sz="2400" dirty="0"/>
          </a:p>
          <a:p>
            <a:pPr>
              <a:lnSpc>
                <a:spcPct val="90000"/>
              </a:lnSpc>
            </a:pPr>
            <a:r>
              <a:rPr lang="en-US" sz="2800" dirty="0" smtClean="0"/>
              <a:t>Low </a:t>
            </a:r>
            <a:r>
              <a:rPr lang="en-US" sz="2800" dirty="0"/>
              <a:t>status speakers who use powerful speech are deemed as credible as high status speakers</a:t>
            </a:r>
            <a:r>
              <a:rPr lang="en-US" sz="2800" dirty="0" smtClean="0"/>
              <a:t>.</a:t>
            </a:r>
            <a:endParaRPr lang="en-US" sz="2800"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9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9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Political Correctness</a:t>
            </a:r>
            <a:endParaRPr lang="en-US" dirty="0"/>
          </a:p>
        </p:txBody>
      </p:sp>
      <p:sp>
        <p:nvSpPr>
          <p:cNvPr id="3" name="Content Placeholder 2"/>
          <p:cNvSpPr>
            <a:spLocks noGrp="1"/>
          </p:cNvSpPr>
          <p:nvPr>
            <p:ph sz="quarter" idx="1"/>
          </p:nvPr>
        </p:nvSpPr>
        <p:spPr>
          <a:xfrm>
            <a:off x="152400" y="1600200"/>
            <a:ext cx="4876800" cy="5029200"/>
          </a:xfrm>
        </p:spPr>
        <p:txBody>
          <a:bodyPr>
            <a:normAutofit/>
          </a:bodyPr>
          <a:lstStyle/>
          <a:p>
            <a:r>
              <a:rPr lang="en-US" dirty="0" smtClean="0"/>
              <a:t>“Political correctness” is a form of polite speech.</a:t>
            </a:r>
          </a:p>
          <a:p>
            <a:r>
              <a:rPr lang="en-US" dirty="0" smtClean="0"/>
              <a:t>Generally, when applied to groups of people, it entails demonstrating respect for marginalized or stigmatized populations.</a:t>
            </a:r>
          </a:p>
          <a:p>
            <a:r>
              <a:rPr lang="en-US" dirty="0" smtClean="0"/>
              <a:t>The majority population often resents having to “kowtow” to people who do not have </a:t>
            </a:r>
            <a:r>
              <a:rPr lang="en-US" smtClean="0"/>
              <a:t>a </a:t>
            </a:r>
            <a:r>
              <a:rPr lang="en-US"/>
              <a:t>socially recognized claim </a:t>
            </a:r>
            <a:r>
              <a:rPr lang="en-US" dirty="0" smtClean="0"/>
              <a:t>to power.</a:t>
            </a:r>
            <a:endParaRPr lang="en-US" dirty="0"/>
          </a:p>
        </p:txBody>
      </p:sp>
      <p:pic>
        <p:nvPicPr>
          <p:cNvPr id="5" name="Content Placeholder 4" descr="political correctness cartoon.jpg"/>
          <p:cNvPicPr>
            <a:picLocks noGrp="1" noChangeAspect="1"/>
          </p:cNvPicPr>
          <p:nvPr>
            <p:ph sz="quarter" idx="2"/>
          </p:nvPr>
        </p:nvPicPr>
        <p:blipFill>
          <a:blip r:embed="rId2" cstate="print"/>
          <a:stretch>
            <a:fillRect/>
          </a:stretch>
        </p:blipFill>
        <p:spPr>
          <a:xfrm>
            <a:off x="5189537" y="1905000"/>
            <a:ext cx="3714750" cy="3352800"/>
          </a:xfr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05800" cy="1143000"/>
          </a:xfrm>
        </p:spPr>
        <p:txBody>
          <a:bodyPr>
            <a:normAutofit fontScale="90000"/>
          </a:bodyPr>
          <a:lstStyle/>
          <a:p>
            <a:r>
              <a:rPr lang="en-US" dirty="0" smtClean="0"/>
              <a:t>Not WHAT you say, but HOW you say it…</a:t>
            </a:r>
            <a:endParaRPr lang="en-US" dirty="0"/>
          </a:p>
        </p:txBody>
      </p:sp>
      <p:sp>
        <p:nvSpPr>
          <p:cNvPr id="3" name="Content Placeholder 2"/>
          <p:cNvSpPr>
            <a:spLocks noGrp="1"/>
          </p:cNvSpPr>
          <p:nvPr>
            <p:ph sz="quarter" idx="1"/>
          </p:nvPr>
        </p:nvSpPr>
        <p:spPr>
          <a:xfrm>
            <a:off x="685800" y="1676400"/>
            <a:ext cx="7772400" cy="4572000"/>
          </a:xfrm>
        </p:spPr>
        <p:txBody>
          <a:bodyPr/>
          <a:lstStyle/>
          <a:p>
            <a:r>
              <a:rPr lang="en-US" dirty="0" smtClean="0"/>
              <a:t>A good part of our persuasive success can depend on how we express ourselves using (or not using) certain types of words or language.</a:t>
            </a:r>
          </a:p>
          <a:p>
            <a:r>
              <a:rPr lang="en-US" dirty="0"/>
              <a:t>W</a:t>
            </a:r>
            <a:r>
              <a:rPr lang="en-US" dirty="0" smtClean="0"/>
              <a:t>hat makes the difference between a good public speaker and a terrible one?  </a:t>
            </a:r>
          </a:p>
          <a:p>
            <a:pPr lvl="1"/>
            <a:r>
              <a:rPr lang="en-US" dirty="0" smtClean="0"/>
              <a:t>Contrast most people’s first speech in COM 114 with Martin Luther King…!</a:t>
            </a:r>
          </a:p>
        </p:txBody>
      </p:sp>
    </p:spTree>
    <p:extLst>
      <p:ext uri="{BB962C8B-B14F-4D97-AF65-F5344CB8AC3E}">
        <p14:creationId xmlns:p14="http://schemas.microsoft.com/office/powerpoint/2010/main" val="33300857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Reframing Effects</a:t>
            </a:r>
            <a:endParaRPr lang="en-US" dirty="0"/>
          </a:p>
        </p:txBody>
      </p:sp>
      <p:sp>
        <p:nvSpPr>
          <p:cNvPr id="3" name="Content Placeholder 2"/>
          <p:cNvSpPr>
            <a:spLocks noGrp="1"/>
          </p:cNvSpPr>
          <p:nvPr>
            <p:ph sz="quarter" idx="1"/>
          </p:nvPr>
        </p:nvSpPr>
        <p:spPr>
          <a:xfrm>
            <a:off x="457200" y="1873045"/>
            <a:ext cx="8229600" cy="5029200"/>
          </a:xfrm>
        </p:spPr>
        <p:txBody>
          <a:bodyPr>
            <a:normAutofit/>
          </a:bodyPr>
          <a:lstStyle/>
          <a:p>
            <a:r>
              <a:rPr lang="en-US" dirty="0" smtClean="0"/>
              <a:t>Politicians are masters of reframing through the careful use of language.</a:t>
            </a:r>
          </a:p>
          <a:p>
            <a:r>
              <a:rPr lang="en-US" dirty="0" smtClean="0"/>
              <a:t>“God Terms”</a:t>
            </a:r>
          </a:p>
          <a:p>
            <a:pPr lvl="1"/>
            <a:r>
              <a:rPr lang="en-US" dirty="0" smtClean="0"/>
              <a:t>What we value most in our culture: family values, balanced budget, personal responsibility </a:t>
            </a:r>
          </a:p>
          <a:p>
            <a:r>
              <a:rPr lang="en-US" dirty="0" smtClean="0"/>
              <a:t>“Devil Terms”</a:t>
            </a:r>
          </a:p>
          <a:p>
            <a:pPr lvl="1"/>
            <a:r>
              <a:rPr lang="en-US" dirty="0" smtClean="0"/>
              <a:t>What we fear most in our culture: Communism, Nazis, terrorists</a:t>
            </a:r>
          </a:p>
          <a:p>
            <a:r>
              <a:rPr lang="en-US" dirty="0" smtClean="0"/>
              <a:t>“Charismatic Terms”</a:t>
            </a:r>
          </a:p>
          <a:p>
            <a:pPr lvl="1"/>
            <a:r>
              <a:rPr lang="en-US" dirty="0" smtClean="0"/>
              <a:t>Abstract terms that have a magical aura: Freedom, democracy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228600"/>
            <a:ext cx="2743200" cy="1600200"/>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Reframing, continued</a:t>
            </a:r>
            <a:endParaRPr lang="en-US" dirty="0"/>
          </a:p>
        </p:txBody>
      </p:sp>
      <p:sp>
        <p:nvSpPr>
          <p:cNvPr id="3" name="Content Placeholder 2"/>
          <p:cNvSpPr>
            <a:spLocks noGrp="1"/>
          </p:cNvSpPr>
          <p:nvPr>
            <p:ph sz="quarter" idx="1"/>
          </p:nvPr>
        </p:nvSpPr>
        <p:spPr>
          <a:xfrm>
            <a:off x="228600" y="1775191"/>
            <a:ext cx="8915400" cy="5082809"/>
          </a:xfrm>
        </p:spPr>
        <p:txBody>
          <a:bodyPr>
            <a:normAutofit/>
          </a:bodyPr>
          <a:lstStyle/>
          <a:p>
            <a:r>
              <a:rPr lang="en-US" dirty="0" smtClean="0"/>
              <a:t>Some examples of highly effective reframing using language:</a:t>
            </a:r>
          </a:p>
          <a:p>
            <a:pPr lvl="1"/>
            <a:r>
              <a:rPr lang="en-US" dirty="0" smtClean="0"/>
              <a:t>Estate tax </a:t>
            </a:r>
            <a:r>
              <a:rPr lang="en-US" dirty="0" smtClean="0">
                <a:sym typeface="Wingdings" pitchFamily="2" charset="2"/>
              </a:rPr>
              <a:t> “Death tax”</a:t>
            </a:r>
          </a:p>
          <a:p>
            <a:pPr lvl="1"/>
            <a:r>
              <a:rPr lang="en-US" dirty="0" smtClean="0">
                <a:sym typeface="Wingdings" pitchFamily="2" charset="2"/>
              </a:rPr>
              <a:t>Tax cuts  “Tax relief”</a:t>
            </a:r>
          </a:p>
          <a:p>
            <a:pPr lvl="1"/>
            <a:r>
              <a:rPr lang="en-US" dirty="0" smtClean="0">
                <a:sym typeface="Wingdings" pitchFamily="2" charset="2"/>
              </a:rPr>
              <a:t>Global warming  “Climate change”</a:t>
            </a:r>
          </a:p>
          <a:p>
            <a:pPr lvl="1"/>
            <a:r>
              <a:rPr lang="en-US" dirty="0" smtClean="0">
                <a:sym typeface="Wingdings" pitchFamily="2" charset="2"/>
                <a:hlinkClick r:id="rId2" action="ppaction://hlinkfile"/>
              </a:rPr>
              <a:t>Frank </a:t>
            </a:r>
            <a:r>
              <a:rPr lang="en-US" dirty="0" err="1" smtClean="0">
                <a:sym typeface="Wingdings" pitchFamily="2" charset="2"/>
                <a:hlinkClick r:id="rId2" action="ppaction://hlinkfile"/>
              </a:rPr>
              <a:t>Luntz</a:t>
            </a:r>
            <a:r>
              <a:rPr lang="en-US" dirty="0" smtClean="0">
                <a:sym typeface="Wingdings" pitchFamily="2" charset="2"/>
                <a:hlinkClick r:id="rId2" action="ppaction://hlinkfile"/>
              </a:rPr>
              <a:t> 1</a:t>
            </a:r>
            <a:endParaRPr lang="en-US" dirty="0" smtClean="0">
              <a:sym typeface="Wingdings" pitchFamily="2" charset="2"/>
              <a:hlinkClick r:id="rId3"/>
            </a:endParaRPr>
          </a:p>
          <a:p>
            <a:pPr lvl="2"/>
            <a:r>
              <a:rPr lang="en-US" dirty="0" smtClean="0">
                <a:sym typeface="Wingdings" pitchFamily="2" charset="2"/>
                <a:hlinkClick r:id="rId3"/>
              </a:rPr>
              <a:t>http://www.youtube.com/watch?v=4Yz8UwRsWPA</a:t>
            </a:r>
            <a:endParaRPr lang="en-US" dirty="0" smtClean="0">
              <a:sym typeface="Wingdings" pitchFamily="2" charset="2"/>
            </a:endParaRPr>
          </a:p>
          <a:p>
            <a:pPr lvl="1"/>
            <a:r>
              <a:rPr lang="en-US" dirty="0" smtClean="0">
                <a:sym typeface="Wingdings" pitchFamily="2" charset="2"/>
                <a:hlinkClick r:id="rId4" action="ppaction://hlinkfile"/>
              </a:rPr>
              <a:t>Frank </a:t>
            </a:r>
            <a:r>
              <a:rPr lang="en-US" dirty="0" err="1" smtClean="0">
                <a:sym typeface="Wingdings" pitchFamily="2" charset="2"/>
                <a:hlinkClick r:id="rId4" action="ppaction://hlinkfile"/>
              </a:rPr>
              <a:t>Luntz</a:t>
            </a:r>
            <a:r>
              <a:rPr lang="en-US" dirty="0" smtClean="0">
                <a:sym typeface="Wingdings" pitchFamily="2" charset="2"/>
                <a:hlinkClick r:id="rId4" action="ppaction://hlinkfile"/>
              </a:rPr>
              <a:t> 2</a:t>
            </a:r>
            <a:endParaRPr lang="en-US" dirty="0" smtClean="0">
              <a:sym typeface="Wingdings" pitchFamily="2" charset="2"/>
              <a:hlinkClick r:id="rId5"/>
            </a:endParaRPr>
          </a:p>
          <a:p>
            <a:pPr lvl="2"/>
            <a:r>
              <a:rPr lang="en-US" dirty="0" smtClean="0">
                <a:sym typeface="Wingdings" pitchFamily="2" charset="2"/>
                <a:hlinkClick r:id="rId5"/>
              </a:rPr>
              <a:t>http://www.youtube.com/watch?v=6U4TLZRK2Ek</a:t>
            </a:r>
            <a:endParaRPr lang="en-US" dirty="0" smtClean="0">
              <a:sym typeface="Wingdings" pitchFamily="2" charset="2"/>
            </a:endParaRPr>
          </a:p>
          <a:p>
            <a:pPr lvl="1"/>
            <a:r>
              <a:rPr lang="en-US" dirty="0" smtClean="0">
                <a:sym typeface="Wingdings" pitchFamily="2" charset="2"/>
              </a:rPr>
              <a:t>Words that start with “r” or end with “-</a:t>
            </a:r>
            <a:r>
              <a:rPr lang="en-US" dirty="0" err="1" smtClean="0">
                <a:sym typeface="Wingdings" pitchFamily="2" charset="2"/>
              </a:rPr>
              <a:t>ity</a:t>
            </a:r>
            <a:r>
              <a:rPr lang="en-US" dirty="0" smtClean="0">
                <a:sym typeface="Wingdings" pitchFamily="2" charset="2"/>
              </a:rPr>
              <a:t>” are good.  “Prosperity,” “reform,” “accountability,” “responsibility” are examples.</a:t>
            </a:r>
          </a:p>
          <a:p>
            <a:endParaRPr lang="en-US" dirty="0"/>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76684" y="2209800"/>
            <a:ext cx="1565564" cy="2870200"/>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772400" cy="1143000"/>
          </a:xfrm>
        </p:spPr>
        <p:txBody>
          <a:bodyPr/>
          <a:lstStyle/>
          <a:p>
            <a:r>
              <a:rPr lang="en-US" dirty="0" smtClean="0"/>
              <a:t>Message Sensation Value</a:t>
            </a:r>
            <a:endParaRPr lang="en-US" dirty="0"/>
          </a:p>
        </p:txBody>
      </p:sp>
      <p:sp>
        <p:nvSpPr>
          <p:cNvPr id="3" name="Content Placeholder 2"/>
          <p:cNvSpPr>
            <a:spLocks noGrp="1"/>
          </p:cNvSpPr>
          <p:nvPr>
            <p:ph sz="quarter" idx="1"/>
          </p:nvPr>
        </p:nvSpPr>
        <p:spPr>
          <a:xfrm>
            <a:off x="381000" y="1447800"/>
            <a:ext cx="8305800" cy="4572000"/>
          </a:xfrm>
        </p:spPr>
        <p:txBody>
          <a:bodyPr/>
          <a:lstStyle/>
          <a:p>
            <a:r>
              <a:rPr lang="en-US" dirty="0" smtClean="0"/>
              <a:t>Communication can be used in other ways to create more powerful messages.</a:t>
            </a:r>
          </a:p>
          <a:p>
            <a:r>
              <a:rPr lang="en-US" dirty="0" smtClean="0"/>
              <a:t>Which anti-drug PSAs (public service announcements) do you recall seeing on television?</a:t>
            </a:r>
          </a:p>
          <a:p>
            <a:r>
              <a:rPr lang="en-US" dirty="0" smtClean="0"/>
              <a:t>The messages you think are effective are (in part) linked to your level of sensation seeking.</a:t>
            </a:r>
            <a:endParaRPr lang="en-US" dirty="0"/>
          </a:p>
        </p:txBody>
      </p:sp>
      <p:pic>
        <p:nvPicPr>
          <p:cNvPr id="4" name="Picture 3" descr="drugs-are-bad-420.jpg"/>
          <p:cNvPicPr>
            <a:picLocks noChangeAspect="1"/>
          </p:cNvPicPr>
          <p:nvPr/>
        </p:nvPicPr>
        <p:blipFill>
          <a:blip r:embed="rId2" cstate="print"/>
          <a:stretch>
            <a:fillRect/>
          </a:stretch>
        </p:blipFill>
        <p:spPr>
          <a:xfrm>
            <a:off x="2418735" y="4119100"/>
            <a:ext cx="3448665" cy="2586499"/>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304800"/>
            <a:ext cx="8686800" cy="6186309"/>
          </a:xfrm>
          <a:prstGeom prst="rect">
            <a:avLst/>
          </a:prstGeom>
        </p:spPr>
        <p:txBody>
          <a:bodyPr wrap="square">
            <a:spAutoFit/>
          </a:bodyPr>
          <a:lstStyle/>
          <a:p>
            <a:pPr lvl="0"/>
            <a:r>
              <a:rPr lang="en-US" dirty="0" smtClean="0"/>
              <a:t>How high is your level of sensation seeking?  Answer Yes or No to each of the following questions:</a:t>
            </a:r>
          </a:p>
          <a:p>
            <a:pPr lvl="0"/>
            <a:endParaRPr lang="en-US" dirty="0" smtClean="0"/>
          </a:p>
          <a:p>
            <a:pPr lvl="0"/>
            <a:r>
              <a:rPr lang="en-US" dirty="0" smtClean="0"/>
              <a:t>1. I </a:t>
            </a:r>
            <a:r>
              <a:rPr lang="en-US" dirty="0"/>
              <a:t>like to have new and exciting experiences and sensations even if they are a little frightening. </a:t>
            </a:r>
            <a:endParaRPr lang="en-US" dirty="0" smtClean="0"/>
          </a:p>
          <a:p>
            <a:pPr lvl="0"/>
            <a:r>
              <a:rPr lang="en-US" dirty="0" smtClean="0"/>
              <a:t>2. I </a:t>
            </a:r>
            <a:r>
              <a:rPr lang="en-US" dirty="0"/>
              <a:t>like doing things just for the thrill of it. </a:t>
            </a:r>
            <a:endParaRPr lang="en-US" dirty="0" smtClean="0"/>
          </a:p>
          <a:p>
            <a:pPr lvl="0"/>
            <a:r>
              <a:rPr lang="en-US" dirty="0" smtClean="0"/>
              <a:t>3. I </a:t>
            </a:r>
            <a:r>
              <a:rPr lang="en-US" dirty="0"/>
              <a:t>sometimes do "crazy" things just for fun. </a:t>
            </a:r>
            <a:endParaRPr lang="en-US" dirty="0" smtClean="0"/>
          </a:p>
          <a:p>
            <a:pPr lvl="0"/>
            <a:r>
              <a:rPr lang="en-US" dirty="0" smtClean="0"/>
              <a:t>4. I </a:t>
            </a:r>
            <a:r>
              <a:rPr lang="en-US" dirty="0"/>
              <a:t>sometimes like to do things that are a little frightening. </a:t>
            </a:r>
            <a:endParaRPr lang="en-US" dirty="0" smtClean="0"/>
          </a:p>
          <a:p>
            <a:pPr lvl="0"/>
            <a:r>
              <a:rPr lang="en-US" dirty="0" smtClean="0"/>
              <a:t>5. I </a:t>
            </a:r>
            <a:r>
              <a:rPr lang="en-US" dirty="0"/>
              <a:t>enjoy getting into new situations where you can't predict how things will turn out. </a:t>
            </a:r>
            <a:endParaRPr lang="en-US" dirty="0" smtClean="0"/>
          </a:p>
          <a:p>
            <a:pPr lvl="0"/>
            <a:r>
              <a:rPr lang="en-US" dirty="0" smtClean="0"/>
              <a:t>6. I'll </a:t>
            </a:r>
            <a:r>
              <a:rPr lang="en-US" dirty="0"/>
              <a:t>try anything once. </a:t>
            </a:r>
            <a:endParaRPr lang="en-US" dirty="0" smtClean="0"/>
          </a:p>
          <a:p>
            <a:pPr lvl="0"/>
            <a:r>
              <a:rPr lang="en-US" dirty="0" smtClean="0"/>
              <a:t>7. I </a:t>
            </a:r>
            <a:r>
              <a:rPr lang="en-US" dirty="0"/>
              <a:t>prefer friends who are excitingly unpredictable. </a:t>
            </a:r>
            <a:endParaRPr lang="en-US" dirty="0" smtClean="0"/>
          </a:p>
          <a:p>
            <a:pPr lvl="0"/>
            <a:r>
              <a:rPr lang="en-US" dirty="0" smtClean="0"/>
              <a:t>8. I </a:t>
            </a:r>
            <a:r>
              <a:rPr lang="en-US" dirty="0"/>
              <a:t>like "wild" uninhibited parties. </a:t>
            </a:r>
            <a:endParaRPr lang="en-US" dirty="0" smtClean="0"/>
          </a:p>
          <a:p>
            <a:pPr lvl="0"/>
            <a:r>
              <a:rPr lang="en-US" dirty="0" smtClean="0"/>
              <a:t>9. I </a:t>
            </a:r>
            <a:r>
              <a:rPr lang="en-US" dirty="0"/>
              <a:t>would like the kind of life where one is on the move and traveling a lot, with lots of change and excitement. </a:t>
            </a:r>
            <a:endParaRPr lang="en-US" dirty="0" smtClean="0"/>
          </a:p>
          <a:p>
            <a:pPr lvl="0"/>
            <a:r>
              <a:rPr lang="en-US" dirty="0" smtClean="0"/>
              <a:t>10. I </a:t>
            </a:r>
            <a:r>
              <a:rPr lang="en-US" dirty="0"/>
              <a:t>am an impulsive person. </a:t>
            </a:r>
            <a:endParaRPr lang="en-US" dirty="0" smtClean="0"/>
          </a:p>
          <a:p>
            <a:pPr lvl="0"/>
            <a:r>
              <a:rPr lang="en-US" dirty="0" smtClean="0"/>
              <a:t>11. I </a:t>
            </a:r>
            <a:r>
              <a:rPr lang="en-US" dirty="0"/>
              <a:t>like to explore a strange city or section of town by myself, even if it means getting lost. </a:t>
            </a:r>
            <a:endParaRPr lang="en-US" dirty="0" smtClean="0"/>
          </a:p>
          <a:p>
            <a:pPr lvl="0"/>
            <a:r>
              <a:rPr lang="en-US" dirty="0" smtClean="0"/>
              <a:t>12. I </a:t>
            </a:r>
            <a:r>
              <a:rPr lang="en-US" dirty="0"/>
              <a:t>would like to take off on a trip with no preplanned or definite routes or timetables. </a:t>
            </a:r>
            <a:endParaRPr lang="en-US" dirty="0" smtClean="0"/>
          </a:p>
          <a:p>
            <a:pPr lvl="0"/>
            <a:endParaRPr lang="en-US" dirty="0"/>
          </a:p>
          <a:p>
            <a:pPr lvl="0"/>
            <a:r>
              <a:rPr lang="en-US" dirty="0" smtClean="0"/>
              <a:t>Add up the number of times you responded “yes” to the above questions.  Divide by 12.</a:t>
            </a:r>
            <a:endParaRPr lang="en-US" dirty="0"/>
          </a:p>
          <a:p>
            <a:r>
              <a:rPr lang="en-US" dirty="0"/>
              <a:t>00 - 27% = Very Low</a:t>
            </a:r>
            <a:br>
              <a:rPr lang="en-US" dirty="0"/>
            </a:br>
            <a:r>
              <a:rPr lang="en-US" dirty="0"/>
              <a:t>28 - 41% = Low</a:t>
            </a:r>
            <a:br>
              <a:rPr lang="en-US" dirty="0"/>
            </a:br>
            <a:r>
              <a:rPr lang="en-US" dirty="0"/>
              <a:t>42 - 70% = Average</a:t>
            </a:r>
            <a:br>
              <a:rPr lang="en-US" dirty="0"/>
            </a:br>
            <a:r>
              <a:rPr lang="en-US" dirty="0"/>
              <a:t>71 - 84% = High</a:t>
            </a:r>
            <a:br>
              <a:rPr lang="en-US" dirty="0"/>
            </a:br>
            <a:r>
              <a:rPr lang="en-US" dirty="0"/>
              <a:t>85 - 100 = Very </a:t>
            </a:r>
            <a:r>
              <a:rPr lang="en-US" dirty="0" smtClean="0"/>
              <a:t>High</a:t>
            </a:r>
            <a:endParaRPr lang="en-US" dirty="0"/>
          </a:p>
        </p:txBody>
      </p:sp>
    </p:spTree>
    <p:extLst>
      <p:ext uri="{BB962C8B-B14F-4D97-AF65-F5344CB8AC3E}">
        <p14:creationId xmlns:p14="http://schemas.microsoft.com/office/powerpoint/2010/main" val="296110904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800" dirty="0" smtClean="0"/>
              <a:t>Audience-centered message design: Message Sensation Value</a:t>
            </a:r>
            <a:endParaRPr lang="en-US" dirty="0"/>
          </a:p>
        </p:txBody>
      </p:sp>
      <p:sp>
        <p:nvSpPr>
          <p:cNvPr id="3" name="Content Placeholder 2"/>
          <p:cNvSpPr>
            <a:spLocks noGrp="1"/>
          </p:cNvSpPr>
          <p:nvPr>
            <p:ph sz="quarter" idx="1"/>
          </p:nvPr>
        </p:nvSpPr>
        <p:spPr>
          <a:xfrm>
            <a:off x="457200" y="1600200"/>
            <a:ext cx="8229600" cy="5105399"/>
          </a:xfrm>
        </p:spPr>
        <p:txBody>
          <a:bodyPr>
            <a:normAutofit/>
          </a:bodyPr>
          <a:lstStyle/>
          <a:p>
            <a:pPr>
              <a:lnSpc>
                <a:spcPct val="90000"/>
              </a:lnSpc>
            </a:pPr>
            <a:r>
              <a:rPr lang="en-US" dirty="0" smtClean="0"/>
              <a:t>Problem: High sensation seekers are up to 10 times as likely to experiment with drugs.</a:t>
            </a:r>
          </a:p>
          <a:p>
            <a:pPr>
              <a:lnSpc>
                <a:spcPct val="90000"/>
              </a:lnSpc>
            </a:pPr>
            <a:r>
              <a:rPr lang="en-US" dirty="0" smtClean="0"/>
              <a:t>A bigger problem: Most anti-drug PSAs suck.</a:t>
            </a:r>
          </a:p>
          <a:p>
            <a:pPr>
              <a:lnSpc>
                <a:spcPct val="90000"/>
              </a:lnSpc>
            </a:pPr>
            <a:r>
              <a:rPr lang="en-US" dirty="0" smtClean="0"/>
              <a:t>The question: What makes some anti-drug PSAs better than others? </a:t>
            </a:r>
            <a:r>
              <a:rPr lang="en-US" dirty="0" smtClean="0">
                <a:hlinkClick r:id="rId2" action="ppaction://hlinkfile"/>
              </a:rPr>
              <a:t>Lab rat </a:t>
            </a:r>
            <a:r>
              <a:rPr lang="en-US" dirty="0" smtClean="0"/>
              <a:t>vs. </a:t>
            </a:r>
            <a:r>
              <a:rPr lang="en-US" dirty="0" smtClean="0">
                <a:hlinkClick r:id="rId3" action="ppaction://hlinkfile"/>
              </a:rPr>
              <a:t>Bush</a:t>
            </a:r>
            <a:endParaRPr lang="en-US" dirty="0" smtClean="0"/>
          </a:p>
          <a:p>
            <a:pPr>
              <a:lnSpc>
                <a:spcPct val="90000"/>
              </a:lnSpc>
            </a:pPr>
            <a:r>
              <a:rPr lang="en-US" dirty="0" smtClean="0"/>
              <a:t>The research:</a:t>
            </a:r>
          </a:p>
          <a:p>
            <a:pPr lvl="1">
              <a:lnSpc>
                <a:spcPct val="90000"/>
              </a:lnSpc>
            </a:pPr>
            <a:r>
              <a:rPr lang="en-US" dirty="0" smtClean="0"/>
              <a:t>Content analysis of 110 PSAs on all the dimensions that might make a difference</a:t>
            </a:r>
          </a:p>
          <a:p>
            <a:pPr lvl="1">
              <a:lnSpc>
                <a:spcPct val="90000"/>
              </a:lnSpc>
            </a:pPr>
            <a:r>
              <a:rPr lang="en-US" dirty="0" smtClean="0"/>
              <a:t>Experiment to test whether high MSV PSAs are more effective than low MSV PSAs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609600" y="228599"/>
          <a:ext cx="7924799" cy="6726495"/>
        </p:xfrm>
        <a:graphic>
          <a:graphicData uri="http://schemas.openxmlformats.org/drawingml/2006/table">
            <a:tbl>
              <a:tblPr/>
              <a:tblGrid>
                <a:gridCol w="1851588"/>
                <a:gridCol w="1999714"/>
                <a:gridCol w="4073497"/>
              </a:tblGrid>
              <a:tr h="388930">
                <a:tc>
                  <a:txBody>
                    <a:bodyPr/>
                    <a:lstStyle/>
                    <a:p>
                      <a:pPr marL="0" marR="0">
                        <a:lnSpc>
                          <a:spcPct val="115000"/>
                        </a:lnSpc>
                        <a:spcBef>
                          <a:spcPts val="0"/>
                        </a:spcBef>
                        <a:spcAft>
                          <a:spcPts val="0"/>
                        </a:spcAft>
                      </a:pPr>
                      <a:endParaRPr lang="en-US" sz="1100">
                        <a:latin typeface="Times New Roman"/>
                        <a:ea typeface="Times New Roman"/>
                      </a:endParaRPr>
                    </a:p>
                    <a:p>
                      <a:pPr marL="0" marR="0">
                        <a:lnSpc>
                          <a:spcPct val="115000"/>
                        </a:lnSpc>
                        <a:spcBef>
                          <a:spcPts val="0"/>
                        </a:spcBef>
                        <a:spcAft>
                          <a:spcPts val="0"/>
                        </a:spcAft>
                      </a:pPr>
                      <a:r>
                        <a:rPr lang="en-US" sz="1100" b="1">
                          <a:latin typeface="Times New Roman"/>
                          <a:ea typeface="Times New Roman"/>
                        </a:rPr>
                        <a:t>Dimension/Feature</a:t>
                      </a:r>
                      <a:endParaRPr lang="en-US" sz="1100">
                        <a:latin typeface="Times New Roman"/>
                        <a:ea typeface="Times New Roman"/>
                      </a:endParaRPr>
                    </a:p>
                  </a:txBody>
                  <a:tcPr marL="38852" marR="3885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100" dirty="0">
                        <a:latin typeface="Times New Roman"/>
                        <a:ea typeface="Times New Roman"/>
                      </a:endParaRPr>
                    </a:p>
                    <a:p>
                      <a:pPr marL="0" marR="0" algn="ctr">
                        <a:lnSpc>
                          <a:spcPct val="115000"/>
                        </a:lnSpc>
                        <a:spcBef>
                          <a:spcPts val="0"/>
                        </a:spcBef>
                        <a:spcAft>
                          <a:spcPts val="0"/>
                        </a:spcAft>
                      </a:pPr>
                      <a:r>
                        <a:rPr lang="en-US" sz="1100" b="1" dirty="0">
                          <a:latin typeface="Times New Roman"/>
                          <a:ea typeface="Times New Roman"/>
                        </a:rPr>
                        <a:t>Scoring</a:t>
                      </a:r>
                      <a:endParaRPr lang="en-US" sz="1100" dirty="0">
                        <a:latin typeface="Times New Roman"/>
                        <a:ea typeface="Times New Roman"/>
                      </a:endParaRPr>
                    </a:p>
                  </a:txBody>
                  <a:tcPr marL="38852" marR="3885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100">
                        <a:latin typeface="Times New Roman"/>
                        <a:ea typeface="Times New Roman"/>
                      </a:endParaRPr>
                    </a:p>
                    <a:p>
                      <a:pPr marL="0" marR="0" algn="ctr">
                        <a:lnSpc>
                          <a:spcPct val="115000"/>
                        </a:lnSpc>
                        <a:spcBef>
                          <a:spcPts val="0"/>
                        </a:spcBef>
                        <a:spcAft>
                          <a:spcPts val="0"/>
                        </a:spcAft>
                      </a:pPr>
                      <a:r>
                        <a:rPr lang="en-US" sz="1100" b="1">
                          <a:latin typeface="Times New Roman"/>
                          <a:ea typeface="Times New Roman"/>
                        </a:rPr>
                        <a:t>Description</a:t>
                      </a:r>
                      <a:endParaRPr lang="en-US" sz="1100">
                        <a:latin typeface="Times New Roman"/>
                        <a:ea typeface="Times New Roman"/>
                      </a:endParaRPr>
                    </a:p>
                  </a:txBody>
                  <a:tcPr marL="38852" marR="3885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2069">
                <a:tc>
                  <a:txBody>
                    <a:bodyPr/>
                    <a:lstStyle/>
                    <a:p>
                      <a:pPr marL="0" marR="0">
                        <a:lnSpc>
                          <a:spcPct val="115000"/>
                        </a:lnSpc>
                        <a:spcBef>
                          <a:spcPts val="0"/>
                        </a:spcBef>
                        <a:spcAft>
                          <a:spcPts val="0"/>
                        </a:spcAft>
                      </a:pPr>
                      <a:r>
                        <a:rPr lang="en-US" sz="1100" b="1" i="1">
                          <a:latin typeface="Times New Roman"/>
                          <a:ea typeface="Times New Roman"/>
                        </a:rPr>
                        <a:t>Visual</a:t>
                      </a:r>
                      <a:endParaRPr lang="en-US" sz="1100">
                        <a:latin typeface="Times New Roman"/>
                        <a:ea typeface="Times New Roman"/>
                      </a:endParaRPr>
                    </a:p>
                  </a:txBody>
                  <a:tcPr marL="38852" marR="3885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100">
                        <a:latin typeface="Times New Roman"/>
                        <a:ea typeface="Times New Roman"/>
                      </a:endParaRPr>
                    </a:p>
                  </a:txBody>
                  <a:tcPr marL="38852" marR="3885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100">
                        <a:latin typeface="Times New Roman"/>
                        <a:ea typeface="Times New Roman"/>
                      </a:endParaRPr>
                    </a:p>
                  </a:txBody>
                  <a:tcPr marL="38852" marR="3885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87606">
                <a:tc>
                  <a:txBody>
                    <a:bodyPr/>
                    <a:lstStyle/>
                    <a:p>
                      <a:pPr marL="0" marR="0">
                        <a:lnSpc>
                          <a:spcPct val="115000"/>
                        </a:lnSpc>
                        <a:spcBef>
                          <a:spcPts val="0"/>
                        </a:spcBef>
                        <a:spcAft>
                          <a:spcPts val="0"/>
                        </a:spcAft>
                      </a:pPr>
                      <a:r>
                        <a:rPr lang="en-US" sz="1100">
                          <a:latin typeface="Times New Roman"/>
                          <a:ea typeface="Times New Roman"/>
                        </a:rPr>
                        <a:t>Cuts</a:t>
                      </a:r>
                    </a:p>
                  </a:txBody>
                  <a:tcPr marL="38852" marR="38852"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15000"/>
                        </a:lnSpc>
                        <a:spcBef>
                          <a:spcPts val="0"/>
                        </a:spcBef>
                        <a:spcAft>
                          <a:spcPts val="0"/>
                        </a:spcAft>
                      </a:pPr>
                      <a:r>
                        <a:rPr lang="en-US" sz="1100">
                          <a:latin typeface="Times New Roman"/>
                          <a:ea typeface="Times New Roman"/>
                        </a:rPr>
                        <a:t>Count of cuts; also converted to low (0-6 cuts), moderate (7-14 cuts), and high (more than 15 cuts) levels </a:t>
                      </a:r>
                    </a:p>
                  </a:txBody>
                  <a:tcPr marL="38852" marR="38852"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15000"/>
                        </a:lnSpc>
                        <a:spcBef>
                          <a:spcPts val="0"/>
                        </a:spcBef>
                        <a:spcAft>
                          <a:spcPts val="0"/>
                        </a:spcAft>
                      </a:pPr>
                      <a:r>
                        <a:rPr lang="en-US" sz="1100">
                          <a:latin typeface="Times New Roman"/>
                          <a:ea typeface="Times New Roman"/>
                        </a:rPr>
                        <a:t>The number of times the camera cuts from one visual scene to the next.  Includes the final cut to agency sponsor at the end of the PSA.</a:t>
                      </a:r>
                    </a:p>
                  </a:txBody>
                  <a:tcPr marL="38852" marR="38852" marT="0" marB="0">
                    <a:lnL>
                      <a:noFill/>
                    </a:lnL>
                    <a:lnR>
                      <a:noFill/>
                    </a:lnR>
                    <a:lnT w="12700" cap="flat" cmpd="sng" algn="ctr">
                      <a:solidFill>
                        <a:srgbClr val="000000"/>
                      </a:solidFill>
                      <a:prstDash val="solid"/>
                      <a:round/>
                      <a:headEnd type="none" w="med" len="med"/>
                      <a:tailEnd type="none" w="med" len="med"/>
                    </a:lnT>
                    <a:lnB>
                      <a:noFill/>
                    </a:lnB>
                  </a:tcPr>
                </a:tc>
              </a:tr>
              <a:tr h="710084">
                <a:tc>
                  <a:txBody>
                    <a:bodyPr/>
                    <a:lstStyle/>
                    <a:p>
                      <a:pPr marL="0" marR="0">
                        <a:lnSpc>
                          <a:spcPct val="115000"/>
                        </a:lnSpc>
                        <a:spcBef>
                          <a:spcPts val="0"/>
                        </a:spcBef>
                        <a:spcAft>
                          <a:spcPts val="0"/>
                        </a:spcAft>
                      </a:pPr>
                      <a:r>
                        <a:rPr lang="en-US" sz="1100">
                          <a:latin typeface="Times New Roman"/>
                          <a:ea typeface="Times New Roman"/>
                        </a:rPr>
                        <a:t>Special visual effect </a:t>
                      </a:r>
                    </a:p>
                  </a:txBody>
                  <a:tcPr marL="38852" marR="38852" marT="0" marB="0">
                    <a:lnL>
                      <a:noFill/>
                    </a:lnL>
                    <a:lnR>
                      <a:noFill/>
                    </a:lnR>
                    <a:lnT>
                      <a:noFill/>
                    </a:lnT>
                    <a:lnB>
                      <a:noFill/>
                    </a:lnB>
                  </a:tcPr>
                </a:tc>
                <a:tc>
                  <a:txBody>
                    <a:bodyPr/>
                    <a:lstStyle/>
                    <a:p>
                      <a:pPr marL="0" marR="0">
                        <a:lnSpc>
                          <a:spcPct val="115000"/>
                        </a:lnSpc>
                        <a:spcBef>
                          <a:spcPts val="0"/>
                        </a:spcBef>
                        <a:spcAft>
                          <a:spcPts val="0"/>
                        </a:spcAft>
                      </a:pPr>
                      <a:r>
                        <a:rPr lang="en-US" sz="1100">
                          <a:latin typeface="Times New Roman"/>
                          <a:ea typeface="Times New Roman"/>
                        </a:rPr>
                        <a:t>0/1 (absent/present)</a:t>
                      </a:r>
                    </a:p>
                  </a:txBody>
                  <a:tcPr marL="38852" marR="38852" marT="0" marB="0">
                    <a:lnL>
                      <a:noFill/>
                    </a:lnL>
                    <a:lnR>
                      <a:noFill/>
                    </a:lnR>
                    <a:lnT>
                      <a:noFill/>
                    </a:lnT>
                    <a:lnB>
                      <a:noFill/>
                    </a:lnB>
                  </a:tcPr>
                </a:tc>
                <a:tc>
                  <a:txBody>
                    <a:bodyPr/>
                    <a:lstStyle/>
                    <a:p>
                      <a:pPr marL="0" marR="0">
                        <a:lnSpc>
                          <a:spcPct val="115000"/>
                        </a:lnSpc>
                        <a:spcBef>
                          <a:spcPts val="0"/>
                        </a:spcBef>
                        <a:spcAft>
                          <a:spcPts val="0"/>
                        </a:spcAft>
                      </a:pPr>
                      <a:r>
                        <a:rPr lang="en-US" sz="1100">
                          <a:latin typeface="Times New Roman"/>
                          <a:ea typeface="Times New Roman"/>
                        </a:rPr>
                        <a:t>Anything beyond the range of human ability and involves special visual effects, including morphing, paint or blood “sliding” down the screen, or computer manipulation of images.  </a:t>
                      </a:r>
                    </a:p>
                  </a:txBody>
                  <a:tcPr marL="38852" marR="38852" marT="0" marB="0">
                    <a:lnL>
                      <a:noFill/>
                    </a:lnL>
                    <a:lnR>
                      <a:noFill/>
                    </a:lnR>
                    <a:lnT>
                      <a:noFill/>
                    </a:lnT>
                    <a:lnB>
                      <a:noFill/>
                    </a:lnB>
                  </a:tcPr>
                </a:tc>
              </a:tr>
              <a:tr h="355042">
                <a:tc>
                  <a:txBody>
                    <a:bodyPr/>
                    <a:lstStyle/>
                    <a:p>
                      <a:pPr marL="0" marR="0">
                        <a:lnSpc>
                          <a:spcPct val="115000"/>
                        </a:lnSpc>
                        <a:spcBef>
                          <a:spcPts val="0"/>
                        </a:spcBef>
                        <a:spcAft>
                          <a:spcPts val="0"/>
                        </a:spcAft>
                      </a:pPr>
                      <a:r>
                        <a:rPr lang="en-US" sz="1100">
                          <a:latin typeface="Times New Roman"/>
                          <a:ea typeface="Times New Roman"/>
                        </a:rPr>
                        <a:t>Slow motion</a:t>
                      </a:r>
                    </a:p>
                  </a:txBody>
                  <a:tcPr marL="38852" marR="38852" marT="0" marB="0">
                    <a:lnL>
                      <a:noFill/>
                    </a:lnL>
                    <a:lnR>
                      <a:noFill/>
                    </a:lnR>
                    <a:lnT>
                      <a:noFill/>
                    </a:lnT>
                    <a:lnB>
                      <a:noFill/>
                    </a:lnB>
                  </a:tcPr>
                </a:tc>
                <a:tc>
                  <a:txBody>
                    <a:bodyPr/>
                    <a:lstStyle/>
                    <a:p>
                      <a:pPr marL="0" marR="0">
                        <a:lnSpc>
                          <a:spcPct val="115000"/>
                        </a:lnSpc>
                        <a:spcBef>
                          <a:spcPts val="0"/>
                        </a:spcBef>
                        <a:spcAft>
                          <a:spcPts val="0"/>
                        </a:spcAft>
                      </a:pPr>
                      <a:r>
                        <a:rPr lang="en-US" sz="1100">
                          <a:latin typeface="Times New Roman"/>
                          <a:ea typeface="Times New Roman"/>
                        </a:rPr>
                        <a:t>0/1 (absent/present)</a:t>
                      </a:r>
                    </a:p>
                  </a:txBody>
                  <a:tcPr marL="38852" marR="38852" marT="0" marB="0">
                    <a:lnL>
                      <a:noFill/>
                    </a:lnL>
                    <a:lnR>
                      <a:noFill/>
                    </a:lnR>
                    <a:lnT>
                      <a:noFill/>
                    </a:lnT>
                    <a:lnB>
                      <a:noFill/>
                    </a:lnB>
                  </a:tcPr>
                </a:tc>
                <a:tc>
                  <a:txBody>
                    <a:bodyPr/>
                    <a:lstStyle/>
                    <a:p>
                      <a:pPr marL="0" marR="0">
                        <a:lnSpc>
                          <a:spcPct val="115000"/>
                        </a:lnSpc>
                        <a:spcBef>
                          <a:spcPts val="0"/>
                        </a:spcBef>
                        <a:spcAft>
                          <a:spcPts val="0"/>
                        </a:spcAft>
                      </a:pPr>
                      <a:r>
                        <a:rPr lang="en-US" sz="1100">
                          <a:latin typeface="Times New Roman"/>
                          <a:ea typeface="Times New Roman"/>
                        </a:rPr>
                        <a:t>The slowing of real-life action through technical intervention. </a:t>
                      </a:r>
                    </a:p>
                  </a:txBody>
                  <a:tcPr marL="38852" marR="38852" marT="0" marB="0">
                    <a:lnL>
                      <a:noFill/>
                    </a:lnL>
                    <a:lnR>
                      <a:noFill/>
                    </a:lnR>
                    <a:lnT>
                      <a:noFill/>
                    </a:lnT>
                    <a:lnB>
                      <a:noFill/>
                    </a:lnB>
                  </a:tcPr>
                </a:tc>
              </a:tr>
              <a:tr h="388930">
                <a:tc>
                  <a:txBody>
                    <a:bodyPr/>
                    <a:lstStyle/>
                    <a:p>
                      <a:pPr marL="0" marR="0">
                        <a:lnSpc>
                          <a:spcPct val="115000"/>
                        </a:lnSpc>
                        <a:spcBef>
                          <a:spcPts val="0"/>
                        </a:spcBef>
                        <a:spcAft>
                          <a:spcPts val="0"/>
                        </a:spcAft>
                      </a:pPr>
                      <a:r>
                        <a:rPr lang="en-US" sz="1100">
                          <a:latin typeface="Times New Roman"/>
                          <a:ea typeface="Times New Roman"/>
                        </a:rPr>
                        <a:t>Unusual colors</a:t>
                      </a:r>
                    </a:p>
                  </a:txBody>
                  <a:tcPr marL="38852" marR="38852" marT="0" marB="0">
                    <a:lnL>
                      <a:noFill/>
                    </a:lnL>
                    <a:lnR>
                      <a:noFill/>
                    </a:lnR>
                    <a:lnT>
                      <a:noFill/>
                    </a:lnT>
                    <a:lnB>
                      <a:noFill/>
                    </a:lnB>
                  </a:tcPr>
                </a:tc>
                <a:tc>
                  <a:txBody>
                    <a:bodyPr/>
                    <a:lstStyle/>
                    <a:p>
                      <a:pPr marL="0" marR="0">
                        <a:lnSpc>
                          <a:spcPct val="115000"/>
                        </a:lnSpc>
                        <a:spcBef>
                          <a:spcPts val="0"/>
                        </a:spcBef>
                        <a:spcAft>
                          <a:spcPts val="0"/>
                        </a:spcAft>
                      </a:pPr>
                      <a:r>
                        <a:rPr lang="en-US" sz="1100">
                          <a:latin typeface="Times New Roman"/>
                          <a:ea typeface="Times New Roman"/>
                        </a:rPr>
                        <a:t>0/1 (absent/present)</a:t>
                      </a:r>
                    </a:p>
                  </a:txBody>
                  <a:tcPr marL="38852" marR="38852" marT="0" marB="0">
                    <a:lnL>
                      <a:noFill/>
                    </a:lnL>
                    <a:lnR>
                      <a:noFill/>
                    </a:lnR>
                    <a:lnT>
                      <a:noFill/>
                    </a:lnT>
                    <a:lnB>
                      <a:noFill/>
                    </a:lnB>
                  </a:tcPr>
                </a:tc>
                <a:tc>
                  <a:txBody>
                    <a:bodyPr/>
                    <a:lstStyle/>
                    <a:p>
                      <a:pPr marL="0" marR="0">
                        <a:lnSpc>
                          <a:spcPct val="115000"/>
                        </a:lnSpc>
                        <a:spcBef>
                          <a:spcPts val="0"/>
                        </a:spcBef>
                        <a:spcAft>
                          <a:spcPts val="0"/>
                        </a:spcAft>
                      </a:pPr>
                      <a:r>
                        <a:rPr lang="en-US" sz="1100">
                          <a:latin typeface="Times New Roman"/>
                          <a:ea typeface="Times New Roman"/>
                        </a:rPr>
                        <a:t>Unusual colors outside the range of colors normally perceived in real life. </a:t>
                      </a:r>
                    </a:p>
                  </a:txBody>
                  <a:tcPr marL="38852" marR="38852" marT="0" marB="0">
                    <a:lnL>
                      <a:noFill/>
                    </a:lnL>
                    <a:lnR>
                      <a:noFill/>
                    </a:lnR>
                    <a:lnT>
                      <a:noFill/>
                    </a:lnT>
                    <a:lnB>
                      <a:noFill/>
                    </a:lnB>
                  </a:tcPr>
                </a:tc>
              </a:tr>
              <a:tr h="388930">
                <a:tc>
                  <a:txBody>
                    <a:bodyPr/>
                    <a:lstStyle/>
                    <a:p>
                      <a:pPr marL="0" marR="0">
                        <a:lnSpc>
                          <a:spcPct val="115000"/>
                        </a:lnSpc>
                        <a:spcBef>
                          <a:spcPts val="0"/>
                        </a:spcBef>
                        <a:spcAft>
                          <a:spcPts val="0"/>
                        </a:spcAft>
                      </a:pPr>
                      <a:r>
                        <a:rPr lang="en-US" sz="1100">
                          <a:latin typeface="Times New Roman"/>
                          <a:ea typeface="Times New Roman"/>
                        </a:rPr>
                        <a:t>Intense images</a:t>
                      </a:r>
                    </a:p>
                  </a:txBody>
                  <a:tcPr marL="38852" marR="38852"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Times New Roman"/>
                          <a:ea typeface="Times New Roman"/>
                        </a:rPr>
                        <a:t>0/1 (absent/present)</a:t>
                      </a:r>
                    </a:p>
                  </a:txBody>
                  <a:tcPr marL="38852" marR="38852"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Times New Roman"/>
                          <a:ea typeface="Times New Roman"/>
                        </a:rPr>
                        <a:t>Intense or horrifying images including needles going into arms, guns pointed at heads, or death. </a:t>
                      </a:r>
                    </a:p>
                  </a:txBody>
                  <a:tcPr marL="38852" marR="38852" marT="0" marB="0">
                    <a:lnL>
                      <a:noFill/>
                    </a:lnL>
                    <a:lnR>
                      <a:noFill/>
                    </a:lnR>
                    <a:lnT>
                      <a:noFill/>
                    </a:lnT>
                    <a:lnB w="12700" cap="flat" cmpd="sng" algn="ctr">
                      <a:solidFill>
                        <a:srgbClr val="000000"/>
                      </a:solidFill>
                      <a:prstDash val="solid"/>
                      <a:round/>
                      <a:headEnd type="none" w="med" len="med"/>
                      <a:tailEnd type="none" w="med" len="med"/>
                    </a:lnB>
                  </a:tcPr>
                </a:tc>
              </a:tr>
              <a:tr h="201388">
                <a:tc>
                  <a:txBody>
                    <a:bodyPr/>
                    <a:lstStyle/>
                    <a:p>
                      <a:pPr marL="0" marR="0">
                        <a:lnSpc>
                          <a:spcPct val="115000"/>
                        </a:lnSpc>
                        <a:spcBef>
                          <a:spcPts val="0"/>
                        </a:spcBef>
                        <a:spcAft>
                          <a:spcPts val="0"/>
                        </a:spcAft>
                      </a:pPr>
                      <a:r>
                        <a:rPr lang="en-US" sz="1100" b="1" i="1">
                          <a:latin typeface="Times New Roman"/>
                          <a:ea typeface="Times New Roman"/>
                        </a:rPr>
                        <a:t>Audio</a:t>
                      </a:r>
                      <a:endParaRPr lang="en-US" sz="1100">
                        <a:latin typeface="Times New Roman"/>
                        <a:ea typeface="Times New Roman"/>
                      </a:endParaRPr>
                    </a:p>
                  </a:txBody>
                  <a:tcPr marL="38852" marR="38852"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15000"/>
                        </a:lnSpc>
                        <a:spcBef>
                          <a:spcPts val="0"/>
                        </a:spcBef>
                        <a:spcAft>
                          <a:spcPts val="0"/>
                        </a:spcAft>
                      </a:pPr>
                      <a:endParaRPr lang="en-US" sz="1100">
                        <a:latin typeface="Times New Roman"/>
                        <a:ea typeface="Times New Roman"/>
                      </a:endParaRPr>
                    </a:p>
                  </a:txBody>
                  <a:tcPr marL="38852" marR="38852"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15000"/>
                        </a:lnSpc>
                        <a:spcBef>
                          <a:spcPts val="0"/>
                        </a:spcBef>
                        <a:spcAft>
                          <a:spcPts val="0"/>
                        </a:spcAft>
                      </a:pPr>
                      <a:endParaRPr lang="en-US" sz="1100">
                        <a:latin typeface="Times New Roman"/>
                        <a:ea typeface="Times New Roman"/>
                      </a:endParaRPr>
                    </a:p>
                  </a:txBody>
                  <a:tcPr marL="38852" marR="38852" marT="0" marB="0">
                    <a:lnL>
                      <a:noFill/>
                    </a:lnL>
                    <a:lnR>
                      <a:noFill/>
                    </a:lnR>
                    <a:lnT w="12700" cap="flat" cmpd="sng" algn="ctr">
                      <a:solidFill>
                        <a:srgbClr val="000000"/>
                      </a:solidFill>
                      <a:prstDash val="solid"/>
                      <a:round/>
                      <a:headEnd type="none" w="med" len="med"/>
                      <a:tailEnd type="none" w="med" len="med"/>
                    </a:lnT>
                    <a:lnB>
                      <a:noFill/>
                    </a:lnB>
                  </a:tcPr>
                </a:tc>
              </a:tr>
              <a:tr h="710084">
                <a:tc>
                  <a:txBody>
                    <a:bodyPr/>
                    <a:lstStyle/>
                    <a:p>
                      <a:pPr marL="0" marR="0">
                        <a:lnSpc>
                          <a:spcPct val="115000"/>
                        </a:lnSpc>
                        <a:spcBef>
                          <a:spcPts val="0"/>
                        </a:spcBef>
                        <a:spcAft>
                          <a:spcPts val="0"/>
                        </a:spcAft>
                      </a:pPr>
                      <a:r>
                        <a:rPr lang="en-US" sz="1100">
                          <a:latin typeface="Times New Roman"/>
                          <a:ea typeface="Times New Roman"/>
                        </a:rPr>
                        <a:t>Sound saturation</a:t>
                      </a:r>
                    </a:p>
                  </a:txBody>
                  <a:tcPr marL="38852" marR="38852" marT="0" marB="0">
                    <a:lnL>
                      <a:noFill/>
                    </a:lnL>
                    <a:lnR>
                      <a:noFill/>
                    </a:lnR>
                    <a:lnT>
                      <a:noFill/>
                    </a:lnT>
                    <a:lnB>
                      <a:noFill/>
                    </a:lnB>
                  </a:tcPr>
                </a:tc>
                <a:tc>
                  <a:txBody>
                    <a:bodyPr/>
                    <a:lstStyle/>
                    <a:p>
                      <a:pPr marL="0" marR="0">
                        <a:lnSpc>
                          <a:spcPct val="115000"/>
                        </a:lnSpc>
                        <a:spcBef>
                          <a:spcPts val="0"/>
                        </a:spcBef>
                        <a:spcAft>
                          <a:spcPts val="0"/>
                        </a:spcAft>
                      </a:pPr>
                      <a:r>
                        <a:rPr lang="en-US" sz="1100">
                          <a:latin typeface="Times New Roman"/>
                          <a:ea typeface="Times New Roman"/>
                        </a:rPr>
                        <a:t>0/1 (absent/present)</a:t>
                      </a:r>
                    </a:p>
                  </a:txBody>
                  <a:tcPr marL="38852" marR="38852" marT="0" marB="0">
                    <a:lnL>
                      <a:noFill/>
                    </a:lnL>
                    <a:lnR>
                      <a:noFill/>
                    </a:lnR>
                    <a:lnT>
                      <a:noFill/>
                    </a:lnT>
                    <a:lnB>
                      <a:noFill/>
                    </a:lnB>
                  </a:tcPr>
                </a:tc>
                <a:tc>
                  <a:txBody>
                    <a:bodyPr/>
                    <a:lstStyle/>
                    <a:p>
                      <a:pPr marL="0" marR="0">
                        <a:lnSpc>
                          <a:spcPct val="115000"/>
                        </a:lnSpc>
                        <a:spcBef>
                          <a:spcPts val="0"/>
                        </a:spcBef>
                        <a:spcAft>
                          <a:spcPts val="0"/>
                        </a:spcAft>
                      </a:pPr>
                      <a:r>
                        <a:rPr lang="en-US" sz="1100">
                          <a:latin typeface="Times New Roman"/>
                          <a:ea typeface="Times New Roman"/>
                        </a:rPr>
                        <a:t>Background sound throughout the PSA, including street noise or other sounds, rather than simply having a person talking throughout the PSA.</a:t>
                      </a:r>
                    </a:p>
                  </a:txBody>
                  <a:tcPr marL="38852" marR="38852" marT="0" marB="0">
                    <a:lnL>
                      <a:noFill/>
                    </a:lnL>
                    <a:lnR>
                      <a:noFill/>
                    </a:lnR>
                    <a:lnT>
                      <a:noFill/>
                    </a:lnT>
                    <a:lnB>
                      <a:noFill/>
                    </a:lnB>
                  </a:tcPr>
                </a:tc>
              </a:tr>
              <a:tr h="194465">
                <a:tc>
                  <a:txBody>
                    <a:bodyPr/>
                    <a:lstStyle/>
                    <a:p>
                      <a:pPr marL="0" marR="0">
                        <a:lnSpc>
                          <a:spcPct val="115000"/>
                        </a:lnSpc>
                        <a:spcBef>
                          <a:spcPts val="0"/>
                        </a:spcBef>
                        <a:spcAft>
                          <a:spcPts val="0"/>
                        </a:spcAft>
                      </a:pPr>
                      <a:r>
                        <a:rPr lang="en-US" sz="1100">
                          <a:latin typeface="Times New Roman"/>
                          <a:ea typeface="Times New Roman"/>
                        </a:rPr>
                        <a:t>Music</a:t>
                      </a:r>
                    </a:p>
                  </a:txBody>
                  <a:tcPr marL="38852" marR="38852" marT="0" marB="0">
                    <a:lnL>
                      <a:noFill/>
                    </a:lnL>
                    <a:lnR>
                      <a:noFill/>
                    </a:lnR>
                    <a:lnT>
                      <a:noFill/>
                    </a:lnT>
                    <a:lnB>
                      <a:noFill/>
                    </a:lnB>
                  </a:tcPr>
                </a:tc>
                <a:tc>
                  <a:txBody>
                    <a:bodyPr/>
                    <a:lstStyle/>
                    <a:p>
                      <a:pPr marL="0" marR="0">
                        <a:lnSpc>
                          <a:spcPct val="115000"/>
                        </a:lnSpc>
                        <a:spcBef>
                          <a:spcPts val="0"/>
                        </a:spcBef>
                        <a:spcAft>
                          <a:spcPts val="0"/>
                        </a:spcAft>
                      </a:pPr>
                      <a:r>
                        <a:rPr lang="en-US" sz="1100">
                          <a:latin typeface="Times New Roman"/>
                          <a:ea typeface="Times New Roman"/>
                        </a:rPr>
                        <a:t>0/1 (absent/present)</a:t>
                      </a:r>
                    </a:p>
                  </a:txBody>
                  <a:tcPr marL="38852" marR="38852" marT="0" marB="0">
                    <a:lnL>
                      <a:noFill/>
                    </a:lnL>
                    <a:lnR>
                      <a:noFill/>
                    </a:lnR>
                    <a:lnT>
                      <a:noFill/>
                    </a:lnT>
                    <a:lnB>
                      <a:noFill/>
                    </a:lnB>
                  </a:tcPr>
                </a:tc>
                <a:tc>
                  <a:txBody>
                    <a:bodyPr/>
                    <a:lstStyle/>
                    <a:p>
                      <a:pPr marL="0" marR="0">
                        <a:lnSpc>
                          <a:spcPct val="115000"/>
                        </a:lnSpc>
                        <a:spcBef>
                          <a:spcPts val="0"/>
                        </a:spcBef>
                        <a:spcAft>
                          <a:spcPts val="0"/>
                        </a:spcAft>
                      </a:pPr>
                      <a:r>
                        <a:rPr lang="en-US" sz="1100">
                          <a:latin typeface="Times New Roman"/>
                          <a:ea typeface="Times New Roman"/>
                        </a:rPr>
                        <a:t>Background music in the PSA.</a:t>
                      </a:r>
                    </a:p>
                  </a:txBody>
                  <a:tcPr marL="38852" marR="38852" marT="0" marB="0">
                    <a:lnL>
                      <a:noFill/>
                    </a:lnL>
                    <a:lnR>
                      <a:noFill/>
                    </a:lnR>
                    <a:lnT>
                      <a:noFill/>
                    </a:lnT>
                    <a:lnB>
                      <a:noFill/>
                    </a:lnB>
                  </a:tcPr>
                </a:tc>
              </a:tr>
              <a:tr h="588043">
                <a:tc>
                  <a:txBody>
                    <a:bodyPr/>
                    <a:lstStyle/>
                    <a:p>
                      <a:pPr marL="0" marR="0">
                        <a:lnSpc>
                          <a:spcPct val="115000"/>
                        </a:lnSpc>
                        <a:spcBef>
                          <a:spcPts val="0"/>
                        </a:spcBef>
                        <a:spcAft>
                          <a:spcPts val="0"/>
                        </a:spcAft>
                      </a:pPr>
                      <a:r>
                        <a:rPr lang="en-US" sz="1100">
                          <a:latin typeface="Times New Roman"/>
                          <a:ea typeface="Times New Roman"/>
                        </a:rPr>
                        <a:t>Sound effects</a:t>
                      </a:r>
                    </a:p>
                  </a:txBody>
                  <a:tcPr marL="38852" marR="38852"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Times New Roman"/>
                          <a:ea typeface="Times New Roman"/>
                        </a:rPr>
                        <a:t>0/1 (absent/present)</a:t>
                      </a:r>
                    </a:p>
                  </a:txBody>
                  <a:tcPr marL="38852" marR="38852"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Times New Roman"/>
                          <a:ea typeface="Times New Roman"/>
                        </a:rPr>
                        <a:t>Unusual sounds (those which could not have occurred in “real life” in that situation) heard in the PSA, including gongs and other noises.</a:t>
                      </a:r>
                    </a:p>
                  </a:txBody>
                  <a:tcPr marL="38852" marR="38852" marT="0" marB="0">
                    <a:lnL>
                      <a:noFill/>
                    </a:lnL>
                    <a:lnR>
                      <a:noFill/>
                    </a:lnR>
                    <a:lnT>
                      <a:noFill/>
                    </a:lnT>
                    <a:lnB w="12700" cap="flat" cmpd="sng" algn="ctr">
                      <a:solidFill>
                        <a:srgbClr val="000000"/>
                      </a:solidFill>
                      <a:prstDash val="solid"/>
                      <a:round/>
                      <a:headEnd type="none" w="med" len="med"/>
                      <a:tailEnd type="none" w="med" len="med"/>
                    </a:lnB>
                  </a:tcPr>
                </a:tc>
              </a:tr>
              <a:tr h="201388">
                <a:tc>
                  <a:txBody>
                    <a:bodyPr/>
                    <a:lstStyle/>
                    <a:p>
                      <a:pPr marL="0" marR="0">
                        <a:lnSpc>
                          <a:spcPct val="115000"/>
                        </a:lnSpc>
                        <a:spcBef>
                          <a:spcPts val="0"/>
                        </a:spcBef>
                        <a:spcAft>
                          <a:spcPts val="0"/>
                        </a:spcAft>
                      </a:pPr>
                      <a:r>
                        <a:rPr lang="en-US" sz="1100" b="1" i="1">
                          <a:latin typeface="Times New Roman"/>
                          <a:ea typeface="Times New Roman"/>
                        </a:rPr>
                        <a:t>Content</a:t>
                      </a:r>
                      <a:endParaRPr lang="en-US" sz="1100">
                        <a:latin typeface="Times New Roman"/>
                        <a:ea typeface="Times New Roman"/>
                      </a:endParaRPr>
                    </a:p>
                  </a:txBody>
                  <a:tcPr marL="38852" marR="38852"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15000"/>
                        </a:lnSpc>
                        <a:spcBef>
                          <a:spcPts val="0"/>
                        </a:spcBef>
                        <a:spcAft>
                          <a:spcPts val="0"/>
                        </a:spcAft>
                      </a:pPr>
                      <a:endParaRPr lang="en-US" sz="1100">
                        <a:latin typeface="Times New Roman"/>
                        <a:ea typeface="Times New Roman"/>
                      </a:endParaRPr>
                    </a:p>
                  </a:txBody>
                  <a:tcPr marL="38852" marR="38852"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15000"/>
                        </a:lnSpc>
                        <a:spcBef>
                          <a:spcPts val="0"/>
                        </a:spcBef>
                        <a:spcAft>
                          <a:spcPts val="0"/>
                        </a:spcAft>
                      </a:pPr>
                      <a:endParaRPr lang="en-US" sz="1100">
                        <a:latin typeface="Times New Roman"/>
                        <a:ea typeface="Times New Roman"/>
                      </a:endParaRPr>
                    </a:p>
                  </a:txBody>
                  <a:tcPr marL="38852" marR="38852" marT="0" marB="0">
                    <a:lnL>
                      <a:noFill/>
                    </a:lnL>
                    <a:lnR>
                      <a:noFill/>
                    </a:lnR>
                    <a:lnT w="12700" cap="flat" cmpd="sng" algn="ctr">
                      <a:solidFill>
                        <a:srgbClr val="000000"/>
                      </a:solidFill>
                      <a:prstDash val="solid"/>
                      <a:round/>
                      <a:headEnd type="none" w="med" len="med"/>
                      <a:tailEnd type="none" w="med" len="med"/>
                    </a:lnT>
                    <a:lnB>
                      <a:noFill/>
                    </a:lnB>
                  </a:tcPr>
                </a:tc>
              </a:tr>
              <a:tr h="588043">
                <a:tc>
                  <a:txBody>
                    <a:bodyPr/>
                    <a:lstStyle/>
                    <a:p>
                      <a:pPr marL="0" marR="0">
                        <a:lnSpc>
                          <a:spcPct val="115000"/>
                        </a:lnSpc>
                        <a:spcBef>
                          <a:spcPts val="0"/>
                        </a:spcBef>
                        <a:spcAft>
                          <a:spcPts val="0"/>
                        </a:spcAft>
                      </a:pPr>
                      <a:r>
                        <a:rPr lang="en-US" sz="1100">
                          <a:latin typeface="Times New Roman"/>
                          <a:ea typeface="Times New Roman"/>
                        </a:rPr>
                        <a:t>Acted out </a:t>
                      </a:r>
                    </a:p>
                    <a:p>
                      <a:pPr marL="0" marR="0">
                        <a:lnSpc>
                          <a:spcPct val="115000"/>
                        </a:lnSpc>
                        <a:spcBef>
                          <a:spcPts val="0"/>
                        </a:spcBef>
                        <a:spcAft>
                          <a:spcPts val="0"/>
                        </a:spcAft>
                      </a:pPr>
                      <a:r>
                        <a:rPr lang="en-US" sz="1100">
                          <a:latin typeface="Times New Roman"/>
                          <a:ea typeface="Times New Roman"/>
                        </a:rPr>
                        <a:t>(vs. talking head)</a:t>
                      </a:r>
                    </a:p>
                  </a:txBody>
                  <a:tcPr marL="38852" marR="38852" marT="0" marB="0">
                    <a:lnL>
                      <a:noFill/>
                    </a:lnL>
                    <a:lnR>
                      <a:noFill/>
                    </a:lnR>
                    <a:lnT>
                      <a:noFill/>
                    </a:lnT>
                    <a:lnB>
                      <a:noFill/>
                    </a:lnB>
                  </a:tcPr>
                </a:tc>
                <a:tc>
                  <a:txBody>
                    <a:bodyPr/>
                    <a:lstStyle/>
                    <a:p>
                      <a:pPr marL="0" marR="0">
                        <a:lnSpc>
                          <a:spcPct val="115000"/>
                        </a:lnSpc>
                        <a:spcBef>
                          <a:spcPts val="0"/>
                        </a:spcBef>
                        <a:spcAft>
                          <a:spcPts val="0"/>
                        </a:spcAft>
                      </a:pPr>
                      <a:r>
                        <a:rPr lang="en-US" sz="1100">
                          <a:latin typeface="Times New Roman"/>
                          <a:ea typeface="Times New Roman"/>
                        </a:rPr>
                        <a:t>0/1 (absent/present)</a:t>
                      </a:r>
                    </a:p>
                  </a:txBody>
                  <a:tcPr marL="38852" marR="38852" marT="0" marB="0">
                    <a:lnL>
                      <a:noFill/>
                    </a:lnL>
                    <a:lnR>
                      <a:noFill/>
                    </a:lnR>
                    <a:lnT>
                      <a:noFill/>
                    </a:lnT>
                    <a:lnB>
                      <a:noFill/>
                    </a:lnB>
                  </a:tcPr>
                </a:tc>
                <a:tc>
                  <a:txBody>
                    <a:bodyPr/>
                    <a:lstStyle/>
                    <a:p>
                      <a:pPr marL="0" marR="0">
                        <a:lnSpc>
                          <a:spcPct val="115000"/>
                        </a:lnSpc>
                        <a:spcBef>
                          <a:spcPts val="0"/>
                        </a:spcBef>
                        <a:spcAft>
                          <a:spcPts val="0"/>
                        </a:spcAft>
                      </a:pPr>
                      <a:r>
                        <a:rPr lang="en-US" sz="1100">
                          <a:latin typeface="Times New Roman"/>
                          <a:ea typeface="Times New Roman"/>
                        </a:rPr>
                        <a:t>Instead of being </a:t>
                      </a:r>
                      <a:r>
                        <a:rPr lang="en-US" sz="1100" i="1">
                          <a:latin typeface="Times New Roman"/>
                          <a:ea typeface="Times New Roman"/>
                        </a:rPr>
                        <a:t>told</a:t>
                      </a:r>
                      <a:r>
                        <a:rPr lang="en-US" sz="1100">
                          <a:latin typeface="Times New Roman"/>
                          <a:ea typeface="Times New Roman"/>
                        </a:rPr>
                        <a:t> about the dangers of drugs (or the benefits of being drug-free), viewers view actions corresponding to point of the PSA.</a:t>
                      </a:r>
                    </a:p>
                  </a:txBody>
                  <a:tcPr marL="38852" marR="38852" marT="0" marB="0">
                    <a:lnL>
                      <a:noFill/>
                    </a:lnL>
                    <a:lnR>
                      <a:noFill/>
                    </a:lnR>
                    <a:lnT>
                      <a:noFill/>
                    </a:lnT>
                    <a:lnB>
                      <a:noFill/>
                    </a:lnB>
                  </a:tcPr>
                </a:tc>
              </a:tr>
              <a:tr h="388930">
                <a:tc>
                  <a:txBody>
                    <a:bodyPr/>
                    <a:lstStyle/>
                    <a:p>
                      <a:pPr marL="0" marR="0">
                        <a:lnSpc>
                          <a:spcPct val="115000"/>
                        </a:lnSpc>
                        <a:spcBef>
                          <a:spcPts val="0"/>
                        </a:spcBef>
                        <a:spcAft>
                          <a:spcPts val="0"/>
                        </a:spcAft>
                      </a:pPr>
                      <a:r>
                        <a:rPr lang="en-US" sz="1100">
                          <a:latin typeface="Times New Roman"/>
                          <a:ea typeface="Times New Roman"/>
                        </a:rPr>
                        <a:t>Unexpected format</a:t>
                      </a:r>
                    </a:p>
                  </a:txBody>
                  <a:tcPr marL="38852" marR="38852" marT="0" marB="0">
                    <a:lnL>
                      <a:noFill/>
                    </a:lnL>
                    <a:lnR>
                      <a:noFill/>
                    </a:lnR>
                    <a:lnT>
                      <a:noFill/>
                    </a:lnT>
                    <a:lnB>
                      <a:noFill/>
                    </a:lnB>
                  </a:tcPr>
                </a:tc>
                <a:tc>
                  <a:txBody>
                    <a:bodyPr/>
                    <a:lstStyle/>
                    <a:p>
                      <a:pPr marL="0" marR="0">
                        <a:lnSpc>
                          <a:spcPct val="115000"/>
                        </a:lnSpc>
                        <a:spcBef>
                          <a:spcPts val="0"/>
                        </a:spcBef>
                        <a:spcAft>
                          <a:spcPts val="0"/>
                        </a:spcAft>
                      </a:pPr>
                      <a:r>
                        <a:rPr lang="en-US" sz="1100">
                          <a:latin typeface="Times New Roman"/>
                          <a:ea typeface="Times New Roman"/>
                        </a:rPr>
                        <a:t>0/1 (absent/present)</a:t>
                      </a:r>
                    </a:p>
                  </a:txBody>
                  <a:tcPr marL="38852" marR="38852" marT="0" marB="0">
                    <a:lnL>
                      <a:noFill/>
                    </a:lnL>
                    <a:lnR>
                      <a:noFill/>
                    </a:lnR>
                    <a:lnT>
                      <a:noFill/>
                    </a:lnT>
                    <a:lnB>
                      <a:noFill/>
                    </a:lnB>
                  </a:tcPr>
                </a:tc>
                <a:tc>
                  <a:txBody>
                    <a:bodyPr/>
                    <a:lstStyle/>
                    <a:p>
                      <a:pPr marL="0" marR="0">
                        <a:lnSpc>
                          <a:spcPct val="115000"/>
                        </a:lnSpc>
                        <a:spcBef>
                          <a:spcPts val="0"/>
                        </a:spcBef>
                        <a:spcAft>
                          <a:spcPts val="0"/>
                        </a:spcAft>
                      </a:pPr>
                      <a:r>
                        <a:rPr lang="en-US" sz="1100">
                          <a:latin typeface="Times New Roman"/>
                          <a:ea typeface="Times New Roman"/>
                        </a:rPr>
                        <a:t>If images and message are interchangeable with other anti-drug PSAs, it is “expected.” </a:t>
                      </a:r>
                    </a:p>
                  </a:txBody>
                  <a:tcPr marL="38852" marR="38852" marT="0" marB="0">
                    <a:lnL>
                      <a:noFill/>
                    </a:lnL>
                    <a:lnR>
                      <a:noFill/>
                    </a:lnR>
                    <a:lnT>
                      <a:noFill/>
                    </a:lnT>
                    <a:lnB>
                      <a:noFill/>
                    </a:lnB>
                  </a:tcPr>
                </a:tc>
              </a:tr>
              <a:tr h="532563">
                <a:tc>
                  <a:txBody>
                    <a:bodyPr/>
                    <a:lstStyle/>
                    <a:p>
                      <a:pPr marL="0" marR="0">
                        <a:lnSpc>
                          <a:spcPct val="115000"/>
                        </a:lnSpc>
                        <a:spcBef>
                          <a:spcPts val="0"/>
                        </a:spcBef>
                        <a:spcAft>
                          <a:spcPts val="0"/>
                        </a:spcAft>
                      </a:pPr>
                      <a:r>
                        <a:rPr lang="en-US" sz="1100">
                          <a:latin typeface="Times New Roman"/>
                          <a:ea typeface="Times New Roman"/>
                        </a:rPr>
                        <a:t>Surprise/Twist ending</a:t>
                      </a:r>
                    </a:p>
                  </a:txBody>
                  <a:tcPr marL="38852" marR="38852"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Times New Roman"/>
                          <a:ea typeface="Times New Roman"/>
                        </a:rPr>
                        <a:t>0/1 (absent/present)</a:t>
                      </a:r>
                    </a:p>
                  </a:txBody>
                  <a:tcPr marL="38852" marR="38852"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latin typeface="Times New Roman"/>
                          <a:ea typeface="Times New Roman"/>
                        </a:rPr>
                        <a:t>The presence of a climactic, shocking end to the PSA.  If the end cannot be predicted, it has a “second-half punch.”  </a:t>
                      </a:r>
                    </a:p>
                  </a:txBody>
                  <a:tcPr marL="38852" marR="38852" marT="0" marB="0">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few PSAs</a:t>
            </a:r>
            <a:endParaRPr lang="en-US" dirty="0"/>
          </a:p>
        </p:txBody>
      </p:sp>
      <p:sp>
        <p:nvSpPr>
          <p:cNvPr id="3" name="Content Placeholder 2"/>
          <p:cNvSpPr>
            <a:spLocks noGrp="1"/>
          </p:cNvSpPr>
          <p:nvPr>
            <p:ph sz="quarter" idx="1"/>
          </p:nvPr>
        </p:nvSpPr>
        <p:spPr/>
        <p:txBody>
          <a:bodyPr/>
          <a:lstStyle/>
          <a:p>
            <a:r>
              <a:rPr lang="en-US" dirty="0" smtClean="0"/>
              <a:t>First group:</a:t>
            </a:r>
          </a:p>
          <a:p>
            <a:pPr lvl="1"/>
            <a:r>
              <a:rPr lang="en-US" dirty="0" smtClean="0">
                <a:hlinkClick r:id="rId2" action="ppaction://hlinkfile"/>
              </a:rPr>
              <a:t>110: Alex/Straight A</a:t>
            </a:r>
            <a:endParaRPr lang="en-US" dirty="0" smtClean="0"/>
          </a:p>
          <a:p>
            <a:pPr lvl="1"/>
            <a:r>
              <a:rPr lang="en-US" dirty="0" smtClean="0">
                <a:hlinkClick r:id="rId3" action="ppaction://hlinkfile"/>
              </a:rPr>
              <a:t>45: April/Lost Mom</a:t>
            </a:r>
            <a:endParaRPr lang="en-US" dirty="0" smtClean="0"/>
          </a:p>
          <a:p>
            <a:pPr lvl="1"/>
            <a:r>
              <a:rPr lang="en-US" dirty="0" smtClean="0">
                <a:hlinkClick r:id="rId4" action="ppaction://hlinkfile"/>
              </a:rPr>
              <a:t>14: Duane/Never</a:t>
            </a:r>
            <a:endParaRPr lang="en-US" dirty="0" smtClean="0"/>
          </a:p>
          <a:p>
            <a:r>
              <a:rPr lang="en-US" dirty="0" smtClean="0"/>
              <a:t>Second group:</a:t>
            </a:r>
          </a:p>
          <a:p>
            <a:pPr lvl="1"/>
            <a:r>
              <a:rPr lang="en-US" dirty="0" smtClean="0">
                <a:hlinkClick r:id="rId5" action="ppaction://hlinkfile"/>
              </a:rPr>
              <a:t>Housewife</a:t>
            </a:r>
            <a:endParaRPr lang="en-US" dirty="0" smtClean="0">
              <a:hlinkClick r:id="rId6" action="ppaction://hlinkfile"/>
            </a:endParaRPr>
          </a:p>
          <a:p>
            <a:pPr lvl="1"/>
            <a:r>
              <a:rPr lang="en-US" dirty="0" smtClean="0">
                <a:hlinkClick r:id="rId6" action="ppaction://hlinkfile"/>
              </a:rPr>
              <a:t>1: Thin Ice</a:t>
            </a:r>
            <a:endParaRPr lang="en-US" dirty="0" smtClean="0"/>
          </a:p>
          <a:p>
            <a:pPr lvl="1"/>
            <a:r>
              <a:rPr lang="en-US" dirty="0" smtClean="0">
                <a:hlinkClick r:id="rId7" action="ppaction://hlinkfile"/>
              </a:rPr>
              <a:t>5: Everybody’s Doing It</a:t>
            </a:r>
            <a:endParaRPr lang="en-US" dirty="0" smtClean="0"/>
          </a:p>
          <a:p>
            <a:pPr lvl="1"/>
            <a:r>
              <a:rPr lang="en-US" dirty="0" smtClean="0">
                <a:hlinkClick r:id="rId8" action="ppaction://hlinkfile"/>
              </a:rPr>
              <a:t>7: Teeth</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sz="quarter" idx="1"/>
          </p:nvPr>
        </p:nvSpPr>
        <p:spPr>
          <a:xfrm>
            <a:off x="381000" y="1600201"/>
            <a:ext cx="8305800" cy="5257800"/>
          </a:xfrm>
        </p:spPr>
        <p:txBody>
          <a:bodyPr>
            <a:normAutofit/>
          </a:bodyPr>
          <a:lstStyle/>
          <a:p>
            <a:r>
              <a:rPr lang="en-US" dirty="0" smtClean="0"/>
              <a:t>People who are high in Sensation Seeking (HSS) responded most favorably to PSAs that were high in Message Sensation Value.</a:t>
            </a:r>
          </a:p>
          <a:p>
            <a:pPr lvl="1"/>
            <a:r>
              <a:rPr lang="en-US" dirty="0" smtClean="0"/>
              <a:t>High MSV messages were those that had intense imagery, lots of sound, acted out consequences of drug use, and used an unexpected format to present the message.</a:t>
            </a:r>
          </a:p>
          <a:p>
            <a:pPr lvl="1"/>
            <a:r>
              <a:rPr lang="en-US" dirty="0" smtClean="0"/>
              <a:t>It also appears that HSS people high in NFC may respond best to PSAs with a high cognitive value.</a:t>
            </a:r>
          </a:p>
          <a:p>
            <a:pPr lvl="2"/>
            <a:r>
              <a:rPr lang="en-US" dirty="0" smtClean="0"/>
              <a:t>High cognitive value: Messages with arguments and substance.</a:t>
            </a:r>
          </a:p>
          <a:p>
            <a:pPr lvl="2"/>
            <a:r>
              <a:rPr lang="en-US" dirty="0" smtClean="0"/>
              <a:t>Examples: </a:t>
            </a:r>
          </a:p>
          <a:p>
            <a:pPr lvl="3"/>
            <a:r>
              <a:rPr lang="en-US" dirty="0" smtClean="0">
                <a:hlinkClick r:id="rId2" action="ppaction://hlinkfile"/>
              </a:rPr>
              <a:t>Taking Chances</a:t>
            </a:r>
            <a:endParaRPr lang="en-US" dirty="0" smtClean="0"/>
          </a:p>
          <a:p>
            <a:pPr lvl="3"/>
            <a:r>
              <a:rPr lang="en-US" dirty="0" smtClean="0">
                <a:hlinkClick r:id="rId3" action="ppaction://hlinkfile"/>
              </a:rPr>
              <a:t>Drink</a:t>
            </a:r>
            <a:endParaRPr lang="en-US" dirty="0"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atnip PSA bag on head.jpg"/>
          <p:cNvPicPr>
            <a:picLocks noGrp="1" noChangeAspect="1"/>
          </p:cNvPicPr>
          <p:nvPr>
            <p:ph sz="quarter" idx="4294967295"/>
          </p:nvPr>
        </p:nvPicPr>
        <p:blipFill>
          <a:blip r:embed="rId2"/>
          <a:srcRect l="-56896" r="-56896"/>
          <a:stretch>
            <a:fillRect/>
          </a:stretch>
        </p:blipFill>
        <p:spPr>
          <a:xfrm>
            <a:off x="-381000" y="457200"/>
            <a:ext cx="10363200" cy="6096000"/>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atnip PSA mom.jpg"/>
          <p:cNvPicPr>
            <a:picLocks noGrp="1" noChangeAspect="1"/>
          </p:cNvPicPr>
          <p:nvPr>
            <p:ph sz="quarter" idx="4294967295"/>
          </p:nvPr>
        </p:nvPicPr>
        <p:blipFill>
          <a:blip r:embed="rId2"/>
          <a:srcRect l="-13784" r="-13784"/>
          <a:stretch>
            <a:fillRect/>
          </a:stretch>
        </p:blipFill>
        <p:spPr>
          <a:xfrm>
            <a:off x="-53340" y="609600"/>
            <a:ext cx="9197340" cy="5410200"/>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lecture</a:t>
            </a:r>
            <a:endParaRPr lang="en-US" dirty="0"/>
          </a:p>
        </p:txBody>
      </p:sp>
      <p:sp>
        <p:nvSpPr>
          <p:cNvPr id="3" name="Content Placeholder 2"/>
          <p:cNvSpPr>
            <a:spLocks noGrp="1"/>
          </p:cNvSpPr>
          <p:nvPr>
            <p:ph sz="quarter" idx="1"/>
          </p:nvPr>
        </p:nvSpPr>
        <p:spPr/>
        <p:txBody>
          <a:bodyPr/>
          <a:lstStyle/>
          <a:p>
            <a:r>
              <a:rPr lang="en-US" dirty="0" smtClean="0"/>
              <a:t>How vividness, intensity, profanity, and powerful speech affect persuasion.</a:t>
            </a:r>
          </a:p>
          <a:p>
            <a:r>
              <a:rPr lang="en-US" dirty="0" smtClean="0"/>
              <a:t>What “political correctness” is and how it affects persuasion.</a:t>
            </a:r>
          </a:p>
          <a:p>
            <a:r>
              <a:rPr lang="en-US" dirty="0" smtClean="0"/>
              <a:t>The power of language to completely reframe an issue and change people’s minds about their social and political issues.</a:t>
            </a:r>
          </a:p>
          <a:p>
            <a:r>
              <a:rPr lang="en-US" dirty="0" smtClean="0"/>
              <a:t>How the “message sensation value” of anti-drug PSAs can make kids who are at risk for experimenting with drugs think twice.</a:t>
            </a:r>
          </a:p>
          <a:p>
            <a:endParaRPr lang="en-US" dirty="0"/>
          </a:p>
        </p:txBody>
      </p:sp>
    </p:spTree>
    <p:extLst>
      <p:ext uri="{BB962C8B-B14F-4D97-AF65-F5344CB8AC3E}">
        <p14:creationId xmlns:p14="http://schemas.microsoft.com/office/powerpoint/2010/main" val="42860110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and Persuasion</a:t>
            </a:r>
            <a:endParaRPr lang="en-US" dirty="0"/>
          </a:p>
        </p:txBody>
      </p:sp>
      <p:sp>
        <p:nvSpPr>
          <p:cNvPr id="3" name="Content Placeholder 2"/>
          <p:cNvSpPr>
            <a:spLocks noGrp="1"/>
          </p:cNvSpPr>
          <p:nvPr>
            <p:ph sz="quarter" idx="1"/>
          </p:nvPr>
        </p:nvSpPr>
        <p:spPr>
          <a:xfrm>
            <a:off x="762000" y="1676400"/>
            <a:ext cx="7772400" cy="4572000"/>
          </a:xfrm>
        </p:spPr>
        <p:txBody>
          <a:bodyPr/>
          <a:lstStyle/>
          <a:p>
            <a:r>
              <a:rPr lang="en-US" dirty="0" smtClean="0"/>
              <a:t>There are several primary areas of communication research in the area of language and persuasion:</a:t>
            </a:r>
          </a:p>
          <a:p>
            <a:pPr lvl="1"/>
            <a:r>
              <a:rPr lang="en-US" dirty="0" smtClean="0"/>
              <a:t>Vividness</a:t>
            </a:r>
          </a:p>
          <a:p>
            <a:pPr lvl="1"/>
            <a:r>
              <a:rPr lang="en-US" dirty="0" smtClean="0"/>
              <a:t>Intensity</a:t>
            </a:r>
          </a:p>
          <a:p>
            <a:pPr lvl="1"/>
            <a:r>
              <a:rPr lang="en-US" dirty="0" smtClean="0"/>
              <a:t>Profanity</a:t>
            </a:r>
          </a:p>
          <a:p>
            <a:pPr lvl="1"/>
            <a:r>
              <a:rPr lang="en-US" dirty="0" smtClean="0"/>
              <a:t>Powerlessness</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7772400" cy="1143000"/>
          </a:xfrm>
        </p:spPr>
        <p:txBody>
          <a:bodyPr/>
          <a:lstStyle/>
          <a:p>
            <a:r>
              <a:rPr lang="en-US" dirty="0" smtClean="0"/>
              <a:t>Vividness</a:t>
            </a:r>
            <a:endParaRPr lang="en-US" dirty="0"/>
          </a:p>
        </p:txBody>
      </p:sp>
      <p:sp>
        <p:nvSpPr>
          <p:cNvPr id="3" name="Content Placeholder 2"/>
          <p:cNvSpPr>
            <a:spLocks noGrp="1"/>
          </p:cNvSpPr>
          <p:nvPr>
            <p:ph sz="quarter" idx="1"/>
          </p:nvPr>
        </p:nvSpPr>
        <p:spPr>
          <a:xfrm>
            <a:off x="152400" y="1600200"/>
            <a:ext cx="4191000" cy="5029200"/>
          </a:xfrm>
        </p:spPr>
        <p:txBody>
          <a:bodyPr>
            <a:normAutofit lnSpcReduction="10000"/>
          </a:bodyPr>
          <a:lstStyle/>
          <a:p>
            <a:r>
              <a:rPr lang="en-US" dirty="0" smtClean="0"/>
              <a:t>Vivid language creates a picture in people’s minds.</a:t>
            </a:r>
          </a:p>
          <a:p>
            <a:r>
              <a:rPr lang="en-US" dirty="0" smtClean="0"/>
              <a:t>The use of vivid imagery can make a message more persuasive as long as it is relevant to the message topic or goals.</a:t>
            </a:r>
          </a:p>
          <a:p>
            <a:r>
              <a:rPr lang="en-US" dirty="0" smtClean="0"/>
              <a:t>How could you say, “I had a great October Break” in a vivid way?</a:t>
            </a:r>
          </a:p>
          <a:p>
            <a:r>
              <a:rPr lang="en-US" dirty="0" smtClean="0"/>
              <a:t>“I lounged like a lizard in that blazing Miami sun.”</a:t>
            </a:r>
            <a:endParaRPr lang="en-US" dirty="0"/>
          </a:p>
        </p:txBody>
      </p:sp>
      <p:pic>
        <p:nvPicPr>
          <p:cNvPr id="5" name="Content Placeholder 4" descr="vivid language.gif"/>
          <p:cNvPicPr>
            <a:picLocks noGrp="1" noChangeAspect="1"/>
          </p:cNvPicPr>
          <p:nvPr>
            <p:ph sz="quarter" idx="2"/>
          </p:nvPr>
        </p:nvPicPr>
        <p:blipFill>
          <a:blip r:embed="rId2" cstate="print"/>
          <a:stretch>
            <a:fillRect/>
          </a:stretch>
        </p:blipFill>
        <p:spPr>
          <a:xfrm>
            <a:off x="4267200" y="1295400"/>
            <a:ext cx="5026578" cy="5257800"/>
          </a:xfr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A review of Bradbury’s “Dandelion Wine”</a:t>
            </a:r>
            <a:endParaRPr lang="en-US" dirty="0"/>
          </a:p>
        </p:txBody>
      </p:sp>
      <p:sp>
        <p:nvSpPr>
          <p:cNvPr id="6" name="Content Placeholder 5"/>
          <p:cNvSpPr>
            <a:spLocks noGrp="1"/>
          </p:cNvSpPr>
          <p:nvPr>
            <p:ph sz="quarter" idx="1"/>
          </p:nvPr>
        </p:nvSpPr>
        <p:spPr/>
        <p:txBody>
          <a:bodyPr>
            <a:normAutofit/>
          </a:bodyPr>
          <a:lstStyle/>
          <a:p>
            <a:r>
              <a:rPr lang="en-US" dirty="0" smtClean="0"/>
              <a:t>Matt gave it 5 stars on </a:t>
            </a:r>
            <a:r>
              <a:rPr lang="en-US" dirty="0" err="1" smtClean="0"/>
              <a:t>Goodreads</a:t>
            </a:r>
            <a:r>
              <a:rPr lang="en-US" dirty="0" smtClean="0"/>
              <a:t>: “Sure</a:t>
            </a:r>
            <a:r>
              <a:rPr lang="en-US" dirty="0"/>
              <a:t>, it's overly sentimental and largely ignores the social problems of the time depicted, but when you're 12 years old in small-town America, there are no social problems. There are only problems regarding the new pair of tennis shoes you want, the creepy guy who hangs out in the ravine, the desire to live forever, to be young forever, to build the perfect happiness machine. </a:t>
            </a:r>
            <a:r>
              <a:rPr lang="en-US" b="1" dirty="0" smtClean="0"/>
              <a:t>Besides, Bradbury's writing is so rich it practically drips, much like biting into a perfectly ripe peach in August.”</a:t>
            </a:r>
            <a:endParaRPr lang="en-US" b="1" dirty="0"/>
          </a:p>
        </p:txBody>
      </p:sp>
    </p:spTree>
    <p:extLst>
      <p:ext uri="{BB962C8B-B14F-4D97-AF65-F5344CB8AC3E}">
        <p14:creationId xmlns:p14="http://schemas.microsoft.com/office/powerpoint/2010/main" val="2704990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772400" cy="1143000"/>
          </a:xfrm>
        </p:spPr>
        <p:txBody>
          <a:bodyPr/>
          <a:lstStyle/>
          <a:p>
            <a:r>
              <a:rPr lang="en-US" dirty="0" smtClean="0"/>
              <a:t>Intensity</a:t>
            </a:r>
            <a:endParaRPr lang="en-US" dirty="0"/>
          </a:p>
        </p:txBody>
      </p:sp>
      <p:sp>
        <p:nvSpPr>
          <p:cNvPr id="3" name="Content Placeholder 2"/>
          <p:cNvSpPr>
            <a:spLocks noGrp="1"/>
          </p:cNvSpPr>
          <p:nvPr>
            <p:ph sz="quarter" idx="1"/>
          </p:nvPr>
        </p:nvSpPr>
        <p:spPr>
          <a:xfrm>
            <a:off x="381000" y="1295400"/>
            <a:ext cx="8458200" cy="4572000"/>
          </a:xfrm>
        </p:spPr>
        <p:txBody>
          <a:bodyPr/>
          <a:lstStyle/>
          <a:p>
            <a:r>
              <a:rPr lang="en-US" dirty="0" smtClean="0"/>
              <a:t>Intense language is emotional, metaphorical, opinionated, forceful, and evaluative.</a:t>
            </a:r>
          </a:p>
          <a:p>
            <a:r>
              <a:rPr lang="en-US" dirty="0" smtClean="0"/>
              <a:t>Intensity is “the degree to which language deviates from neutrality.”</a:t>
            </a:r>
          </a:p>
          <a:p>
            <a:r>
              <a:rPr lang="en-US" dirty="0" smtClean="0"/>
              <a:t>Vivid language often plays into intensity, but can include other types of language that are simply opinionated or even profane.</a:t>
            </a:r>
          </a:p>
          <a:p>
            <a:r>
              <a:rPr lang="en-US" dirty="0" smtClean="0"/>
              <a:t>“If I don’t get away from this rotten weather and these miserable people, I’m going to tell my boss to shove this job.”</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800" y="4495800"/>
            <a:ext cx="3048000" cy="2438400"/>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makes this billboard intense?</a:t>
            </a:r>
            <a:endParaRPr lang="en-US" dirty="0"/>
          </a:p>
        </p:txBody>
      </p:sp>
      <p:pic>
        <p:nvPicPr>
          <p:cNvPr id="4" name="Content Placeholder 3" descr="Billboard cults margaritas.jpg"/>
          <p:cNvPicPr>
            <a:picLocks noGrp="1" noChangeAspect="1"/>
          </p:cNvPicPr>
          <p:nvPr>
            <p:ph sz="quarter" idx="1"/>
          </p:nvPr>
        </p:nvPicPr>
        <p:blipFill>
          <a:blip r:embed="rId2" cstate="print"/>
          <a:stretch>
            <a:fillRect/>
          </a:stretch>
        </p:blipFill>
        <p:spPr>
          <a:xfrm>
            <a:off x="914400" y="1524000"/>
            <a:ext cx="7950782" cy="5181600"/>
          </a:xfrm>
        </p:spPr>
      </p:pic>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Profanity</a:t>
            </a:r>
            <a:endParaRPr lang="en-US" dirty="0"/>
          </a:p>
        </p:txBody>
      </p:sp>
      <p:pic>
        <p:nvPicPr>
          <p:cNvPr id="6" name="Content Placeholder 5"/>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28600" y="1752600"/>
            <a:ext cx="2725982" cy="2824749"/>
          </a:xfrm>
        </p:spPr>
      </p:pic>
      <p:sp>
        <p:nvSpPr>
          <p:cNvPr id="5" name="Content Placeholder 4"/>
          <p:cNvSpPr>
            <a:spLocks noGrp="1"/>
          </p:cNvSpPr>
          <p:nvPr>
            <p:ph sz="quarter" idx="2"/>
          </p:nvPr>
        </p:nvSpPr>
        <p:spPr>
          <a:xfrm>
            <a:off x="3200400" y="1600200"/>
            <a:ext cx="5486400" cy="4525963"/>
          </a:xfrm>
        </p:spPr>
        <p:txBody>
          <a:bodyPr>
            <a:normAutofit/>
          </a:bodyPr>
          <a:lstStyle/>
          <a:p>
            <a:r>
              <a:rPr lang="en-US" dirty="0" smtClean="0"/>
              <a:t>The use of profanity turns out to be fairly common.</a:t>
            </a:r>
          </a:p>
          <a:p>
            <a:r>
              <a:rPr lang="en-US" dirty="0" smtClean="0"/>
              <a:t>It can command attention, discredit an opponent, provoke violence, foster identification with a group, and provide catharsis.</a:t>
            </a:r>
          </a:p>
          <a:p>
            <a:r>
              <a:rPr lang="en-US" dirty="0" smtClean="0"/>
              <a:t>The use of profanity can harm your credibility if you do not have power.</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1935</TotalTime>
  <Words>1932</Words>
  <Application>Microsoft Macintosh PowerPoint</Application>
  <PresentationFormat>On-screen Show (4:3)</PresentationFormat>
  <Paragraphs>185</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Equity</vt:lpstr>
      <vt:lpstr>Language and Persuasion</vt:lpstr>
      <vt:lpstr>Not WHAT you say, but HOW you say it…</vt:lpstr>
      <vt:lpstr>Today’s lecture</vt:lpstr>
      <vt:lpstr>Language and Persuasion</vt:lpstr>
      <vt:lpstr>Vividness</vt:lpstr>
      <vt:lpstr>A review of Bradbury’s “Dandelion Wine”</vt:lpstr>
      <vt:lpstr>Intensity</vt:lpstr>
      <vt:lpstr>What makes this billboard intense?</vt:lpstr>
      <vt:lpstr>Profanity</vt:lpstr>
      <vt:lpstr>Definition of Powerless Speech</vt:lpstr>
      <vt:lpstr>Powerful and Powerless Speech</vt:lpstr>
      <vt:lpstr>Important Types of Powerless Speech</vt:lpstr>
      <vt:lpstr>Hedges</vt:lpstr>
      <vt:lpstr>Hesitations</vt:lpstr>
      <vt:lpstr>Tag Questions</vt:lpstr>
      <vt:lpstr>Disclaimers</vt:lpstr>
      <vt:lpstr>General Findings and Implications </vt:lpstr>
      <vt:lpstr>Important points and exceptions</vt:lpstr>
      <vt:lpstr>Political Correctness</vt:lpstr>
      <vt:lpstr>Reframing Effects</vt:lpstr>
      <vt:lpstr>Reframing, continued</vt:lpstr>
      <vt:lpstr>Message Sensation Value</vt:lpstr>
      <vt:lpstr>PowerPoint Presentation</vt:lpstr>
      <vt:lpstr>Audience-centered message design: Message Sensation Value</vt:lpstr>
      <vt:lpstr>PowerPoint Presentation</vt:lpstr>
      <vt:lpstr>A few PSAs</vt:lpstr>
      <vt:lpstr>Results</vt:lpstr>
      <vt:lpstr>PowerPoint Presentation</vt:lpstr>
      <vt:lpstr>PowerPoint Presentation</vt:lpstr>
    </vt:vector>
  </TitlesOfParts>
  <Company>Purdue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Language and Persuasion</dc:title>
  <dc:creator>Susan Morgan</dc:creator>
  <cp:lastModifiedBy>Morgan, Susan E</cp:lastModifiedBy>
  <cp:revision>104</cp:revision>
  <dcterms:created xsi:type="dcterms:W3CDTF">2013-03-25T18:35:46Z</dcterms:created>
  <dcterms:modified xsi:type="dcterms:W3CDTF">2013-10-17T15:38:58Z</dcterms:modified>
</cp:coreProperties>
</file>