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86" r:id="rId5"/>
    <p:sldId id="258" r:id="rId6"/>
    <p:sldId id="261" r:id="rId7"/>
    <p:sldId id="262" r:id="rId8"/>
    <p:sldId id="263" r:id="rId9"/>
    <p:sldId id="264" r:id="rId10"/>
    <p:sldId id="273" r:id="rId11"/>
    <p:sldId id="266" r:id="rId12"/>
    <p:sldId id="267" r:id="rId13"/>
    <p:sldId id="269" r:id="rId14"/>
    <p:sldId id="265" r:id="rId15"/>
    <p:sldId id="288" r:id="rId16"/>
    <p:sldId id="272" r:id="rId17"/>
    <p:sldId id="282" r:id="rId18"/>
    <p:sldId id="277" r:id="rId19"/>
    <p:sldId id="285" r:id="rId20"/>
    <p:sldId id="284" r:id="rId21"/>
    <p:sldId id="289" r:id="rId22"/>
    <p:sldId id="278" r:id="rId23"/>
    <p:sldId id="283" r:id="rId24"/>
    <p:sldId id="290" r:id="rId25"/>
    <p:sldId id="287" r:id="rId26"/>
    <p:sldId id="279" r:id="rId27"/>
    <p:sldId id="276" r:id="rId28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5" d="100"/>
          <a:sy n="195" d="100"/>
        </p:scale>
        <p:origin x="-2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FAD149-03FF-49DE-9452-E209F751F414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kVSEpGRqRg" TargetMode="External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ppappstr01.itap.purdue.edu/asfroot/semorgan/Other/How_To_Make_People_Like_You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PEQOBBgcG5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ng.com/videos/search?q=I'm+not+a+doctor+but+I+play+one+on+TV&amp;view=detail&amp;mid=BFC5A23D63FD46DDAF2FBFC5A23D63FD46DDAF2F&amp;first=0" TargetMode="Externa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ppappstr01.itap.purdue.edu/asfroot/semorgan/Other/Ann_Coulter_-_Obama_Wants_To_Be_Known_As_Hussein.wmv" TargetMode="Externa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Liking and Credibility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contagion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581400" y="1600200"/>
            <a:ext cx="54102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like people who make us feel the way we WANT to feel.  </a:t>
            </a:r>
          </a:p>
          <a:p>
            <a:pPr lvl="1"/>
            <a:r>
              <a:rPr lang="en-US" dirty="0" smtClean="0"/>
              <a:t>Usually, but not always, we’d like to feel happy.</a:t>
            </a:r>
          </a:p>
          <a:p>
            <a:r>
              <a:rPr lang="en-US" dirty="0" smtClean="0"/>
              <a:t>However, it is a sign of liking when you “mirror” the other person.  </a:t>
            </a:r>
          </a:p>
          <a:p>
            <a:pPr lvl="1"/>
            <a:r>
              <a:rPr lang="en-US" dirty="0" smtClean="0"/>
              <a:t>Also called convergence.</a:t>
            </a:r>
          </a:p>
          <a:p>
            <a:r>
              <a:rPr lang="en-US" dirty="0" smtClean="0"/>
              <a:t>This means that people who are “too happy” can be annoying when they don’t adapt to people around them.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044" y="18288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Reciprocal Liking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5181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like people who have expressed their liking for us. </a:t>
            </a:r>
          </a:p>
          <a:p>
            <a:r>
              <a:rPr lang="en-US" dirty="0" smtClean="0"/>
              <a:t>When we believe that someone likes us, we are less likely to express conflict when we have to cooperate on tasks.</a:t>
            </a:r>
          </a:p>
          <a:p>
            <a:pPr lvl="1"/>
            <a:r>
              <a:rPr lang="en-US" dirty="0" smtClean="0"/>
              <a:t>Applications for work environments?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447800"/>
            <a:ext cx="3619645" cy="248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Theory: </a:t>
            </a:r>
            <a:r>
              <a:rPr lang="en-US" dirty="0" err="1" smtClean="0"/>
              <a:t>Heider</a:t>
            </a:r>
            <a:r>
              <a:rPr lang="en-US" dirty="0" smtClean="0"/>
              <a:t>, 1958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302752" cy="44958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We work to achieve balance in our relationships.</a:t>
            </a:r>
          </a:p>
          <a:p>
            <a:pPr lvl="1"/>
            <a:r>
              <a:rPr lang="en-US" sz="2400" dirty="0" smtClean="0"/>
              <a:t>We like our friends to like our other friends.</a:t>
            </a:r>
          </a:p>
          <a:p>
            <a:pPr lvl="1"/>
            <a:r>
              <a:rPr lang="en-US" sz="2400" dirty="0" smtClean="0"/>
              <a:t>We like our friends to </a:t>
            </a:r>
            <a:r>
              <a:rPr lang="en-US" sz="2400" dirty="0" smtClean="0"/>
              <a:t>(dis)like </a:t>
            </a:r>
            <a:r>
              <a:rPr lang="en-US" sz="2400" dirty="0" smtClean="0"/>
              <a:t>the things we </a:t>
            </a:r>
            <a:r>
              <a:rPr lang="en-US" sz="2400" dirty="0" smtClean="0"/>
              <a:t>(</a:t>
            </a:r>
            <a:r>
              <a:rPr lang="en-US" sz="2400" dirty="0" smtClean="0"/>
              <a:t>dis)</a:t>
            </a:r>
            <a:r>
              <a:rPr lang="en-US" sz="2400" dirty="0" smtClean="0"/>
              <a:t>like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If either is out of balance, we feel dissonance.</a:t>
            </a:r>
          </a:p>
          <a:p>
            <a:r>
              <a:rPr lang="en-US" sz="2700" dirty="0" smtClean="0"/>
              <a:t>We will try to influence people close to us to feel the same way we do.</a:t>
            </a:r>
          </a:p>
          <a:p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219700" y="50673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6172200" y="50292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0" y="6096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5029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594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601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45720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5181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you “in balance” with others?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see if you are “in balance” or “unbalanced,” multiply the signs.  If the signs are positive, they’re in balance.  If they are negative, they are out of balance.  Example: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952500" y="43053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905000" y="42672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800" y="5334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5943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410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36576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4419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548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35814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525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5067300" y="41529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019800" y="41148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81600" y="5181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19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38800" y="5867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Unbalanced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495800"/>
          </a:xfrm>
        </p:spPr>
        <p:txBody>
          <a:bodyPr/>
          <a:lstStyle/>
          <a:p>
            <a:r>
              <a:rPr lang="en-US" sz="2800" dirty="0" smtClean="0"/>
              <a:t>How have you applied principles of liking to persuade others?</a:t>
            </a:r>
          </a:p>
          <a:p>
            <a:pPr lvl="1"/>
            <a:r>
              <a:rPr lang="en-US" sz="2400" dirty="0" smtClean="0"/>
              <a:t>Tupperware parties: We buy from people we know and like.</a:t>
            </a:r>
          </a:p>
          <a:p>
            <a:r>
              <a:rPr lang="en-US" sz="2800" dirty="0" smtClean="0">
                <a:hlinkClick r:id="rId2"/>
              </a:rPr>
              <a:t>How </a:t>
            </a:r>
            <a:r>
              <a:rPr lang="en-US" sz="2800" dirty="0">
                <a:hlinkClick r:id="rId2"/>
              </a:rPr>
              <a:t>to Make People to Like You</a:t>
            </a:r>
            <a:endParaRPr lang="en-US" sz="2800" dirty="0">
              <a:hlinkClick r:id="rId3"/>
            </a:endParaRP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266398"/>
            <a:ext cx="3581400" cy="256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Credibility is another variable that affects persuasion that is a characteristic of the source.</a:t>
            </a:r>
          </a:p>
          <a:p>
            <a:r>
              <a:rPr lang="en-US" sz="3200" dirty="0" smtClean="0"/>
              <a:t>Credibility is the #1 factor in persuasion.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Credibility is a person’s “believability” and their ability to inspire trust.</a:t>
            </a:r>
          </a:p>
          <a:p>
            <a:r>
              <a:rPr lang="en-US" sz="2800" dirty="0" smtClean="0"/>
              <a:t>Although credibility is a characteristic of the source (or the speaker), it is conferred by the audience. </a:t>
            </a:r>
          </a:p>
          <a:p>
            <a:pPr lvl="1"/>
            <a:r>
              <a:rPr lang="en-US" dirty="0" smtClean="0"/>
              <a:t>In other words, you can’t say (with certainty) “I’m credible.”  Only your audience can say, “This person is credible.”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70" y="4876800"/>
            <a:ext cx="323783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4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769352" cy="4495800"/>
          </a:xfrm>
        </p:spPr>
        <p:txBody>
          <a:bodyPr/>
          <a:lstStyle/>
          <a:p>
            <a:r>
              <a:rPr lang="en-US" sz="2800" dirty="0"/>
              <a:t> How credible are the following in discussing</a:t>
            </a:r>
            <a:r>
              <a:rPr lang="en-US" sz="2800" dirty="0" smtClean="0"/>
              <a:t> the </a:t>
            </a:r>
            <a:r>
              <a:rPr lang="en-US" sz="2800" dirty="0"/>
              <a:t>war on Iraq? Why</a:t>
            </a:r>
            <a:r>
              <a:rPr lang="en-US" sz="28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George W. Bush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Colin Powell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Saddam Hussein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political science professor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Your friends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35" y="4625266"/>
            <a:ext cx="1742286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85260"/>
            <a:ext cx="1761521" cy="2201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41" y="2286000"/>
            <a:ext cx="2287009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68" y="4143088"/>
            <a:ext cx="2299082" cy="1724312"/>
          </a:xfrm>
          <a:prstGeom prst="rect">
            <a:avLst/>
          </a:prstGeom>
        </p:spPr>
      </p:pic>
      <p:pic>
        <p:nvPicPr>
          <p:cNvPr id="8" name="Picture 7" descr="idiot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4800600"/>
            <a:ext cx="254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Credibility is Multidmensional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Lots of characteristics can contribute to someone’s credibility (or hurt it).</a:t>
            </a:r>
          </a:p>
          <a:p>
            <a:r>
              <a:rPr lang="en-US" dirty="0" smtClean="0"/>
              <a:t>The most important characteristics are called the “primary dimension.”</a:t>
            </a:r>
          </a:p>
          <a:p>
            <a:r>
              <a:rPr lang="en-US" dirty="0" smtClean="0"/>
              <a:t>There are other characteristics that are still somewhat important.  These form the “secondary dimension” of credibility.</a:t>
            </a:r>
            <a:endParaRPr lang="en-US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6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dimensions of 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Competence/Expertise</a:t>
            </a:r>
          </a:p>
          <a:p>
            <a:pPr lvl="1"/>
            <a:r>
              <a:rPr lang="en-US" sz="2400" dirty="0"/>
              <a:t>Experienced, </a:t>
            </a:r>
            <a:r>
              <a:rPr lang="en-US" sz="2400" dirty="0" smtClean="0"/>
              <a:t>informed</a:t>
            </a:r>
            <a:r>
              <a:rPr lang="en-US" sz="2400" dirty="0"/>
              <a:t>, </a:t>
            </a:r>
            <a:r>
              <a:rPr lang="en-US" sz="2400" dirty="0" smtClean="0"/>
              <a:t>trained</a:t>
            </a:r>
            <a:r>
              <a:rPr lang="en-US" sz="2400" dirty="0"/>
              <a:t>, </a:t>
            </a:r>
            <a:r>
              <a:rPr lang="en-US" sz="2400" dirty="0" smtClean="0"/>
              <a:t>skilled</a:t>
            </a:r>
            <a:r>
              <a:rPr lang="en-US" sz="2400" dirty="0"/>
              <a:t>, </a:t>
            </a:r>
            <a:r>
              <a:rPr lang="en-US" sz="2400" dirty="0" smtClean="0"/>
              <a:t>intelligent</a:t>
            </a:r>
            <a:r>
              <a:rPr lang="en-US" sz="2400" dirty="0"/>
              <a:t>, </a:t>
            </a:r>
            <a:r>
              <a:rPr lang="en-US" sz="2400" dirty="0" smtClean="0"/>
              <a:t>expert</a:t>
            </a:r>
            <a:endParaRPr lang="en-US" sz="2400" dirty="0"/>
          </a:p>
          <a:p>
            <a:r>
              <a:rPr lang="en-US" sz="2800" dirty="0"/>
              <a:t>Character/Trustworthiness</a:t>
            </a:r>
          </a:p>
          <a:p>
            <a:pPr lvl="1"/>
            <a:r>
              <a:rPr lang="en-US" sz="2400" dirty="0"/>
              <a:t>Honest, </a:t>
            </a:r>
            <a:r>
              <a:rPr lang="en-US" sz="2400" dirty="0" smtClean="0"/>
              <a:t>trustworthy</a:t>
            </a:r>
            <a:r>
              <a:rPr lang="en-US" sz="2400" dirty="0"/>
              <a:t>, </a:t>
            </a:r>
            <a:r>
              <a:rPr lang="en-US" sz="2400" dirty="0" smtClean="0"/>
              <a:t>fair</a:t>
            </a:r>
            <a:r>
              <a:rPr lang="en-US" sz="2400" dirty="0"/>
              <a:t>, </a:t>
            </a:r>
            <a:r>
              <a:rPr lang="en-US" sz="2400" dirty="0" smtClean="0"/>
              <a:t>just</a:t>
            </a:r>
            <a:r>
              <a:rPr lang="en-US" sz="2400" dirty="0"/>
              <a:t>, unselfish</a:t>
            </a:r>
          </a:p>
          <a:p>
            <a:r>
              <a:rPr lang="en-US" sz="2800" dirty="0"/>
              <a:t>Goodwill</a:t>
            </a:r>
          </a:p>
          <a:p>
            <a:pPr lvl="1"/>
            <a:r>
              <a:rPr lang="en-US" sz="2400" dirty="0"/>
              <a:t>Cares about </a:t>
            </a:r>
            <a:r>
              <a:rPr lang="en-US" sz="2400" dirty="0" smtClean="0"/>
              <a:t>me 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ants </a:t>
            </a:r>
            <a:r>
              <a:rPr lang="en-US" sz="2400" dirty="0" smtClean="0"/>
              <a:t>the best for </a:t>
            </a:r>
            <a:r>
              <a:rPr lang="en-US" sz="2400" dirty="0" smtClean="0"/>
              <a:t>me</a:t>
            </a:r>
          </a:p>
          <a:p>
            <a:r>
              <a:rPr lang="en-US" sz="2700" dirty="0" smtClean="0"/>
              <a:t>What’s Santa’s problem?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72038"/>
            <a:ext cx="38100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Power of Being Likable (and Believable)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49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People who are likable (aka, “charming”) are more persuasive than unlikable people.</a:t>
            </a:r>
          </a:p>
          <a:p>
            <a:r>
              <a:rPr lang="en-US" sz="3200" dirty="0" smtClean="0"/>
              <a:t>What type of personal characteristics make you like someone?</a:t>
            </a:r>
          </a:p>
          <a:p>
            <a:r>
              <a:rPr lang="en-US" sz="3200" dirty="0" smtClean="0"/>
              <a:t>People who are highly credible are also much more persuasive than those who are not.</a:t>
            </a:r>
          </a:p>
          <a:p>
            <a:r>
              <a:rPr lang="en-US" sz="3200" dirty="0" smtClean="0"/>
              <a:t>What makes one person more believable than another?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Secondary </a:t>
            </a:r>
            <a:r>
              <a:rPr lang="en-US" dirty="0" smtClean="0"/>
              <a:t>dimensions of credibility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Composure</a:t>
            </a:r>
            <a:endParaRPr lang="en-US" sz="2800" dirty="0"/>
          </a:p>
          <a:p>
            <a:pPr lvl="1"/>
            <a:r>
              <a:rPr lang="en-US" sz="2400" dirty="0"/>
              <a:t>Poised, </a:t>
            </a:r>
            <a:r>
              <a:rPr lang="en-US" sz="2400" dirty="0" smtClean="0"/>
              <a:t>relaxed</a:t>
            </a:r>
            <a:r>
              <a:rPr lang="en-US" sz="2400" dirty="0"/>
              <a:t>, </a:t>
            </a:r>
            <a:r>
              <a:rPr lang="en-US" sz="2400" dirty="0" smtClean="0"/>
              <a:t>calm</a:t>
            </a:r>
            <a:r>
              <a:rPr lang="en-US" sz="2400" dirty="0"/>
              <a:t>, </a:t>
            </a:r>
            <a:r>
              <a:rPr lang="en-US" sz="2400" dirty="0" smtClean="0"/>
              <a:t>composed</a:t>
            </a:r>
            <a:endParaRPr lang="en-US" sz="2400" dirty="0"/>
          </a:p>
          <a:p>
            <a:r>
              <a:rPr lang="en-US" sz="2800" dirty="0"/>
              <a:t>Sociability</a:t>
            </a:r>
          </a:p>
          <a:p>
            <a:pPr lvl="1"/>
            <a:r>
              <a:rPr lang="en-US" sz="2400" dirty="0"/>
              <a:t>Good-natured, </a:t>
            </a:r>
            <a:r>
              <a:rPr lang="en-US" sz="2400" dirty="0" smtClean="0"/>
              <a:t>cheerful</a:t>
            </a:r>
            <a:r>
              <a:rPr lang="en-US" sz="2400" dirty="0"/>
              <a:t>, </a:t>
            </a:r>
            <a:r>
              <a:rPr lang="en-US" sz="2400" dirty="0" smtClean="0"/>
              <a:t>friendly</a:t>
            </a:r>
            <a:endParaRPr lang="en-US" sz="2400" dirty="0"/>
          </a:p>
          <a:p>
            <a:r>
              <a:rPr lang="en-US" sz="2800" dirty="0"/>
              <a:t>Extroversion</a:t>
            </a:r>
          </a:p>
          <a:p>
            <a:pPr lvl="1"/>
            <a:r>
              <a:rPr lang="en-US" sz="2400" dirty="0"/>
              <a:t>Bold, </a:t>
            </a:r>
            <a:r>
              <a:rPr lang="en-US" sz="2400" dirty="0" smtClean="0"/>
              <a:t>verbal</a:t>
            </a:r>
            <a:r>
              <a:rPr lang="en-US" sz="2400" dirty="0"/>
              <a:t>, </a:t>
            </a:r>
            <a:r>
              <a:rPr lang="en-US" sz="2400" dirty="0" smtClean="0"/>
              <a:t>aggressive</a:t>
            </a:r>
            <a:r>
              <a:rPr lang="en-US" sz="2400" dirty="0"/>
              <a:t>, </a:t>
            </a:r>
            <a:r>
              <a:rPr lang="en-US" sz="2400" dirty="0" smtClean="0"/>
              <a:t>talkative</a:t>
            </a:r>
            <a:endParaRPr lang="en-US" sz="2800" dirty="0" smtClean="0"/>
          </a:p>
          <a:p>
            <a:pPr lvl="1"/>
            <a:endParaRPr lang="en-US" sz="28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572000"/>
            <a:ext cx="3886200" cy="21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liking impact credibility?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http://www.youtube.com/watch?v=</a:t>
            </a:r>
            <a:r>
              <a:rPr lang="en-US" dirty="0" smtClean="0">
                <a:hlinkClick r:id="rId2"/>
              </a:rPr>
              <a:t>PEQOBBgcG5E</a:t>
            </a:r>
            <a:endParaRPr lang="en-US" dirty="0" smtClean="0"/>
          </a:p>
          <a:p>
            <a:r>
              <a:rPr lang="en-US" dirty="0" smtClean="0"/>
              <a:t>What’s the relationship between liking and trust?</a:t>
            </a:r>
          </a:p>
          <a:p>
            <a:r>
              <a:rPr lang="en-US" dirty="0" smtClean="0"/>
              <a:t>How does nonverbal communication impact liking and trust (credibility)?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5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Facts about Credibility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54102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 smtClean="0"/>
              <a:t>Credibility </a:t>
            </a:r>
            <a:r>
              <a:rPr lang="en-US" sz="3200" dirty="0"/>
              <a:t>changes depending on the audience and the situation.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Credibility is dynamic: you can gain or lose </a:t>
            </a:r>
            <a:r>
              <a:rPr lang="en-US" sz="3200" dirty="0" smtClean="0"/>
              <a:t>it.</a:t>
            </a: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/>
              <a:t>Credibility is a heuristic or peripheral cue we use under conditions of low motivation or ability (ELM).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If we are motivated and able, credibility is only one component we </a:t>
            </a:r>
            <a:r>
              <a:rPr lang="en-US" sz="3200" dirty="0" smtClean="0"/>
              <a:t>consider.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</p:txBody>
      </p:sp>
      <p:pic>
        <p:nvPicPr>
          <p:cNvPr id="3" name="Picture 2" descr="credibi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09800"/>
            <a:ext cx="355394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20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Halo </a:t>
            </a:r>
            <a:r>
              <a:rPr lang="en-US" dirty="0"/>
              <a:t>E</a:t>
            </a:r>
            <a:r>
              <a:rPr lang="en-US" dirty="0" smtClean="0"/>
              <a:t>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2648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“halo effect” happens when credibility that we have in one area carries over and helps us be persuasive in an unrelated area.</a:t>
            </a:r>
          </a:p>
          <a:p>
            <a:r>
              <a:rPr lang="en-US" dirty="0" smtClean="0"/>
              <a:t>An actor from a daytime serial (“soap opera”) appeared in a 1986 commercial for cough syrup.</a:t>
            </a:r>
          </a:p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www.bing.com/videos/search?q=I%27m+not+a+doctor+but+I+play+one+on+TV&amp;view=detail&amp;mid=BFC5A23D63FD46DDAF2FBFC5A23D63FD46DDAF2F&amp;first=</a:t>
            </a:r>
            <a:r>
              <a:rPr lang="en-US" sz="1600" dirty="0" smtClean="0">
                <a:hlinkClick r:id="rId2"/>
              </a:rPr>
              <a:t>0</a:t>
            </a:r>
            <a:endParaRPr lang="en-US" sz="1600" dirty="0" smtClean="0"/>
          </a:p>
          <a:p>
            <a:pPr lvl="4"/>
            <a:r>
              <a:rPr lang="en-US" sz="2400" dirty="0" smtClean="0"/>
              <a:t>+ Celebrity endorsements for political candidates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9406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0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signs and symbols to increase 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“United States Prescription Savings Card.”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1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Sleeper Effect (</a:t>
            </a:r>
            <a:r>
              <a:rPr lang="en-US" dirty="0" err="1" smtClean="0"/>
              <a:t>Hovland</a:t>
            </a:r>
            <a:r>
              <a:rPr lang="en-US" dirty="0" smtClean="0"/>
              <a:t> &amp; Weiss, 1951)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873752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Sleeper Effect refers to the phenomenon of attributing credibility to a very low credibility source as time passes.</a:t>
            </a:r>
          </a:p>
          <a:p>
            <a:r>
              <a:rPr lang="en-US" dirty="0" smtClean="0"/>
              <a:t>We tend to forget important credibility cues over time, particularly if we’re not aware of them </a:t>
            </a:r>
            <a:r>
              <a:rPr lang="en-US" u="sng" dirty="0" smtClean="0"/>
              <a:t>before</a:t>
            </a:r>
            <a:r>
              <a:rPr lang="en-US" dirty="0" smtClean="0"/>
              <a:t> we hear the information.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52600"/>
            <a:ext cx="453796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73038"/>
            <a:ext cx="8637588" cy="1311275"/>
          </a:xfrm>
        </p:spPr>
        <p:txBody>
          <a:bodyPr/>
          <a:lstStyle/>
          <a:p>
            <a:r>
              <a:rPr lang="en-US" sz="4000" dirty="0"/>
              <a:t>Sleeper </a:t>
            </a:r>
            <a:r>
              <a:rPr lang="en-US" sz="4000" dirty="0" smtClean="0"/>
              <a:t>Effect, continued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Immediately after a persuasive communication event: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high-credibility source will create more positive attitudes toward the issue.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low credibility source will produce less-favorable attitudes toward the issue than the audience originally had (discounting cues).</a:t>
            </a:r>
          </a:p>
          <a:p>
            <a:r>
              <a:rPr lang="en-US" sz="2800" dirty="0"/>
              <a:t>High credibility messages lose impact over time.</a:t>
            </a:r>
          </a:p>
          <a:p>
            <a:r>
              <a:rPr lang="en-US" sz="2800" dirty="0"/>
              <a:t>Over time, in low credibility messages, audiences disassociate the source of the message from the message itself and attitudes become more favorable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6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22" y="228600"/>
            <a:ext cx="865877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</a:t>
            </a:r>
            <a:r>
              <a:rPr lang="en-US" dirty="0" smtClean="0"/>
              <a:t>Build (or Enhance) </a:t>
            </a:r>
            <a:r>
              <a:rPr lang="en-US" dirty="0"/>
              <a:t>Your Credibility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455152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Be prepared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Cite evidence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Explain expertise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Build trust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Adapt language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Speak powerfully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Increase involvement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Have credible source endorse </a:t>
            </a:r>
            <a:r>
              <a:rPr lang="en-US" sz="2800" dirty="0" smtClean="0"/>
              <a:t>you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above tips apply only when speaking to people who don’t know you.  Otherwise, your reputation (credibility) will precede you.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22" y="1828800"/>
            <a:ext cx="446777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51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5029200"/>
          </a:xfrm>
        </p:spPr>
        <p:txBody>
          <a:bodyPr/>
          <a:lstStyle/>
          <a:p>
            <a:r>
              <a:rPr lang="en-US" dirty="0" smtClean="0"/>
              <a:t>The components of liking</a:t>
            </a:r>
          </a:p>
          <a:p>
            <a:r>
              <a:rPr lang="en-US" dirty="0" smtClean="0"/>
              <a:t>The power of reciprocal liking</a:t>
            </a:r>
          </a:p>
          <a:p>
            <a:r>
              <a:rPr lang="en-US" dirty="0" smtClean="0"/>
              <a:t>Basic principles of balance theory</a:t>
            </a:r>
          </a:p>
          <a:p>
            <a:r>
              <a:rPr lang="en-US" dirty="0" smtClean="0"/>
              <a:t>Dimensions of credibility</a:t>
            </a:r>
          </a:p>
          <a:p>
            <a:r>
              <a:rPr lang="en-US" dirty="0" smtClean="0"/>
              <a:t>Effects of credibility on persuasion</a:t>
            </a:r>
          </a:p>
          <a:p>
            <a:r>
              <a:rPr lang="en-US" dirty="0" smtClean="0"/>
              <a:t>The halo effect and the sleeper effect</a:t>
            </a:r>
          </a:p>
          <a:p>
            <a:r>
              <a:rPr lang="en-US" dirty="0" smtClean="0"/>
              <a:t>How you can enhance your credibility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 of liking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Physical attractiveness</a:t>
            </a:r>
          </a:p>
          <a:p>
            <a:r>
              <a:rPr lang="en-US" sz="3200" dirty="0"/>
              <a:t>Similarity</a:t>
            </a:r>
          </a:p>
          <a:p>
            <a:r>
              <a:rPr lang="en-US" sz="3200" dirty="0"/>
              <a:t>Flattery</a:t>
            </a:r>
          </a:p>
          <a:p>
            <a:r>
              <a:rPr lang="en-US" sz="3200" dirty="0"/>
              <a:t>Repeated contact</a:t>
            </a:r>
          </a:p>
          <a:p>
            <a:r>
              <a:rPr lang="en-US" sz="3200" dirty="0"/>
              <a:t>Conditioning/Association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Liking: </a:t>
            </a:r>
            <a:br>
              <a:rPr lang="en-US" dirty="0" smtClean="0"/>
            </a:br>
            <a:r>
              <a:rPr lang="en-US" dirty="0" smtClean="0"/>
              <a:t>Physical Attractiveness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56388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Physical attractiveness includes: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eight (especially for men)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eight (especially for women)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acial features</a:t>
            </a:r>
          </a:p>
          <a:p>
            <a:pPr lvl="1"/>
            <a:r>
              <a:rPr lang="en-US" dirty="0" smtClean="0"/>
              <a:t>Grooming/dress</a:t>
            </a:r>
          </a:p>
          <a:p>
            <a:pPr lvl="1"/>
            <a:r>
              <a:rPr lang="en-US" dirty="0" smtClean="0"/>
              <a:t>Signs/symbols of higher socioeconomic status.</a:t>
            </a:r>
          </a:p>
          <a:p>
            <a:r>
              <a:rPr lang="en-US" dirty="0" smtClean="0"/>
              <a:t>Physically attractive people have more attractive romantic partners and get better, higher paying jobs than unattractive people.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76400"/>
            <a:ext cx="2617629" cy="4817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Liking: Similarity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657600" y="1524000"/>
            <a:ext cx="5486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“Birds of a Feather” vs. “Opposites Attract”?</a:t>
            </a:r>
          </a:p>
          <a:p>
            <a:pPr lvl="1"/>
            <a:r>
              <a:rPr lang="en-US" dirty="0" smtClean="0"/>
              <a:t>We are more attracted to people who are similar to ourselves.</a:t>
            </a:r>
          </a:p>
          <a:p>
            <a:pPr lvl="1"/>
            <a:r>
              <a:rPr lang="en-US" dirty="0" smtClean="0"/>
              <a:t>We tend to have romantic partners of similar social class backgrounds and who have similar values, as well as a similar level of physical attractiveness.</a:t>
            </a:r>
          </a:p>
          <a:p>
            <a:pPr lvl="1"/>
            <a:r>
              <a:rPr lang="en-US" dirty="0" smtClean="0"/>
              <a:t>eHarmony and other online dating sites tend to emphasize trait similarity.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flamingo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3619500" cy="4114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Liking: Flattery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Giving compliments is often an effective way to increase your likeability (and by extension, your persuasiveness).</a:t>
            </a:r>
          </a:p>
          <a:p>
            <a:r>
              <a:rPr lang="en-US" dirty="0" smtClean="0"/>
              <a:t>Even if people know what you’re up to, flattery is still effective.</a:t>
            </a:r>
            <a:endParaRPr lang="en-US" dirty="0"/>
          </a:p>
        </p:txBody>
      </p:sp>
      <p:pic>
        <p:nvPicPr>
          <p:cNvPr id="4" name="Picture 3" descr="poster_round_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733800"/>
            <a:ext cx="29718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Liking: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Repeated Contact/Association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81200"/>
            <a:ext cx="4343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We prefer people who are familiar to us over those who are strangers.</a:t>
            </a:r>
          </a:p>
          <a:p>
            <a:r>
              <a:rPr lang="en-US" dirty="0" smtClean="0"/>
              <a:t>Even one previous meeting increases liking.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76" y="2133600"/>
            <a:ext cx="4099024" cy="2257937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Liking: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Conditioning and Association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114800" y="1600200"/>
            <a:ext cx="4800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mere association between a person and something (or someone) with positive or negative traits will affect how we see that person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Excitation transfer theory: Context plays a role in liking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Sex and advertising works on a</a:t>
            </a:r>
            <a:r>
              <a:rPr lang="en-US" dirty="0" smtClean="0"/>
              <a:t> </a:t>
            </a:r>
            <a:r>
              <a:rPr lang="en-US" dirty="0"/>
              <a:t>principle of association</a:t>
            </a:r>
            <a:r>
              <a:rPr lang="en-US" dirty="0" smtClean="0"/>
              <a:t>.</a:t>
            </a:r>
            <a:endParaRPr lang="en-US" sz="2800" dirty="0" smtClean="0"/>
          </a:p>
          <a:p>
            <a:r>
              <a:rPr lang="en-US" dirty="0"/>
              <a:t>Disliking is just as powerful as liking when it comes to </a:t>
            </a:r>
            <a:r>
              <a:rPr lang="en-US" dirty="0" smtClean="0"/>
              <a:t>persuasion.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Ann </a:t>
            </a:r>
            <a:r>
              <a:rPr lang="en-US" dirty="0" smtClean="0">
                <a:hlinkClick r:id="rId2"/>
              </a:rPr>
              <a:t>Coulter likes to refer to “Hussein” Obama (:47)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rotichisto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524000"/>
            <a:ext cx="3505200" cy="52578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1083</TotalTime>
  <Words>1305</Words>
  <Application>Microsoft Macintosh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Liking and Credibility</vt:lpstr>
      <vt:lpstr>The Power of Being Likable (and Believable)</vt:lpstr>
      <vt:lpstr>Today’s lecture</vt:lpstr>
      <vt:lpstr>The components of liking</vt:lpstr>
      <vt:lpstr>Components of Liking:  Physical Attractiveness</vt:lpstr>
      <vt:lpstr>Components of Liking: Similarity</vt:lpstr>
      <vt:lpstr>Components of Liking: Flattery</vt:lpstr>
      <vt:lpstr>Components of Liking:  Repeated Contact/Association</vt:lpstr>
      <vt:lpstr>Components of Liking:  Conditioning and Association</vt:lpstr>
      <vt:lpstr>Emotional contagion </vt:lpstr>
      <vt:lpstr>Reciprocal Liking</vt:lpstr>
      <vt:lpstr>Balance Theory: Heider, 1958</vt:lpstr>
      <vt:lpstr>Are you “in balance” with others?</vt:lpstr>
      <vt:lpstr>Applications</vt:lpstr>
      <vt:lpstr>Credibility</vt:lpstr>
      <vt:lpstr>Credibility</vt:lpstr>
      <vt:lpstr>Credibility</vt:lpstr>
      <vt:lpstr>Credibility is Multidmensional</vt:lpstr>
      <vt:lpstr>Primary dimensions of credibility</vt:lpstr>
      <vt:lpstr>Secondary dimensions of credibility</vt:lpstr>
      <vt:lpstr>How does liking impact credibility?</vt:lpstr>
      <vt:lpstr>Facts about Credibility</vt:lpstr>
      <vt:lpstr>The Halo Effect</vt:lpstr>
      <vt:lpstr>Use of signs and symbols to increase credibility</vt:lpstr>
      <vt:lpstr>The Sleeper Effect (Hovland &amp; Weiss, 1951)</vt:lpstr>
      <vt:lpstr>Sleeper Effect, continued</vt:lpstr>
      <vt:lpstr>How to Build (or Enhance) Your Credibility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Liking</dc:title>
  <dc:creator>Susan Morgan</dc:creator>
  <cp:lastModifiedBy>Morgan, Susan E</cp:lastModifiedBy>
  <cp:revision>98</cp:revision>
  <dcterms:created xsi:type="dcterms:W3CDTF">2013-02-18T18:06:15Z</dcterms:created>
  <dcterms:modified xsi:type="dcterms:W3CDTF">2013-10-03T15:19:28Z</dcterms:modified>
</cp:coreProperties>
</file>