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70" r:id="rId2"/>
    <p:sldId id="292" r:id="rId3"/>
    <p:sldId id="291" r:id="rId4"/>
    <p:sldId id="256" r:id="rId5"/>
    <p:sldId id="257" r:id="rId6"/>
    <p:sldId id="263" r:id="rId7"/>
    <p:sldId id="264" r:id="rId8"/>
    <p:sldId id="265" r:id="rId9"/>
    <p:sldId id="266" r:id="rId10"/>
    <p:sldId id="267" r:id="rId11"/>
    <p:sldId id="294" r:id="rId12"/>
    <p:sldId id="295" r:id="rId13"/>
    <p:sldId id="293" r:id="rId14"/>
    <p:sldId id="259" r:id="rId15"/>
    <p:sldId id="296" r:id="rId16"/>
    <p:sldId id="288" r:id="rId17"/>
    <p:sldId id="290" r:id="rId18"/>
    <p:sldId id="289" r:id="rId19"/>
    <p:sldId id="260" r:id="rId20"/>
    <p:sldId id="261" r:id="rId21"/>
  </p:sldIdLst>
  <p:sldSz cx="9144000" cy="6858000" type="screen4x3"/>
  <p:notesSz cx="6858000" cy="9199563"/>
  <p:kinsoku lang="ja-JP" invalStChars="" invalEndChars="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6513" autoAdjust="0"/>
  </p:normalViewPr>
  <p:slideViewPr>
    <p:cSldViewPr>
      <p:cViewPr varScale="1">
        <p:scale>
          <a:sx n="150" d="100"/>
          <a:sy n="150" d="100"/>
        </p:scale>
        <p:origin x="-112" y="-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34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697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9793"/>
            <a:ext cx="5029200" cy="41398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96913"/>
            <a:ext cx="4581525" cy="34369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43963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DEF311-25CD-42FA-93F6-F3216A9981F6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\\wppappstr01.itap.purdue.edu\asfroot\semorgan\Other\Close%20Encounters%20of%20a%20Cross-Cultural%20Kind%20-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wppappstr01.itap.purdue.edu\asfroot\semorgan\Other\Jimmy_Johns_Fast_Talker.wmv" TargetMode="External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\\wppappstr01.itap.purdue.edu\asfroot\semorgan\Other\used%2520car%2520salesman_HUMOROUS.mp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file:///\\wppappstr01.itap.purdue.edu\asfroot\semorgan\Other\Social_awareness-_close_talker.wmv" TargetMode="External"/><Relationship Id="rId3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Nonverbal </a:t>
            </a:r>
            <a:br>
              <a:rPr lang="en-US" dirty="0" smtClean="0"/>
            </a:br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6" name="Picture 5" descr="body-langu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1" y="152400"/>
            <a:ext cx="4572000" cy="6598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ffectLst/>
              </a:rPr>
              <a:t>Chronemics</a:t>
            </a:r>
            <a:br>
              <a:rPr lang="en-US">
                <a:effectLst/>
              </a:rPr>
            </a:br>
            <a:endParaRPr lang="en-US">
              <a:effectLst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8001000" cy="4572000"/>
          </a:xfrm>
        </p:spPr>
        <p:txBody>
          <a:bodyPr>
            <a:normAutofit/>
          </a:bodyPr>
          <a:lstStyle/>
          <a:p>
            <a:r>
              <a:rPr lang="en-US" sz="3200" dirty="0" err="1"/>
              <a:t>Chronemics</a:t>
            </a:r>
            <a:r>
              <a:rPr lang="en-US" sz="3200" dirty="0"/>
              <a:t>: The use of time to </a:t>
            </a:r>
            <a:r>
              <a:rPr lang="en-US" sz="3200" dirty="0" smtClean="0"/>
              <a:t>communicate.</a:t>
            </a:r>
          </a:p>
          <a:p>
            <a:r>
              <a:rPr lang="en-US" sz="3200" dirty="0" smtClean="0"/>
              <a:t>What does it mean to be “on time”?  How late can you be and still be “one time”?</a:t>
            </a:r>
          </a:p>
          <a:p>
            <a:pPr lvl="1"/>
            <a:r>
              <a:rPr lang="en-US" sz="3000" dirty="0" smtClean="0"/>
              <a:t>With friends</a:t>
            </a:r>
          </a:p>
          <a:p>
            <a:pPr lvl="1"/>
            <a:r>
              <a:rPr lang="en-US" sz="3000" dirty="0" smtClean="0"/>
              <a:t>With co-workers</a:t>
            </a:r>
          </a:p>
          <a:p>
            <a:pPr lvl="1"/>
            <a:r>
              <a:rPr lang="en-US" sz="3000" dirty="0" smtClean="0"/>
              <a:t>With a boss</a:t>
            </a:r>
          </a:p>
          <a:p>
            <a:pPr lvl="1"/>
            <a:r>
              <a:rPr lang="en-US" sz="3000" dirty="0" smtClean="0"/>
              <a:t>For a job interview</a:t>
            </a:r>
            <a:endParaRPr lang="en-US" sz="3000" dirty="0"/>
          </a:p>
        </p:txBody>
      </p:sp>
      <p:pic>
        <p:nvPicPr>
          <p:cNvPr id="4" name="Picture 3" descr="beingLat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1" y="4191000"/>
            <a:ext cx="3267950" cy="2477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differences: Proxemics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153400" cy="4572000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dirty="0" smtClean="0"/>
              <a:t>Use of personal space/distance: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 smtClean="0"/>
              <a:t>East </a:t>
            </a:r>
            <a:r>
              <a:rPr lang="en-US" sz="2400" dirty="0"/>
              <a:t>Asians prefer more </a:t>
            </a:r>
            <a:r>
              <a:rPr lang="en-US" sz="2400" dirty="0" smtClean="0"/>
              <a:t>space.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 smtClean="0"/>
              <a:t>South Americans (and southern Europeans) </a:t>
            </a:r>
            <a:r>
              <a:rPr lang="en-US" sz="2400" dirty="0"/>
              <a:t>prefer less space. </a:t>
            </a:r>
            <a:endParaRPr lang="en-US" sz="2400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 smtClean="0"/>
              <a:t>Americans </a:t>
            </a:r>
            <a:r>
              <a:rPr lang="en-US" sz="2400" dirty="0"/>
              <a:t>prefer a moderate amount of space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Territory:</a:t>
            </a:r>
          </a:p>
          <a:p>
            <a:pPr lvl="1"/>
            <a:r>
              <a:rPr lang="en-US" dirty="0" smtClean="0"/>
              <a:t>Low </a:t>
            </a:r>
            <a:r>
              <a:rPr lang="en-US" dirty="0"/>
              <a:t>power distance cultures (</a:t>
            </a:r>
            <a:r>
              <a:rPr lang="en-US" dirty="0" smtClean="0"/>
              <a:t>like the U.S. and Europe) </a:t>
            </a:r>
            <a:r>
              <a:rPr lang="en-US" dirty="0"/>
              <a:t>are less likely to cede space to people with power.</a:t>
            </a:r>
          </a:p>
          <a:p>
            <a:pPr lvl="1"/>
            <a:r>
              <a:rPr lang="en-US" dirty="0"/>
              <a:t>Greater materialism = more concern about defending territory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3400" dirty="0"/>
          </a:p>
          <a:p>
            <a:endParaRPr lang="en-US" dirty="0"/>
          </a:p>
        </p:txBody>
      </p:sp>
      <p:pic>
        <p:nvPicPr>
          <p:cNvPr id="4" name="Picture 3" descr="when body language goes b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5141563"/>
            <a:ext cx="1447800" cy="15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8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/>
              <a:t>Cultural differences: Kinesics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/>
          <a:lstStyle/>
          <a:p>
            <a:r>
              <a:rPr lang="en-US" sz="3000" dirty="0" smtClean="0"/>
              <a:t>When </a:t>
            </a:r>
            <a:r>
              <a:rPr lang="en-US" sz="3000" dirty="0"/>
              <a:t>yes means no (and no means yes): The strange case of Bulgaria</a:t>
            </a:r>
          </a:p>
          <a:p>
            <a:r>
              <a:rPr lang="en-US" sz="3000" dirty="0"/>
              <a:t>Use of gestures in Mediterranean cultures </a:t>
            </a:r>
            <a:endParaRPr lang="en-US" sz="3000" dirty="0" smtClean="0"/>
          </a:p>
          <a:p>
            <a:r>
              <a:rPr lang="en-US" sz="3000" dirty="0" smtClean="0"/>
              <a:t>Standing in line: straight lines vs. a line within a crowd (“</a:t>
            </a:r>
            <a:r>
              <a:rPr lang="en-US" sz="3000" dirty="0" err="1" smtClean="0"/>
              <a:t>Ultima</a:t>
            </a:r>
            <a:r>
              <a:rPr lang="en-US" sz="3000" dirty="0" smtClean="0"/>
              <a:t>?”)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114800"/>
            <a:ext cx="3352800" cy="226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5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differences: </a:t>
            </a:r>
            <a:r>
              <a:rPr lang="en-US" dirty="0" err="1" smtClean="0"/>
              <a:t>Chronemics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r>
              <a:rPr lang="en-US" dirty="0" smtClean="0"/>
              <a:t>Cultural/subcultural </a:t>
            </a:r>
            <a:r>
              <a:rPr lang="en-US" dirty="0"/>
              <a:t>norms for the use of time vary widely.</a:t>
            </a:r>
          </a:p>
          <a:p>
            <a:r>
              <a:rPr lang="en-US" dirty="0" err="1"/>
              <a:t>Monochronemic</a:t>
            </a:r>
            <a:r>
              <a:rPr lang="en-US" dirty="0"/>
              <a:t> cultures (like the U.S.) want people to be on time.  Violations result in decreased persuasion.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25755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83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458200" cy="1143000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Cultural differences: Sensory involvement</a:t>
            </a:r>
            <a:endParaRPr lang="en-US" dirty="0">
              <a:effectLst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066800"/>
            <a:ext cx="8305800" cy="5410200"/>
          </a:xfrm>
          <a:noFill/>
          <a:ln/>
        </p:spPr>
        <p:txBody>
          <a:bodyPr>
            <a:normAutofit/>
          </a:bodyPr>
          <a:lstStyle/>
          <a:p>
            <a:r>
              <a:rPr lang="en-US" sz="2800" dirty="0" smtClean="0"/>
              <a:t>People in some c</a:t>
            </a:r>
            <a:r>
              <a:rPr lang="en-US" sz="2800" dirty="0" smtClean="0">
                <a:effectLst/>
              </a:rPr>
              <a:t>ultures prefer </a:t>
            </a:r>
            <a:r>
              <a:rPr lang="en-US" sz="2800" dirty="0">
                <a:effectLst/>
              </a:rPr>
              <a:t>high contact between </a:t>
            </a:r>
            <a:r>
              <a:rPr lang="en-US" sz="2800" dirty="0" smtClean="0">
                <a:effectLst/>
              </a:rPr>
              <a:t>people. They </a:t>
            </a:r>
            <a:r>
              <a:rPr lang="en-US" sz="2800" dirty="0">
                <a:effectLst/>
              </a:rPr>
              <a:t>want to touch, smell, </a:t>
            </a:r>
            <a:r>
              <a:rPr lang="en-US" sz="2800" dirty="0" smtClean="0">
                <a:effectLst/>
              </a:rPr>
              <a:t>kiss, and </a:t>
            </a:r>
            <a:r>
              <a:rPr lang="en-US" sz="2800" dirty="0">
                <a:effectLst/>
              </a:rPr>
              <a:t>make eye </a:t>
            </a:r>
            <a:r>
              <a:rPr lang="en-US" sz="2800" dirty="0" smtClean="0">
                <a:effectLst/>
              </a:rPr>
              <a:t>contact with the </a:t>
            </a:r>
            <a:r>
              <a:rPr lang="en-US" sz="2800" dirty="0">
                <a:effectLst/>
              </a:rPr>
              <a:t>people with whom they are </a:t>
            </a:r>
            <a:r>
              <a:rPr lang="en-US" sz="2800" dirty="0" smtClean="0">
                <a:effectLst/>
              </a:rPr>
              <a:t>communicating.</a:t>
            </a:r>
          </a:p>
          <a:p>
            <a:pPr lvl="1"/>
            <a:r>
              <a:rPr lang="en-US" sz="2800" dirty="0" smtClean="0">
                <a:effectLst/>
              </a:rPr>
              <a:t>High</a:t>
            </a:r>
            <a:r>
              <a:rPr lang="en-US" sz="2800" dirty="0">
                <a:effectLst/>
              </a:rPr>
              <a:t>: South Americans, Southern and </a:t>
            </a:r>
            <a:r>
              <a:rPr lang="en-US" sz="2800" dirty="0" smtClean="0">
                <a:effectLst/>
              </a:rPr>
              <a:t>Eastern </a:t>
            </a:r>
            <a:r>
              <a:rPr lang="en-US" sz="2800" dirty="0">
                <a:effectLst/>
              </a:rPr>
              <a:t>Europeans, </a:t>
            </a:r>
            <a:r>
              <a:rPr lang="en-US" sz="2800" dirty="0" smtClean="0">
                <a:effectLst/>
              </a:rPr>
              <a:t>Arabs</a:t>
            </a:r>
          </a:p>
          <a:p>
            <a:pPr lvl="1"/>
            <a:r>
              <a:rPr lang="en-US" sz="2800" dirty="0" smtClean="0">
                <a:effectLst/>
              </a:rPr>
              <a:t>Low</a:t>
            </a:r>
            <a:r>
              <a:rPr lang="en-US" sz="2800" dirty="0">
                <a:effectLst/>
              </a:rPr>
              <a:t>: </a:t>
            </a:r>
            <a:r>
              <a:rPr lang="en-US" sz="2800" dirty="0" smtClean="0">
                <a:effectLst/>
              </a:rPr>
              <a:t>East Asians</a:t>
            </a:r>
          </a:p>
          <a:p>
            <a:pPr lvl="1"/>
            <a:r>
              <a:rPr lang="en-US" sz="2800" dirty="0" smtClean="0">
                <a:effectLst/>
              </a:rPr>
              <a:t>Moderate</a:t>
            </a:r>
            <a:r>
              <a:rPr lang="en-US" sz="2800" dirty="0">
                <a:effectLst/>
              </a:rPr>
              <a:t>: Northern Europeans, North </a:t>
            </a:r>
            <a:r>
              <a:rPr lang="en-US" sz="2800" dirty="0" smtClean="0">
                <a:effectLst/>
              </a:rPr>
              <a:t>Americans</a:t>
            </a:r>
          </a:p>
          <a:p>
            <a:r>
              <a:rPr lang="en-US" sz="3000" dirty="0" smtClean="0"/>
              <a:t>Kissing, shaking hands, or bowing as greeting rituals.</a:t>
            </a:r>
            <a:endParaRPr lang="en-US" sz="3000" dirty="0">
              <a:effectLst/>
            </a:endParaRPr>
          </a:p>
        </p:txBody>
      </p:sp>
      <p:pic>
        <p:nvPicPr>
          <p:cNvPr id="4" name="Picture 3" descr="20080715_star_technique_answering_behavioral_interview_ques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4902518"/>
            <a:ext cx="5029200" cy="16973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 many cultural differences!”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Being aware of cultural differences in nonverbal communication will help you avoid appearing rude, which will help you when you are trying to persuade people in intercultural contexts.</a:t>
            </a:r>
          </a:p>
          <a:p>
            <a:r>
              <a:rPr lang="en-US" dirty="0" smtClean="0">
                <a:hlinkClick r:id="rId2" action="ppaction://hlinkfile"/>
              </a:rPr>
              <a:t>Communicating </a:t>
            </a:r>
            <a:r>
              <a:rPr lang="en-US" dirty="0">
                <a:hlinkClick r:id="rId2" action="ppaction://hlinkfile"/>
              </a:rPr>
              <a:t>A</a:t>
            </a:r>
            <a:r>
              <a:rPr lang="en-US" dirty="0" smtClean="0">
                <a:hlinkClick r:id="rId2" action="ppaction://hlinkfile"/>
              </a:rPr>
              <a:t>cross Cultures: </a:t>
            </a:r>
            <a:r>
              <a:rPr lang="en-US" dirty="0" smtClean="0"/>
              <a:t>Joe Lurie</a:t>
            </a:r>
          </a:p>
          <a:p>
            <a:pPr lvl="1"/>
            <a:r>
              <a:rPr lang="en-US" sz="1800" dirty="0"/>
              <a:t>http://www.youtube.com/watch?v=oTfsansAKqA</a:t>
            </a:r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3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Nonverbal Expectancy Violations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We have expectations for people’s nonverbal communication.</a:t>
            </a:r>
          </a:p>
          <a:p>
            <a:r>
              <a:rPr lang="en-US" dirty="0" smtClean="0"/>
              <a:t>When these expectations are violated:</a:t>
            </a:r>
          </a:p>
          <a:p>
            <a:pPr lvl="1"/>
            <a:r>
              <a:rPr lang="en-US" dirty="0" smtClean="0"/>
              <a:t>Receivers experience both arousal and distraction</a:t>
            </a:r>
          </a:p>
          <a:p>
            <a:pPr lvl="1"/>
            <a:r>
              <a:rPr lang="en-US" dirty="0" smtClean="0"/>
              <a:t>Receivers’ attention shifts to the person, their relationship, and meaning of the violation</a:t>
            </a:r>
          </a:p>
          <a:p>
            <a:pPr lvl="1"/>
            <a:r>
              <a:rPr lang="en-US" dirty="0" smtClean="0"/>
              <a:t>Less attention is paid to the message itself</a:t>
            </a:r>
          </a:p>
          <a:p>
            <a:endParaRPr lang="en-US" dirty="0"/>
          </a:p>
        </p:txBody>
      </p:sp>
      <p:pic>
        <p:nvPicPr>
          <p:cNvPr id="4" name="Picture 3" descr="nonverbal space norms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599" y="3733800"/>
            <a:ext cx="4218197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7924800" cy="4572000"/>
          </a:xfrm>
        </p:spPr>
        <p:txBody>
          <a:bodyPr/>
          <a:lstStyle/>
          <a:p>
            <a:r>
              <a:rPr lang="en-US" dirty="0" smtClean="0"/>
              <a:t>Our expectations for nonverbal communication are based on:</a:t>
            </a:r>
          </a:p>
          <a:p>
            <a:pPr lvl="1"/>
            <a:r>
              <a:rPr lang="en-US" dirty="0" smtClean="0"/>
              <a:t>Context: The social norms that are part of our normal, everyday life. Also includes our norms for the environment in which we are communicating.</a:t>
            </a:r>
          </a:p>
          <a:p>
            <a:pPr lvl="1"/>
            <a:r>
              <a:rPr lang="en-US" dirty="0" smtClean="0"/>
              <a:t>Relationship: How much we like the person and how familiar we are with them.  The social power of each individual is also part of our feelings about the relationship.</a:t>
            </a:r>
          </a:p>
          <a:p>
            <a:pPr lvl="1"/>
            <a:r>
              <a:rPr lang="en-US" dirty="0" smtClean="0"/>
              <a:t>Communicator: The other person’s age, sex, personality,  and appearance.</a:t>
            </a:r>
            <a:endParaRPr lang="en-US" dirty="0"/>
          </a:p>
        </p:txBody>
      </p:sp>
      <p:pic>
        <p:nvPicPr>
          <p:cNvPr id="5" name="Picture 4" descr="marti br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953000"/>
            <a:ext cx="2590800" cy="1728434"/>
          </a:xfrm>
          <a:prstGeom prst="rect">
            <a:avLst/>
          </a:prstGeom>
        </p:spPr>
      </p:pic>
      <p:pic>
        <p:nvPicPr>
          <p:cNvPr id="6" name="Picture 5" descr="marti hous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72000"/>
            <a:ext cx="4305300" cy="2065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Interpretations/Evaluations of Violations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82000" cy="5181600"/>
          </a:xfrm>
        </p:spPr>
        <p:txBody>
          <a:bodyPr/>
          <a:lstStyle/>
          <a:p>
            <a:r>
              <a:rPr lang="en-US" dirty="0" smtClean="0"/>
              <a:t>Valence of the violation (positive or negative) is determined by:</a:t>
            </a:r>
          </a:p>
          <a:p>
            <a:pPr lvl="1"/>
            <a:r>
              <a:rPr lang="en-US" dirty="0" smtClean="0"/>
              <a:t>Communicator reward power</a:t>
            </a:r>
          </a:p>
          <a:p>
            <a:pPr lvl="1"/>
            <a:r>
              <a:rPr lang="en-US" dirty="0" smtClean="0"/>
              <a:t>Whether or not the behavior is more or less favorable than the expectation</a:t>
            </a:r>
          </a:p>
          <a:p>
            <a:pPr lvl="1"/>
            <a:r>
              <a:rPr lang="en-US" dirty="0" smtClean="0"/>
              <a:t>The magnitude of the violation</a:t>
            </a:r>
          </a:p>
          <a:p>
            <a:r>
              <a:rPr lang="en-US" dirty="0" smtClean="0"/>
              <a:t>Positive violations produce more favorable outcomes than behavior that matches expectations.</a:t>
            </a:r>
          </a:p>
          <a:p>
            <a:r>
              <a:rPr lang="en-US" dirty="0" smtClean="0"/>
              <a:t>Negative violations produce more unfavorable outcomes than behavior that matches expectations. </a:t>
            </a:r>
          </a:p>
          <a:p>
            <a:endParaRPr lang="en-US" dirty="0"/>
          </a:p>
        </p:txBody>
      </p:sp>
      <p:pic>
        <p:nvPicPr>
          <p:cNvPr id="4" name="Picture 3" descr="close talk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4724400"/>
            <a:ext cx="2740572" cy="1986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Communication Accommodation Theory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7772400" cy="4114800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Expansion of Speech Accommodation theory to nonverbal communication.</a:t>
            </a:r>
          </a:p>
          <a:p>
            <a:r>
              <a:rPr lang="en-US" sz="3200" dirty="0">
                <a:effectLst/>
              </a:rPr>
              <a:t>Interpersonal synchronization: convergent rhythmic movements on both the verbal and nonverbal levels</a:t>
            </a:r>
            <a:r>
              <a:rPr lang="en-US" sz="3200" dirty="0" smtClean="0">
                <a:effectLst/>
              </a:rPr>
              <a:t>.</a:t>
            </a:r>
          </a:p>
          <a:p>
            <a:r>
              <a:rPr lang="en-US" sz="3200" dirty="0" smtClean="0"/>
              <a:t>Demonstrates n</a:t>
            </a:r>
            <a:r>
              <a:rPr lang="en-US" sz="3200" dirty="0" smtClean="0"/>
              <a:t>onverbal </a:t>
            </a:r>
            <a:r>
              <a:rPr lang="en-US" sz="3200" dirty="0" smtClean="0"/>
              <a:t>communication’s effect on relationship development and </a:t>
            </a:r>
            <a:r>
              <a:rPr lang="en-US" sz="3200" dirty="0" smtClean="0"/>
              <a:t>maintenance</a:t>
            </a:r>
            <a:endParaRPr lang="en-US" sz="3200" dirty="0">
              <a:effectLst/>
            </a:endParaRPr>
          </a:p>
        </p:txBody>
      </p:sp>
      <p:pic>
        <p:nvPicPr>
          <p:cNvPr id="4" name="Picture 3" descr="20080703_eye_contact_gender_differenc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5076723"/>
            <a:ext cx="3124200" cy="16662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" dur="1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“secret language”?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 we say everything we need to say with words?</a:t>
            </a:r>
          </a:p>
          <a:p>
            <a:r>
              <a:rPr lang="en-US" sz="2800" dirty="0" smtClean="0"/>
              <a:t>How have you communicated without using any words at all?</a:t>
            </a:r>
          </a:p>
          <a:p>
            <a:r>
              <a:rPr lang="en-US" sz="2800" dirty="0" smtClean="0"/>
              <a:t>What differences (if any) in nonverbal communication have you noticed when you have interacted with people from different cultures?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2672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5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60555" y="533400"/>
            <a:ext cx="83820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Liking, rapport, and attention are associated with synchrony (convergence), while misalignment (divergence) is associated with disliking and indifference</a:t>
            </a:r>
            <a:r>
              <a:rPr lang="en-US" sz="3200" dirty="0" smtClean="0">
                <a:effectLst/>
              </a:rPr>
              <a:t>.</a:t>
            </a:r>
          </a:p>
          <a:p>
            <a:r>
              <a:rPr lang="en-US" sz="3200" dirty="0" smtClean="0"/>
              <a:t>Imitation really is the sincerest form of flattery.</a:t>
            </a:r>
            <a:endParaRPr lang="en-US" sz="3200" dirty="0">
              <a:effectLst/>
            </a:endParaRPr>
          </a:p>
          <a:p>
            <a:r>
              <a:rPr lang="en-US" sz="3200" dirty="0">
                <a:effectLst/>
              </a:rPr>
              <a:t>When we interact with people from other cultures, synchrony can be thrown off through the violation of distance norms and differences in verbal rhythms</a:t>
            </a:r>
            <a:r>
              <a:rPr lang="en-US" sz="3200" dirty="0" smtClean="0">
                <a:effectLst/>
              </a:rPr>
              <a:t>.</a:t>
            </a:r>
          </a:p>
        </p:txBody>
      </p:sp>
      <p:pic>
        <p:nvPicPr>
          <p:cNvPr id="4" name="Picture 3" descr="similarity carto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4561652"/>
            <a:ext cx="2133600" cy="20611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0772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functions of nonverbal communication</a:t>
            </a:r>
          </a:p>
          <a:p>
            <a:r>
              <a:rPr lang="en-US" dirty="0" smtClean="0"/>
              <a:t>The dimensions of nonverbal communication:</a:t>
            </a:r>
          </a:p>
          <a:p>
            <a:pPr lvl="1"/>
            <a:r>
              <a:rPr lang="en-US" dirty="0" smtClean="0"/>
              <a:t>Kinesics</a:t>
            </a:r>
          </a:p>
          <a:p>
            <a:pPr lvl="1"/>
            <a:r>
              <a:rPr lang="en-US" dirty="0" err="1" smtClean="0"/>
              <a:t>Vocalics</a:t>
            </a:r>
            <a:r>
              <a:rPr lang="en-US" dirty="0" smtClean="0"/>
              <a:t>/paralanguage</a:t>
            </a:r>
          </a:p>
          <a:p>
            <a:pPr lvl="1"/>
            <a:r>
              <a:rPr lang="en-US" dirty="0" smtClean="0"/>
              <a:t>Physical appearance</a:t>
            </a:r>
          </a:p>
          <a:p>
            <a:pPr lvl="1"/>
            <a:r>
              <a:rPr lang="en-US" dirty="0" err="1" smtClean="0"/>
              <a:t>Haptics</a:t>
            </a:r>
            <a:endParaRPr lang="en-US" dirty="0" smtClean="0"/>
          </a:p>
          <a:p>
            <a:pPr lvl="1"/>
            <a:r>
              <a:rPr lang="en-US" dirty="0" smtClean="0"/>
              <a:t>Proxemics</a:t>
            </a:r>
          </a:p>
          <a:p>
            <a:pPr lvl="1"/>
            <a:r>
              <a:rPr lang="en-US" dirty="0" err="1" smtClean="0"/>
              <a:t>Chronemics</a:t>
            </a:r>
            <a:endParaRPr lang="en-US" dirty="0" smtClean="0"/>
          </a:p>
          <a:p>
            <a:r>
              <a:rPr lang="en-US" dirty="0" smtClean="0"/>
              <a:t>Differences in nonverbal communication across cultures</a:t>
            </a:r>
          </a:p>
          <a:p>
            <a:r>
              <a:rPr lang="en-US" dirty="0" smtClean="0"/>
              <a:t>Two theories that involve nonverbal communication:</a:t>
            </a:r>
          </a:p>
          <a:p>
            <a:pPr lvl="1"/>
            <a:r>
              <a:rPr lang="en-US" dirty="0" smtClean="0"/>
              <a:t>Nonverbal Expectancy Violations Theory</a:t>
            </a:r>
          </a:p>
          <a:p>
            <a:pPr lvl="1"/>
            <a:r>
              <a:rPr lang="en-US" dirty="0" smtClean="0"/>
              <a:t>Communication Accommodation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Functions of Nonverbal Communication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981200"/>
            <a:ext cx="5638800" cy="4572000"/>
          </a:xfrm>
          <a:noFill/>
          <a:ln/>
        </p:spPr>
        <p:txBody>
          <a:bodyPr>
            <a:normAutofit/>
          </a:bodyPr>
          <a:lstStyle/>
          <a:p>
            <a:r>
              <a:rPr lang="en-US" sz="3600" dirty="0" smtClean="0">
                <a:effectLst/>
              </a:rPr>
              <a:t>Repeat, substitute, and complement verbal messages</a:t>
            </a:r>
            <a:endParaRPr lang="en-US" sz="3600" dirty="0">
              <a:effectLst/>
            </a:endParaRPr>
          </a:p>
          <a:p>
            <a:r>
              <a:rPr lang="en-US" sz="3600" dirty="0">
                <a:effectLst/>
              </a:rPr>
              <a:t>Contradict verbal cues</a:t>
            </a:r>
          </a:p>
          <a:p>
            <a:r>
              <a:rPr lang="en-US" sz="3600" dirty="0" smtClean="0">
                <a:effectLst/>
              </a:rPr>
              <a:t>Regulate </a:t>
            </a:r>
            <a:r>
              <a:rPr lang="en-US" sz="3600" dirty="0">
                <a:effectLst/>
              </a:rPr>
              <a:t>the flow of conversations </a:t>
            </a:r>
            <a:endParaRPr lang="en-US" sz="3600" dirty="0" smtClean="0">
              <a:effectLst/>
            </a:endParaRPr>
          </a:p>
          <a:p>
            <a:r>
              <a:rPr lang="en-US" sz="3600" dirty="0" smtClean="0"/>
              <a:t>Express attitudes and emotions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NV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1828800"/>
            <a:ext cx="3262313" cy="310433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3820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Dimensions of Nonverbal Communication: Kinesics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828800"/>
            <a:ext cx="4800600" cy="4648200"/>
          </a:xfrm>
          <a:noFill/>
          <a:ln/>
        </p:spPr>
        <p:txBody>
          <a:bodyPr>
            <a:normAutofit/>
          </a:bodyPr>
          <a:lstStyle/>
          <a:p>
            <a:r>
              <a:rPr lang="en-US" sz="3600" dirty="0"/>
              <a:t>M</a:t>
            </a:r>
            <a:r>
              <a:rPr lang="en-US" sz="3600" dirty="0" smtClean="0">
                <a:effectLst/>
              </a:rPr>
              <a:t>ovements </a:t>
            </a:r>
            <a:r>
              <a:rPr lang="en-US" sz="3600" dirty="0">
                <a:effectLst/>
              </a:rPr>
              <a:t>of head, face, eyes, limbs, trunk</a:t>
            </a:r>
          </a:p>
          <a:p>
            <a:r>
              <a:rPr lang="en-US" sz="3600" dirty="0">
                <a:effectLst/>
              </a:rPr>
              <a:t>Eye contact and mutual gaze are the best indicators of mutual attraction.  </a:t>
            </a:r>
          </a:p>
          <a:p>
            <a:pPr lvl="1"/>
            <a:r>
              <a:rPr lang="en-US" sz="3400" dirty="0">
                <a:effectLst/>
              </a:rPr>
              <a:t>Produces a reliable increase in compliance</a:t>
            </a:r>
          </a:p>
          <a:p>
            <a:pPr>
              <a:buFont typeface="Monotype Sorts" pitchFamily="2" charset="2"/>
              <a:buNone/>
            </a:pPr>
            <a:endParaRPr lang="en-US" sz="3600" dirty="0">
              <a:effectLst/>
            </a:endParaRPr>
          </a:p>
          <a:p>
            <a:endParaRPr lang="en-US" sz="3600" dirty="0">
              <a:effectLst/>
            </a:endParaRPr>
          </a:p>
        </p:txBody>
      </p:sp>
      <p:pic>
        <p:nvPicPr>
          <p:cNvPr id="5" name="Content Placeholder 4" descr="arms folded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173014" y="3886200"/>
            <a:ext cx="1552575" cy="2939542"/>
          </a:xfrm>
        </p:spPr>
      </p:pic>
      <p:pic>
        <p:nvPicPr>
          <p:cNvPr id="6" name="Picture 5" descr="sho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2514600"/>
            <a:ext cx="1781783" cy="2616994"/>
          </a:xfrm>
          <a:prstGeom prst="rect">
            <a:avLst/>
          </a:prstGeom>
        </p:spPr>
      </p:pic>
      <p:pic>
        <p:nvPicPr>
          <p:cNvPr id="7" name="Picture 6" descr="slap he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2209800"/>
            <a:ext cx="1146658" cy="1447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ffectLst/>
              </a:rPr>
              <a:t>Vocalics</a:t>
            </a:r>
            <a:r>
              <a:rPr lang="en-US" dirty="0">
                <a:effectLst/>
              </a:rPr>
              <a:t>/ paralanguage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6629400" cy="4572000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Also called </a:t>
            </a:r>
            <a:r>
              <a:rPr lang="en-US" sz="3200" dirty="0" err="1"/>
              <a:t>paralinguistics</a:t>
            </a:r>
            <a:endParaRPr lang="en-US" sz="3200" dirty="0"/>
          </a:p>
          <a:p>
            <a:r>
              <a:rPr lang="en-US" sz="3200" dirty="0">
                <a:hlinkClick r:id="rId2" action="ppaction://hlinkfile"/>
              </a:rPr>
              <a:t>Not WHAT is said, but HOW it is said</a:t>
            </a:r>
            <a:endParaRPr lang="en-US" sz="3200" dirty="0"/>
          </a:p>
          <a:p>
            <a:r>
              <a:rPr lang="en-US" sz="3200" dirty="0" smtClean="0"/>
              <a:t>Rate, pitch and tone all affect the meanings we attribute to an act of communication.</a:t>
            </a:r>
          </a:p>
          <a:p>
            <a:r>
              <a:rPr lang="en-US" sz="3200" dirty="0" smtClean="0"/>
              <a:t>A </a:t>
            </a:r>
            <a:r>
              <a:rPr lang="en-US" sz="3200" dirty="0"/>
              <a:t>relatively fast rate and short silent pauses results in increased compliance</a:t>
            </a:r>
            <a:r>
              <a:rPr lang="en-US" sz="3200" dirty="0" smtClean="0"/>
              <a:t>.</a:t>
            </a:r>
          </a:p>
          <a:p>
            <a:pPr lvl="1"/>
            <a:r>
              <a:rPr lang="en-US" sz="3000" dirty="0" smtClean="0">
                <a:hlinkClick r:id="rId3" action="ppaction://hlinkfile"/>
              </a:rPr>
              <a:t>Like this?</a:t>
            </a:r>
            <a:endParaRPr lang="en-US" sz="3000" dirty="0"/>
          </a:p>
          <a:p>
            <a:r>
              <a:rPr lang="en-US" sz="3200" dirty="0"/>
              <a:t>“Vocal pleasantness” is associated with fluency and pitch variety</a:t>
            </a:r>
            <a:r>
              <a:rPr lang="en-US" sz="3200" dirty="0" smtClean="0"/>
              <a:t>.</a:t>
            </a:r>
          </a:p>
          <a:p>
            <a:endParaRPr lang="en-US" sz="3200" dirty="0"/>
          </a:p>
        </p:txBody>
      </p:sp>
      <p:pic>
        <p:nvPicPr>
          <p:cNvPr id="5" name="Picture 4" descr="paralinguistic-communicati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7284" y="304801"/>
            <a:ext cx="2187641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ffectLst/>
              </a:rPr>
              <a:t>Physical appearance</a:t>
            </a:r>
            <a:br>
              <a:rPr lang="en-US">
                <a:effectLst/>
              </a:rPr>
            </a:br>
            <a:endParaRPr lang="en-US">
              <a:effectLst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219200"/>
            <a:ext cx="441960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People who dress similarly to their targets are more persuasive than those dressed </a:t>
            </a:r>
            <a:r>
              <a:rPr lang="en-US" sz="2800" dirty="0" smtClean="0"/>
              <a:t>differently (</a:t>
            </a:r>
            <a:r>
              <a:rPr lang="en-US" sz="2800" dirty="0" err="1" smtClean="0"/>
              <a:t>Exc</a:t>
            </a:r>
            <a:r>
              <a:rPr lang="en-US" sz="2800" dirty="0" smtClean="0"/>
              <a:t>: expectations)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Clothing and other artifacts signal group membership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High status clothing, attractive facial features, and conventional appearance are associated with greater persuasiveness.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Uniforms produce an automatic cognitive response that makes us inclined to comply.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4343399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3" descr="dilbert credibil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1295400"/>
            <a:ext cx="46482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ffectLst/>
              </a:rPr>
              <a:t>Haptics</a:t>
            </a:r>
            <a:br>
              <a:rPr lang="en-US">
                <a:effectLst/>
              </a:rPr>
            </a:br>
            <a:endParaRPr lang="en-US">
              <a:effectLst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295400"/>
            <a:ext cx="7772400" cy="4572000"/>
          </a:xfrm>
        </p:spPr>
        <p:txBody>
          <a:bodyPr/>
          <a:lstStyle/>
          <a:p>
            <a:r>
              <a:rPr lang="en-US" sz="3200" dirty="0" err="1"/>
              <a:t>Haptics</a:t>
            </a:r>
            <a:r>
              <a:rPr lang="en-US" sz="3200" dirty="0"/>
              <a:t>: The use of </a:t>
            </a:r>
            <a:r>
              <a:rPr lang="en-US" sz="3200" dirty="0" smtClean="0"/>
              <a:t>touch.</a:t>
            </a:r>
            <a:endParaRPr lang="en-US" sz="3200" dirty="0"/>
          </a:p>
          <a:p>
            <a:r>
              <a:rPr lang="en-US" sz="3200" dirty="0"/>
              <a:t>Nonreciprocal touch is a sign of </a:t>
            </a:r>
            <a:r>
              <a:rPr lang="en-US" sz="3200" dirty="0" smtClean="0"/>
              <a:t>dominance and/or power.</a:t>
            </a:r>
            <a:endParaRPr lang="en-US" sz="3200" dirty="0"/>
          </a:p>
          <a:p>
            <a:r>
              <a:rPr lang="en-US" sz="3200" dirty="0" smtClean="0"/>
              <a:t>Appropriate touch is </a:t>
            </a:r>
            <a:r>
              <a:rPr lang="en-US" sz="3200" dirty="0"/>
              <a:t>a sign of liking and affiliation, which can lead to greater </a:t>
            </a:r>
            <a:r>
              <a:rPr lang="en-US" sz="3200" dirty="0" smtClean="0"/>
              <a:t>persuasion.</a:t>
            </a:r>
          </a:p>
          <a:p>
            <a:r>
              <a:rPr lang="en-US" sz="3200" dirty="0" smtClean="0"/>
              <a:t>Where are you “allowed” to touch people who are acquaintances/colleagues?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exual harrass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4724400"/>
            <a:ext cx="2362200" cy="1960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ffectLst/>
              </a:rPr>
              <a:t>Proxemics</a:t>
            </a:r>
            <a:br>
              <a:rPr lang="en-US">
                <a:effectLst/>
              </a:rPr>
            </a:br>
            <a:endParaRPr lang="en-US">
              <a:effectLst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5257800" cy="5638800"/>
          </a:xfrm>
        </p:spPr>
        <p:txBody>
          <a:bodyPr>
            <a:normAutofit/>
          </a:bodyPr>
          <a:lstStyle/>
          <a:p>
            <a:r>
              <a:rPr lang="en-US" sz="2800" dirty="0" err="1"/>
              <a:t>Proxemics</a:t>
            </a:r>
            <a:r>
              <a:rPr lang="en-US" sz="2800" dirty="0"/>
              <a:t>: </a:t>
            </a:r>
            <a:r>
              <a:rPr lang="en-US" sz="2800" dirty="0" smtClean="0"/>
              <a:t>The use </a:t>
            </a:r>
            <a:r>
              <a:rPr lang="en-US" sz="2800" dirty="0"/>
              <a:t>of territory and/or </a:t>
            </a:r>
            <a:r>
              <a:rPr lang="en-US" sz="2800" dirty="0" smtClean="0"/>
              <a:t>space.</a:t>
            </a:r>
            <a:endParaRPr lang="en-US" sz="2800" dirty="0"/>
          </a:p>
          <a:p>
            <a:r>
              <a:rPr lang="en-US" sz="2800" dirty="0"/>
              <a:t>Higher status people are given more </a:t>
            </a:r>
            <a:r>
              <a:rPr lang="en-US" sz="2800" dirty="0" smtClean="0"/>
              <a:t>space.</a:t>
            </a:r>
            <a:endParaRPr lang="en-US" sz="2800" dirty="0"/>
          </a:p>
          <a:p>
            <a:r>
              <a:rPr lang="en-US" sz="2800" dirty="0"/>
              <a:t>Closer personal space and touch tend to be associated with increased </a:t>
            </a:r>
            <a:r>
              <a:rPr lang="en-US" sz="2800" dirty="0" smtClean="0"/>
              <a:t>persuasiveness.</a:t>
            </a:r>
            <a:endParaRPr lang="en-US" sz="2800" dirty="0"/>
          </a:p>
          <a:p>
            <a:r>
              <a:rPr lang="en-US" sz="2800" dirty="0"/>
              <a:t>People with high reward power can violate personal space and produce favorable effects on </a:t>
            </a:r>
            <a:r>
              <a:rPr lang="en-US" sz="2800" dirty="0" smtClean="0"/>
              <a:t>compliance.</a:t>
            </a:r>
          </a:p>
          <a:p>
            <a:r>
              <a:rPr lang="en-US" sz="2800" dirty="0" smtClean="0">
                <a:hlinkClick r:id="rId2" action="ppaction://hlinkfile"/>
              </a:rPr>
              <a:t>The “close talker”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5867400" y="1600200"/>
            <a:ext cx="2819400" cy="45259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 descr="nonverbal comm carto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200" y="1066800"/>
            <a:ext cx="3182112" cy="4186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46297826</TotalTime>
  <Pages>13</Pages>
  <Words>991</Words>
  <Application>Microsoft Macintosh PowerPoint</Application>
  <PresentationFormat>On-screen Show (4:3)</PresentationFormat>
  <Paragraphs>107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Nonverbal  Communication</vt:lpstr>
      <vt:lpstr>The “secret language”?</vt:lpstr>
      <vt:lpstr>Today’s lecture</vt:lpstr>
      <vt:lpstr>Functions of Nonverbal Communication</vt:lpstr>
      <vt:lpstr>Dimensions of Nonverbal Communication: Kinesics</vt:lpstr>
      <vt:lpstr>Vocalics/ paralanguage </vt:lpstr>
      <vt:lpstr>Physical appearance </vt:lpstr>
      <vt:lpstr>Haptics </vt:lpstr>
      <vt:lpstr>Proxemics </vt:lpstr>
      <vt:lpstr>Chronemics </vt:lpstr>
      <vt:lpstr>Cultural differences: Proxemics</vt:lpstr>
      <vt:lpstr>Cultural differences: Kinesics</vt:lpstr>
      <vt:lpstr>Cultural differences: Chronemics</vt:lpstr>
      <vt:lpstr>Cultural differences: Sensory involvement</vt:lpstr>
      <vt:lpstr>“So many cultural differences!”</vt:lpstr>
      <vt:lpstr>Nonverbal Expectancy Violations Theory</vt:lpstr>
      <vt:lpstr>Expectations</vt:lpstr>
      <vt:lpstr>Interpretations/Evaluations of Violations</vt:lpstr>
      <vt:lpstr>Communication Accommodation Theory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Nonverbal Communication</dc:title>
  <dc:subject/>
  <dc:creator>Susan Morgan</dc:creator>
  <cp:keywords/>
  <dc:description/>
  <cp:lastModifiedBy>Morgan, Susan E</cp:lastModifiedBy>
  <cp:revision>91</cp:revision>
  <cp:lastPrinted>2000-01-06T20:01:30Z</cp:lastPrinted>
  <dcterms:created xsi:type="dcterms:W3CDTF">2013-04-01T19:46:00Z</dcterms:created>
  <dcterms:modified xsi:type="dcterms:W3CDTF">2013-04-02T17:25:07Z</dcterms:modified>
</cp:coreProperties>
</file>