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30"/>
  </p:notesMasterIdLst>
  <p:handoutMasterIdLst>
    <p:handoutMasterId r:id="rId31"/>
  </p:handoutMasterIdLst>
  <p:sldIdLst>
    <p:sldId id="264" r:id="rId2"/>
    <p:sldId id="291" r:id="rId3"/>
    <p:sldId id="292" r:id="rId4"/>
    <p:sldId id="293" r:id="rId5"/>
    <p:sldId id="269" r:id="rId6"/>
    <p:sldId id="283" r:id="rId7"/>
    <p:sldId id="285" r:id="rId8"/>
    <p:sldId id="284" r:id="rId9"/>
    <p:sldId id="276" r:id="rId10"/>
    <p:sldId id="263" r:id="rId11"/>
    <p:sldId id="270" r:id="rId12"/>
    <p:sldId id="259" r:id="rId13"/>
    <p:sldId id="260" r:id="rId14"/>
    <p:sldId id="288" r:id="rId15"/>
    <p:sldId id="286" r:id="rId16"/>
    <p:sldId id="302" r:id="rId17"/>
    <p:sldId id="265" r:id="rId18"/>
    <p:sldId id="287" r:id="rId19"/>
    <p:sldId id="296" r:id="rId20"/>
    <p:sldId id="297" r:id="rId21"/>
    <p:sldId id="261" r:id="rId22"/>
    <p:sldId id="257" r:id="rId23"/>
    <p:sldId id="266" r:id="rId24"/>
    <p:sldId id="299" r:id="rId25"/>
    <p:sldId id="298" r:id="rId26"/>
    <p:sldId id="300" r:id="rId27"/>
    <p:sldId id="295" r:id="rId28"/>
    <p:sldId id="303" r:id="rId29"/>
  </p:sldIdLst>
  <p:sldSz cx="9144000" cy="6858000" type="letter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53" d="100"/>
          <a:sy n="153" d="100"/>
        </p:scale>
        <p:origin x="-1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81157" y="8763543"/>
            <a:ext cx="694102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/>
              <a:t>Page </a:t>
            </a:r>
            <a:fld id="{399DC95B-2FDF-4A9F-A5F1-5820C086160F}" type="slidenum">
              <a:rPr lang="en-US" sz="1200"/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24473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1157" y="8763543"/>
            <a:ext cx="694102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/>
              <a:t>Page </a:t>
            </a:r>
            <a:fld id="{7A5AF946-1983-449B-AAAD-2865341AA0D5}" type="slidenum">
              <a:rPr lang="en-US" sz="1200"/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4650" y="123825"/>
            <a:ext cx="6108700" cy="458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00073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851FE582-D930-0B48-9ABC-F77EE1AEE91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737988"/>
            <a:ext cx="2971800" cy="45997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fld id="{C095822B-4CED-E040-826A-9F50A0EA7346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B91F9E63-7326-B942-95A5-45A88E52500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737988"/>
            <a:ext cx="2971800" cy="45997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fld id="{A95E87A1-3D5C-554E-AA8F-45E2C678581D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B6B4CD63-AFAE-3248-8843-E45350CAA66B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E20B9546-48AD-EF43-8763-1D4F6A36AAAB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0F73A31B-5FA1-E94D-A15A-56F442B8DA9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6C6D57D6-6343-B84E-88FA-53CE4B1F581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/>
          <a:lstStyle/>
          <a:p>
            <a:fld id="{D0C66DB4-4F6C-3C4D-B7EC-BC2DF2B3305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737988"/>
            <a:ext cx="2971800" cy="45997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fld id="{86FBC03F-F7D0-D746-B579-FF6219BB614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A91D4D-8FEA-4FA9-BBA9-F70E54D8E9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25A41-715C-461A-B914-0D671A5A40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DDC6E1-A19A-4F7A-BA6B-2B8982F88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6D2A0C-CE09-4FA9-9E50-B1B287A0A3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D064751-AAF0-4538-AF18-758A16C79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8670B5A-E05E-47EA-BD68-1336930773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671A553-98B0-4204-9EBD-B54B43CA44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DC2CF1-DBC5-41ED-A89F-3CD059018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F0858-9812-476B-84EF-A2BA22EA3E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18E044-73F1-4DE5-BF04-D751224392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2DBA66A-728A-4814-81AC-CA4BFA6B6A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5562233-68F4-4852-8E05-FF60D3D98A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streamer.ics.purdue.edu\asfroot\semorgan\Other\Gun_Sales_On_Rise_in_U.S..wmv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\\streamer.ics.purdue.edu\asfroot\semorgan\Other\Soap_Ban_Soap_Opera.wmv" TargetMode="External"/><Relationship Id="rId3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Scarcity and Reactance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Explaining the Scarcity Principle</a:t>
            </a:r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Scarcity, Effort, and </a:t>
            </a:r>
            <a:r>
              <a:rPr lang="en-US" sz="4000" dirty="0" smtClean="0"/>
              <a:t>Restriction</a:t>
            </a: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Scarcity is not just about objects.</a:t>
            </a:r>
          </a:p>
          <a:p>
            <a:r>
              <a:rPr lang="en-US" dirty="0" smtClean="0"/>
              <a:t>Scarcity, effort, and restriction help to shape how we will react to information.</a:t>
            </a:r>
          </a:p>
        </p:txBody>
      </p:sp>
      <p:pic>
        <p:nvPicPr>
          <p:cNvPr id="5" name="Picture 4" descr="secret repor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810000"/>
            <a:ext cx="3336672" cy="26660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Scarcity and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Scarcity:</a:t>
            </a:r>
          </a:p>
          <a:p>
            <a:pPr lvl="1"/>
            <a:r>
              <a:rPr lang="en-US" sz="2400" dirty="0" smtClean="0"/>
              <a:t>A message increases in effectiveness to the extent that the recipient perceives that few others exist who might have delivered the same message.</a:t>
            </a:r>
          </a:p>
          <a:p>
            <a:pPr lvl="1"/>
            <a:r>
              <a:rPr lang="en-US" sz="2400" dirty="0" smtClean="0"/>
              <a:t>A message increases in effectiveness to the extent that receiver perceives that few others will also be receivers of the information.</a:t>
            </a:r>
          </a:p>
          <a:p>
            <a:endParaRPr lang="en-US" dirty="0"/>
          </a:p>
        </p:txBody>
      </p:sp>
      <p:pic>
        <p:nvPicPr>
          <p:cNvPr id="4" name="Picture 3" descr="whisper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9998" y="4648200"/>
            <a:ext cx="2516124" cy="1981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Scarcity, continued.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05000"/>
            <a:ext cx="7772400" cy="4572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Effort: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Message increases in effectiveness the more you need to coerce the source to disclose the information.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greater the perceived effort involved for the communicator to transmit it.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greater the magnitude of the recipient’s effort to obtain the information or decode it.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Restriction: message increases in effectiveness in proportion to the amount of accompanying reasons opposing the disclosure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Ex: Edward Snowden and National Security Agency leaks</a:t>
            </a:r>
            <a:endParaRPr lang="en-US" sz="2400" dirty="0"/>
          </a:p>
        </p:txBody>
      </p:sp>
      <p:pic>
        <p:nvPicPr>
          <p:cNvPr id="5" name="Picture 4" descr="bird water fauc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228600"/>
            <a:ext cx="1653652" cy="197847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sz="4000" dirty="0" smtClean="0"/>
              <a:t>Effect of scarcity: Other examples</a:t>
            </a:r>
            <a:endParaRPr lang="en-US" sz="4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  <a:noFill/>
          <a:ln/>
        </p:spPr>
        <p:txBody>
          <a:bodyPr lIns="90488" tIns="44450" rIns="90488" bIns="44450"/>
          <a:lstStyle/>
          <a:p>
            <a:r>
              <a:rPr lang="en-US" sz="2800" dirty="0"/>
              <a:t>Bar closing time: people start to look a lot better</a:t>
            </a:r>
          </a:p>
          <a:p>
            <a:r>
              <a:rPr lang="en-US" sz="2800" dirty="0"/>
              <a:t>Someone who is involved is more attractive</a:t>
            </a:r>
          </a:p>
          <a:p>
            <a:r>
              <a:rPr lang="en-US" sz="2800" dirty="0"/>
              <a:t>Collecting </a:t>
            </a:r>
            <a:r>
              <a:rPr lang="en-US" sz="2800" dirty="0" smtClean="0"/>
              <a:t>antiques</a:t>
            </a:r>
          </a:p>
          <a:p>
            <a:r>
              <a:rPr lang="en-US" sz="2800" dirty="0" smtClean="0"/>
              <a:t>Children’s </a:t>
            </a:r>
            <a:r>
              <a:rPr lang="en-US" sz="2800" dirty="0"/>
              <a:t>portrait studios</a:t>
            </a:r>
          </a:p>
          <a:p>
            <a:pPr>
              <a:buFont typeface="Wingdings" pitchFamily="2" charset="2"/>
              <a:buNone/>
            </a:pPr>
            <a:endParaRPr lang="en-US" sz="2800" dirty="0"/>
          </a:p>
        </p:txBody>
      </p:sp>
      <p:pic>
        <p:nvPicPr>
          <p:cNvPr id="5" name="Picture 4" descr="out of sto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4191000"/>
            <a:ext cx="2235200" cy="213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Reactance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Scarcity vs. Reactance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Diamonds vs. </a:t>
            </a:r>
            <a:r>
              <a:rPr lang="en-US" dirty="0" smtClean="0">
                <a:hlinkClick r:id="rId2" action="ppaction://hlinkfile"/>
              </a:rPr>
              <a:t>Guns</a:t>
            </a:r>
            <a:endParaRPr lang="en-US" dirty="0" smtClean="0"/>
          </a:p>
          <a:p>
            <a:r>
              <a:rPr lang="en-US" dirty="0" smtClean="0"/>
              <a:t>Trait vs. state reactance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0"/>
            <a:ext cx="8745037" cy="1219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Hong Psychological Reactance Scale (</a:t>
            </a:r>
            <a:r>
              <a:rPr lang="en-US" sz="3600" u="sng" dirty="0" smtClean="0"/>
              <a:t>M</a:t>
            </a:r>
            <a:r>
              <a:rPr lang="en-US" sz="3600" dirty="0" smtClean="0"/>
              <a:t> = 3)</a:t>
            </a:r>
            <a:endParaRPr lang="en-US" sz="3600" dirty="0"/>
          </a:p>
        </p:txBody>
      </p:sp>
      <p:sp>
        <p:nvSpPr>
          <p:cNvPr id="34818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9063" cy="5105400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pitchFamily="-1" charset="0"/>
              <a:buNone/>
            </a:pPr>
            <a:r>
              <a:rPr lang="en-US" sz="1700" dirty="0"/>
              <a:t>1 = Strongly Disagree, 2 = Disagree, 3 = Neither Agree nor Disagree, 4 = Agree, 5 = Strongly Agree </a:t>
            </a:r>
            <a:r>
              <a:rPr lang="en-US" sz="1800" dirty="0"/>
              <a:t>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1. Regulations trigger a sense of resistance in me.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2. I find contradicting others stimulating.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3. When something is prohibited, I usually think, “That’s exactly what I am going to </a:t>
            </a:r>
            <a:r>
              <a:rPr lang="en-US" sz="2000" dirty="0" smtClean="0"/>
              <a:t>do</a:t>
            </a:r>
            <a:r>
              <a:rPr lang="en-US" sz="2000" dirty="0"/>
              <a:t>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4. The thought of being dependent on others aggravates me.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5. I consider advice from others to be an intrusion.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6. I become frustrated when I am unable to make free and independent decisions.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7. It irritates me when someone points out things which are obvious to me.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8. I become angry when my freedom of choice is restricted.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9.  Advice and recommendations usually induce me to do just the opposite.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10. I am content only when I am acting of my own free will.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11. I resist the attempts of others to influence me.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12. It makes me angry when another person is held up as a role model for me to follow. 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13. When someone forces me to do something, I feel like doing the opposite. 	</a:t>
            </a:r>
          </a:p>
          <a:p>
            <a:pPr eaLnBrk="1" hangingPunct="1">
              <a:spcBef>
                <a:spcPct val="0"/>
              </a:spcBef>
              <a:buFont typeface="Arial" pitchFamily="-1" charset="0"/>
              <a:buNone/>
            </a:pPr>
            <a:r>
              <a:rPr lang="en-US" sz="2000" dirty="0"/>
              <a:t>14. It disappoints me to see others submitting to standards and rules. 	</a:t>
            </a:r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Reactance: Assumptions</a:t>
            </a:r>
            <a:endParaRPr 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686800" cy="4114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People have an intrinsic desire to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behave </a:t>
            </a:r>
            <a:r>
              <a:rPr lang="en-US" sz="2800" dirty="0"/>
              <a:t>and think as they wish.</a:t>
            </a:r>
          </a:p>
          <a:p>
            <a:r>
              <a:rPr lang="en-US" sz="2800" dirty="0"/>
              <a:t>When a person’s freedom of thought or action is threatened, s/he experiences psychological discomfort (a motivational drive) called reactance.</a:t>
            </a:r>
          </a:p>
          <a:p>
            <a:r>
              <a:rPr lang="en-US" sz="2800" dirty="0"/>
              <a:t>Reactance motivates a person to act to maintain or regain threatened or lost freedom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popular discourse, evoking reactance is often termed “reverse psychology.”</a:t>
            </a:r>
            <a:endParaRPr lang="en-US" sz="2800" dirty="0"/>
          </a:p>
        </p:txBody>
      </p:sp>
      <p:pic>
        <p:nvPicPr>
          <p:cNvPr id="5" name="Picture 4" descr="never look here p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5013" y="0"/>
            <a:ext cx="2098987" cy="27986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in the reactance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Perceived freedom</a:t>
            </a:r>
          </a:p>
          <a:p>
            <a:pPr lvl="1"/>
            <a:r>
              <a:rPr lang="en-US" sz="2400" dirty="0" smtClean="0"/>
              <a:t>Must be able physically and psychologically able to engage in the behavior.</a:t>
            </a:r>
          </a:p>
          <a:p>
            <a:pPr lvl="1"/>
            <a:r>
              <a:rPr lang="en-US" sz="2400" dirty="0" smtClean="0"/>
              <a:t>“Freedom” is not an abstraction; it is linked to an actual behavior that matters to a person.</a:t>
            </a:r>
          </a:p>
          <a:p>
            <a:r>
              <a:rPr lang="en-US" sz="2800" dirty="0" smtClean="0"/>
              <a:t>Threat to freedom</a:t>
            </a:r>
          </a:p>
          <a:p>
            <a:pPr lvl="1"/>
            <a:r>
              <a:rPr lang="en-US" sz="2400" dirty="0" smtClean="0"/>
              <a:t>Can be a perceived </a:t>
            </a:r>
            <a:r>
              <a:rPr lang="en-US" sz="2400" dirty="0" smtClean="0"/>
              <a:t>threat (potential for restriction) </a:t>
            </a:r>
            <a:r>
              <a:rPr lang="en-US" sz="2400" dirty="0" smtClean="0"/>
              <a:t>to what you do, how you do it or when you do it.</a:t>
            </a:r>
          </a:p>
          <a:p>
            <a:r>
              <a:rPr lang="en-US" sz="2800" dirty="0" smtClean="0"/>
              <a:t>Reactance</a:t>
            </a:r>
          </a:p>
          <a:p>
            <a:r>
              <a:rPr lang="en-US" sz="2800" dirty="0" smtClean="0"/>
              <a:t>Restoration of freedom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a ‘free behavior’?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03393" cy="3505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We are speaking of reactance in terms of specific freedoms, not freedom in general.</a:t>
            </a:r>
          </a:p>
          <a:p>
            <a:pPr eaLnBrk="1" hangingPunct="1"/>
            <a:r>
              <a:rPr lang="en-US" sz="2400" dirty="0"/>
              <a:t>Any realistic act that we can engage in presently or in the future.</a:t>
            </a:r>
          </a:p>
          <a:p>
            <a:pPr eaLnBrk="1" hangingPunct="1"/>
            <a:r>
              <a:rPr lang="en-US" sz="2400" dirty="0"/>
              <a:t>We have to </a:t>
            </a:r>
            <a:r>
              <a:rPr lang="en-US" sz="2400" i="1" dirty="0"/>
              <a:t>know</a:t>
            </a:r>
            <a:r>
              <a:rPr lang="en-US" sz="2400" dirty="0"/>
              <a:t> that we have this freedom.</a:t>
            </a:r>
          </a:p>
          <a:p>
            <a:pPr eaLnBrk="1" hangingPunct="1"/>
            <a:r>
              <a:rPr lang="en-US" sz="2400" dirty="0"/>
              <a:t>We have to know that we </a:t>
            </a:r>
            <a:r>
              <a:rPr lang="en-US" sz="2400" i="1" dirty="0"/>
              <a:t>are able to </a:t>
            </a:r>
            <a:r>
              <a:rPr lang="en-US" sz="2400" dirty="0"/>
              <a:t>carry out the freedom and can carry out the freedom well.</a:t>
            </a:r>
          </a:p>
          <a:p>
            <a:pPr eaLnBrk="1" hangingPunct="1"/>
            <a:r>
              <a:rPr lang="en-US" sz="2400" dirty="0"/>
              <a:t>Freedoms can be absolute (i.e., thinking about things) or conditional (i.e., doing your chores before playing outside).</a:t>
            </a:r>
          </a:p>
          <a:p>
            <a:pPr eaLnBrk="1" hangingPunct="1">
              <a:buFont typeface="Arial" pitchFamily="-1" charset="0"/>
              <a:buNone/>
            </a:pPr>
            <a:endParaRPr lang="en-US" dirty="0"/>
          </a:p>
        </p:txBody>
      </p:sp>
      <p:pic>
        <p:nvPicPr>
          <p:cNvPr id="21508" name="Picture 5" descr="http://wildninja.files.wordpress.com/2011/03/machete-jugg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800600"/>
            <a:ext cx="487330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Scarcity</a:t>
            </a:r>
            <a:endParaRPr lang="en-US" dirty="0"/>
          </a:p>
        </p:txBody>
      </p:sp>
      <p:sp>
        <p:nvSpPr>
          <p:cNvPr id="10242" name="Content Placeholder 1"/>
          <p:cNvSpPr>
            <a:spLocks noGrp="1"/>
          </p:cNvSpPr>
          <p:nvPr>
            <p:ph sz="quarter" idx="1"/>
          </p:nvPr>
        </p:nvSpPr>
        <p:spPr>
          <a:xfrm>
            <a:off x="457319" y="1481138"/>
            <a:ext cx="4972155" cy="452596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Who has seen a ‘one day only sale’ or ‘limited time offer’ advertisement in the past few days?</a:t>
            </a:r>
          </a:p>
          <a:p>
            <a:pPr lvl="1"/>
            <a:r>
              <a:rPr lang="en-US"/>
              <a:t>Does that motivate you to visit the store?</a:t>
            </a:r>
          </a:p>
          <a:p>
            <a:r>
              <a:rPr lang="en-US"/>
              <a:t>How do you feel when someone shares a secret with you?  How do you feel when a friend shares a secret with someone else and not you?</a:t>
            </a:r>
          </a:p>
        </p:txBody>
      </p:sp>
      <p:pic>
        <p:nvPicPr>
          <p:cNvPr id="10244" name="Picture 2" descr="One and Only Shoe Sa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828800"/>
            <a:ext cx="2362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218987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Who takes away our freedoms?</a:t>
            </a:r>
            <a:endParaRPr lang="en-US" dirty="0"/>
          </a:p>
        </p:txBody>
      </p:sp>
      <p:sp>
        <p:nvSpPr>
          <p:cNvPr id="14340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Authority figures </a:t>
            </a:r>
          </a:p>
          <a:p>
            <a:pPr lvl="1" eaLnBrk="1" hangingPunct="1"/>
            <a:r>
              <a:rPr lang="en-US"/>
              <a:t>The greater the authority, the higher the reactance if observation is perceived to be low. </a:t>
            </a:r>
          </a:p>
          <a:p>
            <a:pPr lvl="2" eaLnBrk="1" hangingPunct="1"/>
            <a:r>
              <a:rPr lang="en-US"/>
              <a:t>Teachers</a:t>
            </a:r>
          </a:p>
          <a:p>
            <a:pPr lvl="2" eaLnBrk="1" hangingPunct="1"/>
            <a:r>
              <a:rPr lang="en-US"/>
              <a:t>Police officers</a:t>
            </a:r>
          </a:p>
          <a:p>
            <a:pPr lvl="2" eaLnBrk="1" hangingPunct="1"/>
            <a:r>
              <a:rPr lang="en-US"/>
              <a:t>Religious figures</a:t>
            </a:r>
          </a:p>
          <a:p>
            <a:pPr eaLnBrk="1" hangingPunct="1"/>
            <a:r>
              <a:rPr lang="en-US"/>
              <a:t>Laws/rules</a:t>
            </a:r>
          </a:p>
          <a:p>
            <a:pPr lvl="1" eaLnBrk="1" hangingPunct="1"/>
            <a:r>
              <a:rPr lang="en-US"/>
              <a:t>Prohibition</a:t>
            </a:r>
          </a:p>
          <a:p>
            <a:pPr eaLnBrk="1" hangingPunct="1"/>
            <a:r>
              <a:rPr lang="en-US"/>
              <a:t>Friends and family</a:t>
            </a:r>
          </a:p>
          <a:p>
            <a:pPr lvl="1" eaLnBrk="1" hangingPunct="1"/>
            <a:r>
              <a:rPr lang="en-US"/>
              <a:t>The Romeo and Juliet effect</a:t>
            </a:r>
          </a:p>
        </p:txBody>
      </p:sp>
      <p:pic>
        <p:nvPicPr>
          <p:cNvPr id="24580" name="Picture 13" descr="https://encrypted-tbn1.google.com/images?q=tbn:ANd9GcRfZJk3N1rMn0RniFLHeMwGUhns6JKWu6h76ySuFVQL313O-1KRg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581400"/>
            <a:ext cx="296032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arousing reactance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Person must perceive that they are no longer free to behave or act as they wish on this issue.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elimination of the behavior must be perceived as illegitimate or unjustified.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more justified the elimination of the behavior, the less reactance will be experienced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hlinkClick r:id="rId2" action="ppaction://hlinkfile"/>
              </a:rPr>
              <a:t>Phosphate ban</a:t>
            </a:r>
            <a:endParaRPr lang="en-US" sz="2400" dirty="0"/>
          </a:p>
        </p:txBody>
      </p:sp>
      <p:pic>
        <p:nvPicPr>
          <p:cNvPr id="4" name="Picture 3" descr="rebellio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4191000"/>
            <a:ext cx="1929123" cy="24628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 of reactance</a:t>
            </a:r>
            <a:endParaRPr lang="en-US" dirty="0"/>
          </a:p>
        </p:txBody>
      </p:sp>
      <p:pic>
        <p:nvPicPr>
          <p:cNvPr id="12" name="Content Placeholder 11" descr="rebellion tattoo carto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-10965" b="-10965"/>
          <a:stretch>
            <a:fillRect/>
          </a:stretch>
        </p:blipFill>
        <p:spPr>
          <a:xfrm>
            <a:off x="0" y="1447800"/>
            <a:ext cx="3749040" cy="4572000"/>
          </a:xfrm>
        </p:spPr>
      </p:pic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581400" y="1905000"/>
            <a:ext cx="5334000" cy="4953000"/>
          </a:xfrm>
        </p:spPr>
        <p:txBody>
          <a:bodyPr/>
          <a:lstStyle/>
          <a:p>
            <a:r>
              <a:rPr lang="en-US" dirty="0" smtClean="0"/>
              <a:t>The magnitude of the arousal depends on the similarities of the alternatives to the restricted behavior.</a:t>
            </a:r>
          </a:p>
          <a:p>
            <a:pPr lvl="1"/>
            <a:r>
              <a:rPr lang="en-US" dirty="0" smtClean="0"/>
              <a:t>Reactance is minimal when the alternatives are very similar.</a:t>
            </a:r>
          </a:p>
          <a:p>
            <a:r>
              <a:rPr lang="en-US" dirty="0" smtClean="0"/>
              <a:t>The less important the behavior, the less reactance will be aroused by its elimination.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reactance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1447800"/>
            <a:ext cx="70104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Reactance is highly motivating-- behaviorally, cognitively, and affectively.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Reactance motivates people to respond by: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Performing the restricted behavior.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Counterarguing</a:t>
            </a:r>
            <a:r>
              <a:rPr lang="en-US" sz="2400" dirty="0" smtClean="0"/>
              <a:t> the reasons for the restriction and any benefits the restriction might have.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Changing attitudes toward the various alternatives, particularly re-evaluating more favorably the threatened or eliminated alternative.</a:t>
            </a:r>
          </a:p>
        </p:txBody>
      </p:sp>
      <p:pic>
        <p:nvPicPr>
          <p:cNvPr id="4" name="Picture 3" descr="reverse psych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85800" y="3272118"/>
            <a:ext cx="2438400" cy="358588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0"/>
            <a:ext cx="8077200" cy="4572000"/>
          </a:xfrm>
        </p:spPr>
        <p:txBody>
          <a:bodyPr/>
          <a:lstStyle/>
          <a:p>
            <a:r>
              <a:rPr lang="en-US" sz="2800" dirty="0" smtClean="0"/>
              <a:t>We will try to restore the restricted behavior if:</a:t>
            </a:r>
          </a:p>
          <a:p>
            <a:pPr lvl="1"/>
            <a:r>
              <a:rPr lang="en-US" sz="2800" dirty="0" smtClean="0"/>
              <a:t>The actions required are </a:t>
            </a:r>
            <a:r>
              <a:rPr lang="en-US" sz="2800" dirty="0" smtClean="0"/>
              <a:t>realistic.</a:t>
            </a:r>
            <a:endParaRPr lang="en-US" sz="2800" dirty="0" smtClean="0"/>
          </a:p>
          <a:p>
            <a:pPr lvl="1"/>
            <a:r>
              <a:rPr lang="en-US" sz="2800" dirty="0" smtClean="0"/>
              <a:t>We anticipate that we will be </a:t>
            </a:r>
            <a:r>
              <a:rPr lang="en-US" sz="2800" dirty="0" smtClean="0"/>
              <a:t>successful.</a:t>
            </a:r>
            <a:endParaRPr lang="en-US" sz="2800" dirty="0" smtClean="0"/>
          </a:p>
          <a:p>
            <a:pPr lvl="1"/>
            <a:r>
              <a:rPr lang="en-US" sz="2800" dirty="0" smtClean="0"/>
              <a:t>The cost of the restoration is low.</a:t>
            </a:r>
          </a:p>
          <a:p>
            <a:endParaRPr lang="en-US" dirty="0"/>
          </a:p>
        </p:txBody>
      </p:sp>
      <p:pic>
        <p:nvPicPr>
          <p:cNvPr id="4" name="Picture 3" descr="http://graphics8.nytimes.com/images/2012/07/02/nyregion/02soda_1/02soda_1-pop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886200"/>
            <a:ext cx="38905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Exceptions to reactance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Importance of freedom is low.</a:t>
            </a:r>
          </a:p>
          <a:p>
            <a:pPr eaLnBrk="1" hangingPunct="1"/>
            <a:r>
              <a:rPr lang="en-US" dirty="0"/>
              <a:t>Importance of freedom is low and the power of the persuader is very high.</a:t>
            </a:r>
          </a:p>
          <a:p>
            <a:pPr eaLnBrk="1" hangingPunct="1"/>
            <a:r>
              <a:rPr lang="en-US" dirty="0"/>
              <a:t>When there is a greater chance of being caught engaging in the behavior by the social power and being punished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</p:txBody>
      </p:sp>
      <p:pic>
        <p:nvPicPr>
          <p:cNvPr id="4" name="Picture 3" descr="https://encrypted-tbn1.google.com/images?q=tbn:ANd9GcRel09BKJFu0tnTGSXLlQahn7YZUyHt3nHm_Kjf7sNCTLiKVVvsl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191000"/>
            <a:ext cx="2590800" cy="2408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if we are the ones taking away freedoms?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/>
              <a:t>We may want people to engage in certain behaviors.</a:t>
            </a:r>
          </a:p>
          <a:p>
            <a:pPr eaLnBrk="1" hangingPunct="1"/>
            <a:r>
              <a:rPr lang="en-US"/>
              <a:t>These examples have been studied in the context of smoking, littering and graffiti, to name a few.</a:t>
            </a:r>
          </a:p>
          <a:p>
            <a:pPr eaLnBrk="1" hangingPunct="1"/>
            <a:r>
              <a:rPr lang="en-US"/>
              <a:t>Which messages are more effective in reducing reactance in the target?</a:t>
            </a:r>
          </a:p>
        </p:txBody>
      </p:sp>
      <p:pic>
        <p:nvPicPr>
          <p:cNvPr id="30724" name="Picture 8" descr="https://encrypted-tbn1.google.com/images?q=tbn:ANd9GcReEpYXc521NXJ6tu0k5jiWOngz3bgQyP5KxMktT2G6C8xUPA5q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648200"/>
            <a:ext cx="2000771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6" descr="https://encrypted-tbn3.google.com/images?q=tbn:ANd9GcTMFr4HC33Rk8bBGYbA6hDQRLxrG8gBQ7VWRJf0oFwH1aDXc-Uyr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4632404"/>
            <a:ext cx="1676400" cy="2158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9331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Reactance boosts sales of banned books</a:t>
            </a:r>
            <a:endParaRPr lang="en-US" dirty="0"/>
          </a:p>
        </p:txBody>
      </p:sp>
      <p:sp>
        <p:nvSpPr>
          <p:cNvPr id="16386" name="Content Placeholder 7"/>
          <p:cNvSpPr>
            <a:spLocks noGrp="1"/>
          </p:cNvSpPr>
          <p:nvPr>
            <p:ph sz="quarter" idx="1"/>
          </p:nvPr>
        </p:nvSpPr>
        <p:spPr>
          <a:xfrm>
            <a:off x="457319" y="1481138"/>
            <a:ext cx="6248281" cy="50720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In the1920s, publishers actively tried to get Boston’s city council to ban their books, </a:t>
            </a:r>
            <a:r>
              <a:rPr lang="en-US" u="sng" dirty="0"/>
              <a:t>knowing that it would increase sales around the country.</a:t>
            </a:r>
          </a:p>
          <a:p>
            <a:pPr eaLnBrk="1" hangingPunct="1"/>
            <a:r>
              <a:rPr lang="en-US" dirty="0"/>
              <a:t>Mark Twain was glad that </a:t>
            </a:r>
            <a:r>
              <a:rPr lang="en-US" i="1" dirty="0"/>
              <a:t>The Adventures of Huckleberry Finn </a:t>
            </a:r>
            <a:r>
              <a:rPr lang="en-US" dirty="0"/>
              <a:t>was banned, because it increased the sales of the book.</a:t>
            </a:r>
          </a:p>
          <a:p>
            <a:pPr eaLnBrk="1" hangingPunct="1"/>
            <a:r>
              <a:rPr lang="en-US" dirty="0"/>
              <a:t>Michael Moore gave money to the owner of an anti-Moore website to keep it going.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4" name="Picture 3" descr="https://encrypted-tbn2.google.com/images?q=tbn:ANd9GcSWgY7eD5FduaFMl9kOT3tHybuOeReWiqymEACDNaWs6B6fwxJ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600200"/>
            <a:ext cx="29019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6129" y="1600200"/>
            <a:ext cx="5316334" cy="4953000"/>
          </a:xfrm>
          <a:prstGeom prst="rect">
            <a:avLst/>
          </a:prstGeom>
        </p:spPr>
        <p:txBody>
          <a:bodyPr>
            <a:prstTxWarp prst="textNoShape">
              <a:avLst/>
            </a:prstTxWarp>
          </a:bodyPr>
          <a:lstStyle/>
          <a:p>
            <a:pPr marL="273050" indent="-273050" eaLnBrk="0" hangingPunct="0">
              <a:lnSpc>
                <a:spcPct val="90000"/>
              </a:lnSpc>
              <a:spcBef>
                <a:spcPts val="1600"/>
              </a:spcBef>
              <a:buClr>
                <a:schemeClr val="tx2"/>
              </a:buClr>
              <a:buSzPct val="90000"/>
              <a:buFont typeface="Arial" pitchFamily="-1" charset="0"/>
              <a:buChar char="•"/>
            </a:pPr>
            <a:endParaRPr lang="en-US" sz="2800">
              <a:latin typeface="Lucida Sans Unicode" pitchFamily="-1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points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cs typeface="Arial" charset="0"/>
              </a:rPr>
              <a:t>Reactance is the response when our freedom is taken away.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cs typeface="Arial" charset="0"/>
              </a:rPr>
              <a:t>The tactic is used in persuasion to motivate us to engage in a behavior.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cs typeface="Arial" charset="0"/>
              </a:rPr>
              <a:t>However, if the behavior is the opposite of what we want to do, we will fight back.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cs typeface="Arial" charset="0"/>
              </a:rPr>
              <a:t>Messages that are gentler that include the target in the action are more effective.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Reactance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8001000" cy="5181600"/>
          </a:xfrm>
        </p:spPr>
        <p:txBody>
          <a:bodyPr/>
          <a:lstStyle/>
          <a:p>
            <a:pPr eaLnBrk="1" hangingPunct="1"/>
            <a:r>
              <a:rPr lang="en-US" dirty="0"/>
              <a:t>“The grass is always greener on the other side.”</a:t>
            </a:r>
          </a:p>
          <a:p>
            <a:pPr eaLnBrk="1" hangingPunct="1"/>
            <a:r>
              <a:rPr lang="en-US" dirty="0"/>
              <a:t>Does not being able to have something or do something increase your desire to have 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1268" name="Picture 2" descr="http://www.home-truths.co.uk/wp-content/uploads/2011/10/Greener-gra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886200"/>
            <a:ext cx="2441338" cy="260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218987" eaLnBrk="1" fontAlgn="auto" hangingPunct="1">
              <a:spcAft>
                <a:spcPts val="0"/>
              </a:spcAft>
              <a:defRPr/>
            </a:pPr>
            <a:r>
              <a:rPr lang="en-US" dirty="0" smtClean="0"/>
              <a:t>Objectives for today</a:t>
            </a:r>
            <a:endParaRPr lang="en-US" dirty="0"/>
          </a:p>
        </p:txBody>
      </p:sp>
      <p:sp>
        <p:nvSpPr>
          <p:cNvPr id="10243" name="Content Placeholder 13"/>
          <p:cNvSpPr>
            <a:spLocks noGrp="1"/>
          </p:cNvSpPr>
          <p:nvPr>
            <p:ph sz="quarter" idx="1"/>
          </p:nvPr>
        </p:nvSpPr>
        <p:spPr>
          <a:xfrm>
            <a:off x="398963" y="1447801"/>
            <a:ext cx="5202005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Define scarcity</a:t>
            </a:r>
          </a:p>
          <a:p>
            <a:pPr eaLnBrk="1" hangingPunct="1"/>
            <a:r>
              <a:rPr lang="en-US"/>
              <a:t>Discuss use of scarcity in persuasion</a:t>
            </a:r>
          </a:p>
          <a:p>
            <a:pPr eaLnBrk="1" hangingPunct="1"/>
            <a:r>
              <a:rPr lang="en-US"/>
              <a:t>Define psychological reactance</a:t>
            </a:r>
          </a:p>
          <a:p>
            <a:pPr eaLnBrk="1" hangingPunct="1"/>
            <a:r>
              <a:rPr lang="en-US"/>
              <a:t>Define what (and who) causes reactance</a:t>
            </a:r>
          </a:p>
          <a:p>
            <a:pPr eaLnBrk="1" hangingPunct="1"/>
            <a:r>
              <a:rPr lang="en-US"/>
              <a:t>Discuss how we respond to reactance</a:t>
            </a:r>
          </a:p>
          <a:p>
            <a:pPr eaLnBrk="1" hangingPunct="1"/>
            <a:r>
              <a:rPr lang="en-US"/>
              <a:t>Discuss how to reduce reactance in persuasion targets</a:t>
            </a:r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8830" y="1752600"/>
            <a:ext cx="2965170" cy="2727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allAtOnce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81800" cy="1143000"/>
          </a:xfrm>
        </p:spPr>
        <p:txBody>
          <a:bodyPr/>
          <a:lstStyle/>
          <a:p>
            <a:r>
              <a:rPr lang="en-US" dirty="0" smtClean="0"/>
              <a:t>The effect of scarcity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420100" cy="4495800"/>
          </a:xfrm>
          <a:ln>
            <a:noFill/>
          </a:ln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Concerns the perception that if something is rare, it is more valuable.</a:t>
            </a:r>
          </a:p>
          <a:p>
            <a:pPr lvl="1"/>
            <a:r>
              <a:rPr lang="en-US" dirty="0" smtClean="0"/>
              <a:t>This is more true about things that are newly scarce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smtClean="0">
                <a:solidFill>
                  <a:srgbClr val="3366FF"/>
                </a:solidFill>
              </a:rPr>
              <a:t>Big Bang Theory: Aqua Man</a:t>
            </a:r>
            <a:endParaRPr lang="en-US" u="sng" dirty="0" smtClean="0">
              <a:solidFill>
                <a:srgbClr val="3366FF"/>
              </a:solidFill>
            </a:endParaRPr>
          </a:p>
          <a:p>
            <a:pPr lvl="1"/>
            <a:r>
              <a:rPr lang="en-US" dirty="0" smtClean="0"/>
              <a:t>We are more motivated </a:t>
            </a:r>
            <a:r>
              <a:rPr lang="en-US" dirty="0" smtClean="0"/>
              <a:t>by not </a:t>
            </a:r>
            <a:r>
              <a:rPr lang="en-US" dirty="0" smtClean="0"/>
              <a:t>losing something instead of gaining something of equal value.</a:t>
            </a:r>
          </a:p>
          <a:p>
            <a:r>
              <a:rPr lang="en-US" sz="2800" dirty="0" smtClean="0"/>
              <a:t>There are several ways that the perception of scarcity can be manipulated:</a:t>
            </a:r>
          </a:p>
          <a:p>
            <a:pPr lvl="1"/>
            <a:r>
              <a:rPr lang="en-US" dirty="0" smtClean="0"/>
              <a:t>Limited numbers: We want things more if there are fewer of them</a:t>
            </a:r>
          </a:p>
          <a:p>
            <a:pPr lvl="1"/>
            <a:r>
              <a:rPr lang="en-US" dirty="0" smtClean="0"/>
              <a:t>Time limits: If something is available for only a short time, it becomes more desirable.</a:t>
            </a:r>
          </a:p>
          <a:p>
            <a:r>
              <a:rPr lang="en-US" sz="3000" dirty="0" smtClean="0"/>
              <a:t>We may also perceive scarcity with information.</a:t>
            </a:r>
          </a:p>
          <a:p>
            <a:pPr lvl="1"/>
            <a:endParaRPr lang="en-US" sz="2400" dirty="0" smtClean="0"/>
          </a:p>
        </p:txBody>
      </p:sp>
      <p:pic>
        <p:nvPicPr>
          <p:cNvPr id="6" name="Picture 5" descr="scarcity fi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76200"/>
            <a:ext cx="2646529" cy="19343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Orbitz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-1"/>
            <a:ext cx="8077200" cy="83366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411200" y="-914400"/>
            <a:ext cx="24384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diamonds scarce?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*Clip: Diamonds Part 1, Ch. </a:t>
            </a:r>
            <a:r>
              <a:rPr lang="en-US" dirty="0" smtClean="0"/>
              <a:t>3</a:t>
            </a:r>
          </a:p>
          <a:p>
            <a:r>
              <a:rPr lang="en-US" dirty="0" smtClean="0"/>
              <a:t>Why do we still value diamonds if they aren’t scarce?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096000" cy="1143000"/>
          </a:xfrm>
        </p:spPr>
        <p:txBody>
          <a:bodyPr/>
          <a:lstStyle/>
          <a:p>
            <a:pPr algn="l"/>
            <a:r>
              <a:rPr lang="en-US" dirty="0" smtClean="0"/>
              <a:t>Another </a:t>
            </a:r>
            <a:r>
              <a:rPr lang="en-US" dirty="0" smtClean="0"/>
              <a:t>example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7924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Worchel</a:t>
            </a:r>
            <a:r>
              <a:rPr lang="en-US" sz="2400" dirty="0" smtClean="0"/>
              <a:t>, Lee, and </a:t>
            </a:r>
            <a:r>
              <a:rPr lang="en-US" sz="2400" dirty="0" err="1" smtClean="0"/>
              <a:t>Adewold</a:t>
            </a:r>
            <a:r>
              <a:rPr lang="en-US" sz="2400" dirty="0" smtClean="0"/>
              <a:t> (1975) asked people to rate chocolate chip cookies. </a:t>
            </a:r>
          </a:p>
          <a:p>
            <a:pPr lvl="1"/>
            <a:r>
              <a:rPr lang="en-US" sz="2000" dirty="0" smtClean="0"/>
              <a:t>They put 10 cookies in one jar and two of the same cookies in another jar. </a:t>
            </a:r>
          </a:p>
          <a:p>
            <a:pPr lvl="1"/>
            <a:r>
              <a:rPr lang="en-US" sz="2000" dirty="0" smtClean="0"/>
              <a:t>The cookies from the two-cookie jar received higher ratings—even though the cookies were exactly the same. </a:t>
            </a:r>
          </a:p>
          <a:p>
            <a:pPr lvl="1"/>
            <a:r>
              <a:rPr lang="en-US" sz="2000" dirty="0" smtClean="0"/>
              <a:t>If there were a lot of cookies in a jar, and then a short time later most of the cookies were gone, the cookies that were left received a higher rating than cookies that were in a jar where the number of cookies didn’t change. </a:t>
            </a:r>
          </a:p>
          <a:p>
            <a:r>
              <a:rPr lang="en-US" sz="2400" dirty="0" smtClean="0"/>
              <a:t>Lessons:</a:t>
            </a:r>
          </a:p>
          <a:p>
            <a:pPr lvl="1"/>
            <a:r>
              <a:rPr lang="en-US" sz="2200" dirty="0" smtClean="0"/>
              <a:t>We want items that are scarce more than ones that are abundant.</a:t>
            </a:r>
          </a:p>
          <a:p>
            <a:pPr lvl="1"/>
            <a:r>
              <a:rPr lang="en-US" sz="2200" dirty="0" smtClean="0"/>
              <a:t>Newly-scarce items are more desirable than items that are already scarce.</a:t>
            </a:r>
          </a:p>
          <a:p>
            <a:r>
              <a:rPr lang="en-US" sz="2400" dirty="0" smtClean="0"/>
              <a:t>We can see the same principle on HSN, booking flights (“Only 2 seats left at this price”), and retail sites (“1 in stock: Order soon!”)</a:t>
            </a:r>
          </a:p>
          <a:p>
            <a:endParaRPr lang="en-US" dirty="0"/>
          </a:p>
        </p:txBody>
      </p:sp>
      <p:pic>
        <p:nvPicPr>
          <p:cNvPr id="4" name="Picture 3" descr="two-cook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2400" y="0"/>
            <a:ext cx="2762656" cy="1828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over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889</TotalTime>
  <Words>1326</Words>
  <Application>Microsoft Macintosh PowerPoint</Application>
  <PresentationFormat>Letter Paper (8.5x11 in)</PresentationFormat>
  <Paragraphs>155</Paragraphs>
  <Slides>28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Scarcity and Reactance</vt:lpstr>
      <vt:lpstr>Scarcity</vt:lpstr>
      <vt:lpstr>Reactance</vt:lpstr>
      <vt:lpstr>Objectives for today</vt:lpstr>
      <vt:lpstr>The effect of scarcity</vt:lpstr>
      <vt:lpstr>PowerPoint Presentation</vt:lpstr>
      <vt:lpstr>PowerPoint Presentation</vt:lpstr>
      <vt:lpstr>Are diamonds scarce?</vt:lpstr>
      <vt:lpstr>Another example   </vt:lpstr>
      <vt:lpstr>Scarcity, Effort, and Restriction</vt:lpstr>
      <vt:lpstr>Scarcity and information</vt:lpstr>
      <vt:lpstr>Scarcity, continued.</vt:lpstr>
      <vt:lpstr>Effect of scarcity: Other examples</vt:lpstr>
      <vt:lpstr>Reactance</vt:lpstr>
      <vt:lpstr>Scarcity vs. Reactance</vt:lpstr>
      <vt:lpstr>Hong Psychological Reactance Scale (M = 3)</vt:lpstr>
      <vt:lpstr>Reactance: Assumptions</vt:lpstr>
      <vt:lpstr>Elements in the reactance process</vt:lpstr>
      <vt:lpstr>What is a ‘free behavior’?</vt:lpstr>
      <vt:lpstr>Who takes away our freedoms?</vt:lpstr>
      <vt:lpstr>Factors arousing reactance</vt:lpstr>
      <vt:lpstr>Magnitude of reactance</vt:lpstr>
      <vt:lpstr>Response to reactance</vt:lpstr>
      <vt:lpstr>Restoring freedom</vt:lpstr>
      <vt:lpstr>Exceptions to reactance</vt:lpstr>
      <vt:lpstr>What if we are the ones taking away freedoms?</vt:lpstr>
      <vt:lpstr>Reactance boosts sales of banned books</vt:lpstr>
      <vt:lpstr>Take home points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Reactance Theory</dc:title>
  <dc:creator>Kean university</dc:creator>
  <cp:lastModifiedBy>Morgan, Susan E</cp:lastModifiedBy>
  <cp:revision>79</cp:revision>
  <cp:lastPrinted>2013-11-05T16:34:01Z</cp:lastPrinted>
  <dcterms:created xsi:type="dcterms:W3CDTF">2013-11-03T22:15:58Z</dcterms:created>
  <dcterms:modified xsi:type="dcterms:W3CDTF">2013-11-05T16:40:24Z</dcterms:modified>
</cp:coreProperties>
</file>