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0" r:id="rId4"/>
    <p:sldId id="257" r:id="rId5"/>
    <p:sldId id="258" r:id="rId6"/>
    <p:sldId id="269" r:id="rId7"/>
    <p:sldId id="260" r:id="rId8"/>
    <p:sldId id="267" r:id="rId9"/>
    <p:sldId id="263" r:id="rId10"/>
    <p:sldId id="268" r:id="rId11"/>
    <p:sldId id="264" r:id="rId12"/>
    <p:sldId id="262" r:id="rId13"/>
    <p:sldId id="265" r:id="rId14"/>
    <p:sldId id="266" r:id="rId15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66" d="100"/>
          <a:sy n="166" d="100"/>
        </p:scale>
        <p:origin x="-104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D15D7-9ED6-4E6C-B66A-63698DA03DDE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DE1A5-3453-4E45-ABA5-BE1B76FA67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33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7400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9793"/>
            <a:ext cx="5029200" cy="41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585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585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8B896F-9C04-48B3-BB8B-67313DD9A6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99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5BCAA40-5753-4D11-B27E-F956AD9990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00F2-7BDA-41F9-8165-BBDE6384D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98E1-8755-46A4-A744-828892DF61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2E28-6011-49E1-AF91-40379AF784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9B2E245-DE77-455A-A919-D688672D6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5A2C-559F-4BE5-9339-E26F723C5C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CDE8-37F7-4E54-BFA7-E1FCAF91E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DC09-5374-4C43-96BD-E7A5353346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5BC4-6936-4232-9D1B-2A0F7DF0F0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0DF2-AD31-4F9E-AD6A-0A253A5961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9570-E9B9-42D1-9DE1-149845D7B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C56F19-8B64-46B8-9AA8-CAF8C60B97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Sociodemographic</a:t>
            </a:r>
            <a:r>
              <a:rPr lang="en-US" dirty="0" smtClean="0"/>
              <a:t> Characteristics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Dogmatism and Authoritarianism</a:t>
            </a:r>
            <a:endParaRPr lang="en-US" dirty="0"/>
          </a:p>
        </p:txBody>
      </p:sp>
      <p:pic>
        <p:nvPicPr>
          <p:cNvPr id="5" name="Content Placeholder 4" descr="dog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3919665" cy="45053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41648" cy="4937760"/>
          </a:xfrm>
        </p:spPr>
        <p:txBody>
          <a:bodyPr/>
          <a:lstStyle/>
          <a:p>
            <a:r>
              <a:rPr lang="en-US" sz="2800" dirty="0" smtClean="0"/>
              <a:t>People who are high in dogmatism and authoritarianism are generally closed-minded and tend to follow authority blindly.</a:t>
            </a:r>
          </a:p>
          <a:p>
            <a:r>
              <a:rPr lang="en-US" sz="2800" dirty="0" smtClean="0"/>
              <a:t>They are difficult to persuade-- unless the source is an authority or expert.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Self </a:t>
            </a:r>
            <a:r>
              <a:rPr lang="en-US" dirty="0"/>
              <a:t>monitoring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828800"/>
            <a:ext cx="8610600" cy="493776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Self-monitoring is the degree to which we are attuned to how others see us.</a:t>
            </a:r>
          </a:p>
          <a:p>
            <a:pPr lvl="1"/>
            <a:r>
              <a:rPr lang="en-US" sz="2500" dirty="0" smtClean="0"/>
              <a:t>High self-monitors tend to be viewed as more socially competent than low self-</a:t>
            </a:r>
            <a:r>
              <a:rPr lang="en-US" sz="2500" dirty="0" smtClean="0"/>
              <a:t>monitors. ( </a:t>
            </a:r>
            <a:r>
              <a:rPr lang="en-US" sz="2500" smtClean="0">
                <a:sym typeface="Wingdings"/>
              </a:rPr>
              <a:t> persuasion)</a:t>
            </a:r>
            <a:endParaRPr lang="en-US" sz="2500" dirty="0" smtClean="0"/>
          </a:p>
          <a:p>
            <a:r>
              <a:rPr lang="en-US" sz="2800" dirty="0" smtClean="0"/>
              <a:t>High self-monitors are more likely to be persuaded if they believe that changing their attitudes or behaviors would make </a:t>
            </a:r>
            <a:r>
              <a:rPr lang="en-US" sz="2800" dirty="0"/>
              <a:t>them look good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High self-monitors are resistant to persuasion only if they believe that they could look bad if they change.</a:t>
            </a:r>
          </a:p>
          <a:p>
            <a:r>
              <a:rPr lang="en-US" sz="2800" dirty="0" smtClean="0"/>
              <a:t>Low self-monitors are persuaded by argument quality but generally tend to “stick to their guns.”</a:t>
            </a:r>
            <a:endParaRPr lang="en-US" sz="2800" dirty="0"/>
          </a:p>
        </p:txBody>
      </p:sp>
      <p:pic>
        <p:nvPicPr>
          <p:cNvPr id="4" name="Picture 3" descr="12face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0"/>
            <a:ext cx="1521562" cy="1828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Ethnicity and Culture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153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Individualistic </a:t>
            </a:r>
            <a:r>
              <a:rPr lang="en-US" dirty="0"/>
              <a:t>cultures are more persuaded by appeals to individualism, independence, and personal benefit.</a:t>
            </a:r>
          </a:p>
          <a:p>
            <a:pPr>
              <a:lnSpc>
                <a:spcPct val="90000"/>
              </a:lnSpc>
            </a:pPr>
            <a:r>
              <a:rPr lang="en-US" dirty="0"/>
              <a:t>Collectivistic cultures are more persuaded by appeals to harmony, group goals, and concern for others.</a:t>
            </a:r>
          </a:p>
          <a:p>
            <a:pPr>
              <a:lnSpc>
                <a:spcPct val="90000"/>
              </a:lnSpc>
            </a:pPr>
            <a:r>
              <a:rPr lang="en-US" dirty="0"/>
              <a:t>We pay more attention to speakers from a different culture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I v 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810000"/>
            <a:ext cx="3962400" cy="289255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Cognitive Complexity and the Need for Cognition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People who are high in </a:t>
            </a:r>
            <a:r>
              <a:rPr lang="en-US" dirty="0"/>
              <a:t>need for cognition are persuaded by strong arguments.</a:t>
            </a:r>
          </a:p>
          <a:p>
            <a:r>
              <a:rPr lang="en-US" dirty="0" smtClean="0"/>
              <a:t>People who are low in NFC are </a:t>
            </a:r>
            <a:r>
              <a:rPr lang="en-US" dirty="0"/>
              <a:t>persuaded by peripheral cues</a:t>
            </a:r>
            <a:r>
              <a:rPr lang="en-US" dirty="0" smtClean="0"/>
              <a:t>. 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4" name="Picture 3" descr="cog complex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819400"/>
            <a:ext cx="5448551" cy="384453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Aggression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86868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Assertiveness</a:t>
            </a:r>
            <a:r>
              <a:rPr lang="en-US" sz="2800" dirty="0"/>
              <a:t>: </a:t>
            </a:r>
            <a:r>
              <a:rPr lang="en-US" sz="2800" dirty="0" smtClean="0"/>
              <a:t>Speaking </a:t>
            </a:r>
            <a:r>
              <a:rPr lang="en-US" sz="2800" dirty="0"/>
              <a:t>up and not being persuaded by unreasonable requests.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Argumentativeness: </a:t>
            </a:r>
            <a:r>
              <a:rPr lang="en-US" sz="2800" dirty="0" smtClean="0"/>
              <a:t>The tendency </a:t>
            </a:r>
            <a:r>
              <a:rPr lang="en-US" sz="2800" dirty="0"/>
              <a:t>to approach </a:t>
            </a:r>
            <a:r>
              <a:rPr lang="en-US" sz="2800" dirty="0" smtClean="0"/>
              <a:t>(and enjoy) arguments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Verbal </a:t>
            </a:r>
            <a:r>
              <a:rPr lang="en-US" sz="2800" dirty="0"/>
              <a:t>Aggressiveness: </a:t>
            </a:r>
            <a:r>
              <a:rPr lang="en-US" sz="2800" dirty="0" smtClean="0"/>
              <a:t>The tendency </a:t>
            </a:r>
            <a:r>
              <a:rPr lang="en-US" sz="2800" dirty="0"/>
              <a:t>to attack others verbally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People who are high in assertiveness, argumentativeness, and verbal aggression are more difficult to persuade.</a:t>
            </a:r>
            <a:endParaRPr lang="en-US" sz="2800" dirty="0"/>
          </a:p>
        </p:txBody>
      </p:sp>
      <p:pic>
        <p:nvPicPr>
          <p:cNvPr id="4" name="Picture 3" descr="aggres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0"/>
            <a:ext cx="1828799" cy="2553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control do you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We’ve talked about lots of ways to can enhance our persuasive success.</a:t>
            </a:r>
          </a:p>
          <a:p>
            <a:r>
              <a:rPr lang="en-US" dirty="0" smtClean="0"/>
              <a:t>However, there are things that we can’t do much about, like our gender, age, and our personality traits.  These also affect our ability to persuade.</a:t>
            </a:r>
          </a:p>
          <a:p>
            <a:r>
              <a:rPr lang="en-US" dirty="0" smtClean="0"/>
              <a:t>Why should you still want to learn about these?</a:t>
            </a:r>
          </a:p>
          <a:p>
            <a:r>
              <a:rPr lang="en-US" dirty="0" smtClean="0"/>
              <a:t>These same </a:t>
            </a:r>
            <a:r>
              <a:rPr lang="en-US" dirty="0" err="1" smtClean="0"/>
              <a:t>sociodemographic</a:t>
            </a:r>
            <a:r>
              <a:rPr lang="en-US" dirty="0" smtClean="0"/>
              <a:t> variables affect how we should approach a </a:t>
            </a:r>
            <a:r>
              <a:rPr lang="en-US" smtClean="0"/>
              <a:t>persuasive situation.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87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three types of attractiveness (and the variables that affect each one)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Self-esteem</a:t>
            </a:r>
          </a:p>
          <a:p>
            <a:r>
              <a:rPr lang="en-US" dirty="0" smtClean="0"/>
              <a:t>Dogmatism</a:t>
            </a:r>
          </a:p>
          <a:p>
            <a:r>
              <a:rPr lang="en-US" dirty="0" smtClean="0"/>
              <a:t>Ethnicity</a:t>
            </a:r>
          </a:p>
          <a:p>
            <a:r>
              <a:rPr lang="en-US" dirty="0" smtClean="0"/>
              <a:t>Self-monitoring</a:t>
            </a:r>
          </a:p>
          <a:p>
            <a:r>
              <a:rPr lang="en-US" dirty="0" smtClean="0"/>
              <a:t>Cognitive complexity</a:t>
            </a:r>
          </a:p>
          <a:p>
            <a:r>
              <a:rPr lang="en-US" dirty="0" smtClean="0"/>
              <a:t>Aggression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413" y="2209800"/>
            <a:ext cx="3905250" cy="348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Attractiveness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4800600" cy="4937760"/>
          </a:xfrm>
        </p:spPr>
        <p:txBody>
          <a:bodyPr/>
          <a:lstStyle/>
          <a:p>
            <a:r>
              <a:rPr lang="en-US" sz="4000" dirty="0"/>
              <a:t>Dimensions</a:t>
            </a:r>
          </a:p>
          <a:p>
            <a:pPr lvl="1"/>
            <a:r>
              <a:rPr lang="en-US" sz="3200" dirty="0"/>
              <a:t>Social Attractiveness</a:t>
            </a:r>
          </a:p>
          <a:p>
            <a:pPr lvl="1"/>
            <a:r>
              <a:rPr lang="en-US" sz="3200" dirty="0"/>
              <a:t>Physical Attractiveness</a:t>
            </a:r>
          </a:p>
          <a:p>
            <a:pPr lvl="1"/>
            <a:r>
              <a:rPr lang="en-US" sz="3200" dirty="0"/>
              <a:t>Task </a:t>
            </a:r>
            <a:r>
              <a:rPr lang="en-US" sz="3200" dirty="0" smtClean="0"/>
              <a:t>Attractiveness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similarity carto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1219200"/>
            <a:ext cx="4331783" cy="4191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 that affect perceived social and physical attractiveness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/>
              <a:t>Similarity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Sociodemographic</a:t>
            </a:r>
            <a:r>
              <a:rPr lang="en-US" dirty="0" smtClean="0"/>
              <a:t> factors (gender, ethnicity, social class)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Behavioral </a:t>
            </a:r>
            <a:r>
              <a:rPr lang="en-US" dirty="0"/>
              <a:t>factors (activities, hobbies)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Communication factors (Ex: extroversion, self-monitoring)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Proximity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</a:t>
            </a:r>
            <a:r>
              <a:rPr lang="en-US" dirty="0"/>
              <a:t>distance between communicators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Able </a:t>
            </a:r>
            <a:r>
              <a:rPr lang="en-US" dirty="0"/>
              <a:t>to exchange more information, able to experience more </a:t>
            </a:r>
            <a:r>
              <a:rPr lang="en-US" dirty="0" smtClean="0"/>
              <a:t>rewards/punishments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Physical characteristics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</a:t>
            </a:r>
            <a:r>
              <a:rPr lang="en-US" dirty="0"/>
              <a:t>beauty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Height/weight</a:t>
            </a:r>
            <a:endParaRPr lang="en-US" dirty="0"/>
          </a:p>
        </p:txBody>
      </p:sp>
      <p:pic>
        <p:nvPicPr>
          <p:cNvPr id="8" name="Picture 7" descr="similarit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4105275"/>
            <a:ext cx="4257675" cy="27527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Variables that Affect Task Attractiveness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37760"/>
          </a:xfrm>
        </p:spPr>
        <p:txBody>
          <a:bodyPr/>
          <a:lstStyle/>
          <a:p>
            <a:r>
              <a:rPr lang="en-US" dirty="0" smtClean="0"/>
              <a:t>Perceived competence for a particular job.</a:t>
            </a:r>
          </a:p>
          <a:p>
            <a:pPr lvl="1"/>
            <a:r>
              <a:rPr lang="en-US" dirty="0" smtClean="0"/>
              <a:t>“Credibility” in the area in question</a:t>
            </a:r>
          </a:p>
          <a:p>
            <a:pPr lvl="1"/>
            <a:r>
              <a:rPr lang="en-US" dirty="0" smtClean="0"/>
              <a:t>Having performed the task successfully in the past</a:t>
            </a:r>
          </a:p>
          <a:p>
            <a:r>
              <a:rPr lang="en-US" dirty="0" smtClean="0"/>
              <a:t>In most instances, intelligence positively influences perceived task attractiveness.</a:t>
            </a:r>
          </a:p>
          <a:p>
            <a:r>
              <a:rPr lang="en-US" dirty="0" smtClean="0"/>
              <a:t>Reliability/predictability is also positively related to task attractiveness.</a:t>
            </a:r>
            <a:endParaRPr lang="en-US" dirty="0"/>
          </a:p>
        </p:txBody>
      </p:sp>
      <p:pic>
        <p:nvPicPr>
          <p:cNvPr id="4" name="Picture 3" descr="Group%20Work%20in%20the%20Classroom%20Types%20of%20Small%20Group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4419600"/>
            <a:ext cx="3389528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 smtClean="0"/>
              <a:t>	    	Gender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0574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Men </a:t>
            </a:r>
            <a:r>
              <a:rPr lang="en-US" sz="2800" dirty="0"/>
              <a:t>and women have different </a:t>
            </a:r>
            <a:r>
              <a:rPr lang="en-US" sz="2800" dirty="0" smtClean="0"/>
              <a:t>preferred strategies for persuading others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Men are “permitted” to be </a:t>
            </a:r>
            <a:r>
              <a:rPr lang="en-US" sz="2500" dirty="0"/>
              <a:t>more aggressive </a:t>
            </a:r>
            <a:endParaRPr lang="en-US" sz="2500" dirty="0" smtClean="0"/>
          </a:p>
          <a:p>
            <a:pPr lvl="1">
              <a:lnSpc>
                <a:spcPct val="90000"/>
              </a:lnSpc>
            </a:pPr>
            <a:r>
              <a:rPr lang="en-US" sz="2500" dirty="0" smtClean="0"/>
              <a:t>Women tend to use more socially desirable strategies</a:t>
            </a: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800" dirty="0"/>
              <a:t>Males </a:t>
            </a:r>
            <a:r>
              <a:rPr lang="en-US" sz="2800" dirty="0" smtClean="0"/>
              <a:t>tend to be perceived </a:t>
            </a:r>
            <a:r>
              <a:rPr lang="en-US" sz="2800" dirty="0"/>
              <a:t>as being </a:t>
            </a:r>
            <a:r>
              <a:rPr lang="en-US" sz="2800" dirty="0" smtClean="0"/>
              <a:t>more </a:t>
            </a:r>
            <a:r>
              <a:rPr lang="en-US" sz="2800" dirty="0"/>
              <a:t>credible than </a:t>
            </a:r>
            <a:r>
              <a:rPr lang="en-US" sz="2800" dirty="0" smtClean="0"/>
              <a:t>females, though this can depend on topic.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Recent studies show no differences in </a:t>
            </a:r>
            <a:r>
              <a:rPr lang="en-US" sz="2800" dirty="0" err="1"/>
              <a:t>persuadability</a:t>
            </a:r>
            <a:r>
              <a:rPr lang="en-US" sz="2800" dirty="0"/>
              <a:t> based on gender.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4" name="Picture 3" descr="gender symbo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-65314"/>
            <a:ext cx="1379220" cy="197031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95800" cy="4937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Older people (not elderly!) generally perceived as more credible.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Older people have more complex persuasion strategies.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Young children are more susceptible to persuasion than older people.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105400" y="1216152"/>
            <a:ext cx="3568446" cy="49377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OlderAdultGroupPi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1219200"/>
            <a:ext cx="3352800" cy="4969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Self-Esteem</a:t>
            </a:r>
            <a:endParaRPr lang="en-US" sz="480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People with moderate </a:t>
            </a:r>
            <a:r>
              <a:rPr lang="en-US" sz="2400" dirty="0"/>
              <a:t>self-esteem </a:t>
            </a:r>
            <a:r>
              <a:rPr lang="en-US" sz="2400" dirty="0" smtClean="0"/>
              <a:t>are easier </a:t>
            </a:r>
            <a:r>
              <a:rPr lang="en-US" sz="2400" dirty="0"/>
              <a:t>to persuade than </a:t>
            </a:r>
            <a:r>
              <a:rPr lang="en-US" sz="2400" dirty="0" smtClean="0"/>
              <a:t>people who are either low or high in self-esteem.</a:t>
            </a:r>
          </a:p>
          <a:p>
            <a:r>
              <a:rPr lang="en-US" sz="2400" dirty="0" smtClean="0"/>
              <a:t>People low in self-esteem are overly concerned with appearances</a:t>
            </a:r>
            <a:r>
              <a:rPr lang="en-US" sz="2400" dirty="0" smtClean="0"/>
              <a:t>.  They also have a hard time attending to messages.</a:t>
            </a:r>
            <a:endParaRPr lang="en-US" sz="2400" dirty="0" smtClean="0"/>
          </a:p>
          <a:p>
            <a:r>
              <a:rPr lang="en-US" sz="2400" dirty="0" smtClean="0"/>
              <a:t>People high in self-esteem are more likely to believe that they already hold the correct position.</a:t>
            </a:r>
            <a:endParaRPr lang="en-US" sz="2400" dirty="0"/>
          </a:p>
        </p:txBody>
      </p:sp>
      <p:pic>
        <p:nvPicPr>
          <p:cNvPr id="4" name="Picture 3" descr="self-este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3280449"/>
            <a:ext cx="3623310" cy="357755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475</TotalTime>
  <Words>659</Words>
  <Application>Microsoft Macintosh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Sociodemographic Characteristics</vt:lpstr>
      <vt:lpstr>How much control do you have?</vt:lpstr>
      <vt:lpstr>Today’s lecture</vt:lpstr>
      <vt:lpstr>Attractiveness</vt:lpstr>
      <vt:lpstr>Variables that affect perceived social and physical attractiveness</vt:lpstr>
      <vt:lpstr>Variables that Affect Task Attractiveness</vt:lpstr>
      <vt:lpstr>      Gender</vt:lpstr>
      <vt:lpstr>Age</vt:lpstr>
      <vt:lpstr>Self-Esteem</vt:lpstr>
      <vt:lpstr>Dogmatism and Authoritarianism</vt:lpstr>
      <vt:lpstr>  Self monitoring</vt:lpstr>
      <vt:lpstr>Ethnicity and Culture</vt:lpstr>
      <vt:lpstr>Cognitive Complexity and the Need for Cognition</vt:lpstr>
      <vt:lpstr>   Aggression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Liking and other characteristics</dc:title>
  <dc:creator>Kean university</dc:creator>
  <cp:lastModifiedBy>Morgan, Susan E</cp:lastModifiedBy>
  <cp:revision>50</cp:revision>
  <dcterms:created xsi:type="dcterms:W3CDTF">2013-02-27T21:30:15Z</dcterms:created>
  <dcterms:modified xsi:type="dcterms:W3CDTF">2013-03-05T17:52:56Z</dcterms:modified>
</cp:coreProperties>
</file>