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0" r:id="rId3"/>
    <p:sldId id="281" r:id="rId4"/>
    <p:sldId id="274" r:id="rId5"/>
    <p:sldId id="286" r:id="rId6"/>
    <p:sldId id="275" r:id="rId7"/>
    <p:sldId id="263" r:id="rId8"/>
    <p:sldId id="288" r:id="rId9"/>
    <p:sldId id="289" r:id="rId10"/>
    <p:sldId id="276" r:id="rId11"/>
    <p:sldId id="277" r:id="rId12"/>
    <p:sldId id="279" r:id="rId13"/>
    <p:sldId id="282" r:id="rId14"/>
    <p:sldId id="283" r:id="rId15"/>
    <p:sldId id="264" r:id="rId16"/>
    <p:sldId id="265" r:id="rId17"/>
    <p:sldId id="291" r:id="rId18"/>
    <p:sldId id="290" r:id="rId19"/>
    <p:sldId id="267" r:id="rId20"/>
    <p:sldId id="278" r:id="rId21"/>
    <p:sldId id="271" r:id="rId22"/>
    <p:sldId id="272" r:id="rId23"/>
    <p:sldId id="284" r:id="rId24"/>
    <p:sldId id="273" r:id="rId25"/>
  </p:sldIdLst>
  <p:sldSz cx="9144000" cy="6858000" type="letter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53" d="100"/>
          <a:sy n="153" d="100"/>
        </p:scale>
        <p:origin x="-18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7477" y="8763543"/>
            <a:ext cx="764634" cy="255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3" tIns="44450" rIns="87313" bIns="44450">
            <a:spAutoFit/>
          </a:bodyPr>
          <a:lstStyle/>
          <a:p>
            <a:pPr algn="ctr" defTabSz="868363" eaLnBrk="0" hangingPunct="0">
              <a:lnSpc>
                <a:spcPct val="90000"/>
              </a:lnSpc>
            </a:pPr>
            <a:r>
              <a:rPr lang="en-US" sz="1200">
                <a:latin typeface="Arial" charset="0"/>
              </a:rPr>
              <a:t>Page </a:t>
            </a:r>
            <a:fld id="{AC5A4856-BD89-492C-BB63-2776C115CD45}" type="slidenum">
              <a:rPr lang="en-US" sz="1200">
                <a:latin typeface="Arial" charset="0"/>
              </a:rPr>
              <a:pPr algn="ctr" defTabSz="868363" eaLnBrk="0" hangingPunct="0">
                <a:lnSpc>
                  <a:spcPct val="90000"/>
                </a:lnSpc>
              </a:pPr>
              <a:t>‹#›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83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9793"/>
            <a:ext cx="5029200" cy="41398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47477" y="8763543"/>
            <a:ext cx="764634" cy="255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3" tIns="44450" rIns="87313" bIns="44450">
            <a:spAutoFit/>
          </a:bodyPr>
          <a:lstStyle/>
          <a:p>
            <a:pPr algn="ctr" defTabSz="868363" eaLnBrk="0" hangingPunct="0">
              <a:lnSpc>
                <a:spcPct val="90000"/>
              </a:lnSpc>
            </a:pPr>
            <a:r>
              <a:rPr lang="en-US" sz="1200">
                <a:latin typeface="Arial" charset="0"/>
              </a:rPr>
              <a:t>Page </a:t>
            </a:r>
            <a:fld id="{A90DC97D-8D21-4834-A724-CBF3CDA64C96}" type="slidenum">
              <a:rPr lang="en-US" sz="1200">
                <a:latin typeface="Arial" charset="0"/>
              </a:rPr>
              <a:pPr algn="ctr" defTabSz="868363" eaLnBrk="0" hangingPunct="0">
                <a:lnSpc>
                  <a:spcPct val="90000"/>
                </a:lnSpc>
              </a:pPr>
              <a:t>‹#›</a:t>
            </a:fld>
            <a:endParaRPr lang="en-US" sz="1200">
              <a:latin typeface="Arial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4650" y="123825"/>
            <a:ext cx="6108700" cy="4581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500542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75EE2EF-C448-49CA-AE5B-91332846AF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E1C8-89A6-4B17-B1E1-AC4535512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2499C-AC8B-4185-B8D6-3613F6922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6871-C91F-4DC1-8468-F988518CD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47A625A-76BD-48F7-81FE-D99BAC2A90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78DE-F6CD-427E-A8AD-AE0B15878F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45874-1128-42B4-B572-73C567B09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78CA-142C-45A2-B694-0717B88DE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611F-4940-4025-BB37-D7FFFA24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006C-1490-49AE-B0B7-AED8EF2692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9B25361-E1DB-4BE7-88A1-59C6382F00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5BD0129-28B8-4C4F-AA0D-EBC0509D2C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sidewith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Structuring and ordering persuasive messages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Message Variables</a:t>
            </a:r>
          </a:p>
        </p:txBody>
      </p:sp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/>
          <a:lstStyle/>
          <a:p>
            <a:r>
              <a:rPr lang="en-US"/>
              <a:t>How many times should I tell them?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8001000" cy="4572000"/>
          </a:xfrm>
        </p:spPr>
        <p:txBody>
          <a:bodyPr>
            <a:normAutofit/>
          </a:bodyPr>
          <a:lstStyle/>
          <a:p>
            <a:r>
              <a:rPr lang="en-US" sz="3200" dirty="0"/>
              <a:t>Repetition can be good or bad.</a:t>
            </a:r>
          </a:p>
          <a:p>
            <a:pPr lvl="1"/>
            <a:r>
              <a:rPr lang="en-US" sz="2800" dirty="0"/>
              <a:t>Mere exposure theory says people will respond better to familiar </a:t>
            </a:r>
            <a:r>
              <a:rPr lang="en-US" sz="2800" dirty="0" smtClean="0"/>
              <a:t>stimuli.</a:t>
            </a:r>
          </a:p>
          <a:p>
            <a:pPr lvl="2"/>
            <a:r>
              <a:rPr lang="en-US" sz="2400" dirty="0" smtClean="0"/>
              <a:t>Ex: </a:t>
            </a:r>
            <a:r>
              <a:rPr lang="en-US" sz="2400" dirty="0"/>
              <a:t>voting behavior and name </a:t>
            </a:r>
            <a:r>
              <a:rPr lang="en-US" sz="2400" dirty="0" smtClean="0"/>
              <a:t>recognition</a:t>
            </a:r>
            <a:endParaRPr lang="en-US" sz="2400" dirty="0"/>
          </a:p>
          <a:p>
            <a:pPr lvl="1"/>
            <a:r>
              <a:rPr lang="en-US" sz="2800" dirty="0"/>
              <a:t>However, too much repetition may become tedious and lead to rejection of the message.</a:t>
            </a:r>
          </a:p>
          <a:p>
            <a:pPr lvl="1"/>
            <a:r>
              <a:rPr lang="en-US" sz="2800" dirty="0"/>
              <a:t>Three times seems to work well!</a:t>
            </a:r>
          </a:p>
        </p:txBody>
      </p:sp>
      <p:pic>
        <p:nvPicPr>
          <p:cNvPr id="6" name="Picture 5" descr="repetition ap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4724400"/>
            <a:ext cx="2895600" cy="194468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293688"/>
            <a:ext cx="8637588" cy="119062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Should I </a:t>
            </a:r>
            <a:r>
              <a:rPr lang="en-US" sz="3600" dirty="0" smtClean="0"/>
              <a:t>be the first to present my case or the second?</a:t>
            </a:r>
            <a:endParaRPr lang="en-US" sz="36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Primacy </a:t>
            </a:r>
            <a:r>
              <a:rPr lang="en-US" sz="2800" dirty="0" smtClean="0"/>
              <a:t>Effect: The </a:t>
            </a:r>
            <a:r>
              <a:rPr lang="en-US" sz="2800" dirty="0"/>
              <a:t>first speaker is more persuasive.</a:t>
            </a:r>
          </a:p>
          <a:p>
            <a:pPr lvl="1"/>
            <a:r>
              <a:rPr lang="en-US" sz="2400" dirty="0"/>
              <a:t>Most effective with </a:t>
            </a:r>
            <a:r>
              <a:rPr lang="en-US" sz="2400" dirty="0" smtClean="0"/>
              <a:t>back-to-back messages.</a:t>
            </a:r>
          </a:p>
          <a:p>
            <a:pPr lvl="1"/>
            <a:r>
              <a:rPr lang="en-US" sz="2400" dirty="0" smtClean="0"/>
              <a:t>If some </a:t>
            </a:r>
            <a:r>
              <a:rPr lang="en-US" sz="2400" dirty="0"/>
              <a:t>time </a:t>
            </a:r>
            <a:r>
              <a:rPr lang="en-US" sz="2400" dirty="0" smtClean="0"/>
              <a:t>passes before a decision is made, this also enhances the primacy effect.</a:t>
            </a:r>
          </a:p>
          <a:p>
            <a:pPr lvl="1"/>
            <a:r>
              <a:rPr lang="en-US" sz="2400" dirty="0" smtClean="0"/>
              <a:t>The primacy effect is also in effect when people are high in involvement (assuming that both sets of arguments are equally strong)</a:t>
            </a:r>
            <a:endParaRPr lang="en-US" sz="2400" dirty="0"/>
          </a:p>
        </p:txBody>
      </p:sp>
      <p:pic>
        <p:nvPicPr>
          <p:cNvPr id="6" name="Picture 5" descr="primacy effec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5181600"/>
            <a:ext cx="2743200" cy="47434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Recency</a:t>
            </a:r>
            <a:r>
              <a:rPr lang="en-US" dirty="0" smtClean="0"/>
              <a:t>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 smtClean="0"/>
              <a:t>Recency</a:t>
            </a:r>
            <a:r>
              <a:rPr lang="en-US" sz="2800" dirty="0" smtClean="0"/>
              <a:t> Effect: The last speaker is more persuasive. </a:t>
            </a:r>
          </a:p>
          <a:p>
            <a:pPr lvl="1"/>
            <a:r>
              <a:rPr lang="en-US" dirty="0" smtClean="0"/>
              <a:t>Most effective when you hear the first message, but there is a delay before you hear the second, which is followed immediately by a decision.</a:t>
            </a:r>
          </a:p>
          <a:p>
            <a:pPr lvl="1"/>
            <a:r>
              <a:rPr lang="en-US" dirty="0" err="1" smtClean="0"/>
              <a:t>Recency</a:t>
            </a:r>
            <a:r>
              <a:rPr lang="en-US" dirty="0" smtClean="0"/>
              <a:t> effect is also most likely to occur when the audience is low in involvement.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257392"/>
            <a:ext cx="3485532" cy="2364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772400" cy="1143000"/>
          </a:xfrm>
        </p:spPr>
        <p:txBody>
          <a:bodyPr/>
          <a:lstStyle/>
          <a:p>
            <a:r>
              <a:rPr lang="en-US" dirty="0" smtClean="0"/>
              <a:t>A more nuanced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 difference between #1 and #2 or between #7 and #8.</a:t>
            </a:r>
          </a:p>
          <a:p>
            <a:r>
              <a:rPr lang="en-US" sz="2400" dirty="0" smtClean="0"/>
              <a:t>Strong primacy effect for #3 and #4.</a:t>
            </a:r>
          </a:p>
          <a:p>
            <a:r>
              <a:rPr lang="en-US" sz="2400" dirty="0" smtClean="0"/>
              <a:t>Strong </a:t>
            </a:r>
            <a:r>
              <a:rPr lang="en-US" sz="2400" dirty="0" err="1" smtClean="0"/>
              <a:t>recency</a:t>
            </a:r>
            <a:r>
              <a:rPr lang="en-US" sz="2400" dirty="0" smtClean="0"/>
              <a:t> effect for # 5 and #6.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6050"/>
            <a:ext cx="5410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you’re interviewing for a job (or competing for a client)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4582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advantage of speaking first versus last depends on: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hether there is a delay between presentations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hether there is a delay between the presentations and the decision-making process.</a:t>
            </a:r>
          </a:p>
          <a:p>
            <a:r>
              <a:rPr lang="en-US" dirty="0" smtClean="0"/>
              <a:t>So…find out their schedule: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there’s a delay between when you and your competition will talk to the decision makers but there is NO delay after the last presentation and the decision, you should speak LAST.</a:t>
            </a:r>
          </a:p>
          <a:p>
            <a:pPr lvl="1"/>
            <a:r>
              <a:rPr lang="en-US" dirty="0" smtClean="0"/>
              <a:t>If you and your competitors will make your case consecutively (one right after the other), and there IS a delay after the last presentation and the decision, you should speak FIRST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Or, more simply, if there’s a delay between all of the presentations/interviews and the decision, speak first.  You might win, and you won’t lose.  But if a decision will be made immediately after the last presentation, go last.</a:t>
            </a:r>
            <a:endParaRPr lang="en-US" dirty="0" smtClean="0"/>
          </a:p>
          <a:p>
            <a:r>
              <a:rPr lang="en-US" dirty="0" smtClean="0"/>
              <a:t>Who are you going to be talking to?  If you’re being interviewed by the person you’re directly reporting to (or talking to a high-involvement audience), speak first.</a:t>
            </a:r>
          </a:p>
          <a:p>
            <a:r>
              <a:rPr lang="en-US" dirty="0" smtClean="0"/>
              <a:t>Remember, ordering effects are no substitute for simply being the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3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>
            <a:normAutofit/>
          </a:bodyPr>
          <a:lstStyle/>
          <a:p>
            <a:r>
              <a:rPr lang="en-US" dirty="0"/>
              <a:t>Should I tell them what the other side </a:t>
            </a:r>
            <a:r>
              <a:rPr lang="en-US" dirty="0" smtClean="0"/>
              <a:t>will say?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8288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Message sidedness refers to </a:t>
            </a:r>
            <a:r>
              <a:rPr lang="en-US" dirty="0" smtClean="0"/>
              <a:t>the number of positions </a:t>
            </a:r>
            <a:r>
              <a:rPr lang="en-US" dirty="0" smtClean="0"/>
              <a:t>being presented in a </a:t>
            </a:r>
            <a:r>
              <a:rPr lang="en-US" dirty="0" smtClean="0"/>
              <a:t>message.</a:t>
            </a:r>
            <a:endParaRPr lang="en-US" dirty="0" smtClean="0"/>
          </a:p>
          <a:p>
            <a:r>
              <a:rPr lang="en-US" dirty="0" smtClean="0"/>
              <a:t>One-sided </a:t>
            </a:r>
            <a:r>
              <a:rPr lang="en-US" dirty="0"/>
              <a:t>messages may simply ignore opposing </a:t>
            </a:r>
            <a:r>
              <a:rPr lang="en-US" dirty="0" smtClean="0"/>
              <a:t>arguments.</a:t>
            </a:r>
          </a:p>
          <a:p>
            <a:pPr lvl="1"/>
            <a:r>
              <a:rPr lang="en-US" dirty="0" smtClean="0"/>
              <a:t>The goal is to convince people that a problem exists and present a solution.</a:t>
            </a:r>
          </a:p>
          <a:p>
            <a:r>
              <a:rPr lang="en-US" dirty="0" smtClean="0"/>
              <a:t>Two-sided messages present </a:t>
            </a:r>
            <a:r>
              <a:rPr lang="en-US" dirty="0"/>
              <a:t>arguments from both points of </a:t>
            </a:r>
            <a:r>
              <a:rPr lang="en-US" dirty="0" smtClean="0"/>
              <a:t>view.</a:t>
            </a:r>
          </a:p>
          <a:p>
            <a:pPr lvl="1"/>
            <a:r>
              <a:rPr lang="en-US" dirty="0" smtClean="0"/>
              <a:t>A “</a:t>
            </a:r>
            <a:r>
              <a:rPr lang="en-US" dirty="0" err="1" smtClean="0"/>
              <a:t>refutational</a:t>
            </a:r>
            <a:r>
              <a:rPr lang="en-US" dirty="0" smtClean="0"/>
              <a:t> two-sided message” is the most effective.</a:t>
            </a:r>
          </a:p>
          <a:p>
            <a:pPr lvl="1"/>
            <a:r>
              <a:rPr lang="en-US" dirty="0" smtClean="0"/>
              <a:t>It presents the “other side” of the argument but </a:t>
            </a:r>
            <a:r>
              <a:rPr lang="en-US" dirty="0"/>
              <a:t>concludes that the persuader’s view is more </a:t>
            </a:r>
            <a:r>
              <a:rPr lang="en-US" dirty="0" smtClean="0"/>
              <a:t>desirable.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thumbs up dow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762000"/>
            <a:ext cx="1524000" cy="104538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>
            <a:normAutofit/>
          </a:bodyPr>
          <a:lstStyle/>
          <a:p>
            <a:r>
              <a:rPr lang="en-US" dirty="0" smtClean="0"/>
              <a:t>One-sided messages </a:t>
            </a:r>
            <a:r>
              <a:rPr lang="en-US" dirty="0"/>
              <a:t>are more effective when: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828800"/>
            <a:ext cx="7772400" cy="4572000"/>
          </a:xfrm>
        </p:spPr>
        <p:txBody>
          <a:bodyPr/>
          <a:lstStyle/>
          <a:p>
            <a:r>
              <a:rPr lang="en-US" dirty="0"/>
              <a:t>The audience is in general agreement with the position advocated.</a:t>
            </a:r>
          </a:p>
          <a:p>
            <a:r>
              <a:rPr lang="en-US" dirty="0"/>
              <a:t>The desired outcome is to reinforce existing attitudes or increase the commitment of the </a:t>
            </a:r>
            <a:r>
              <a:rPr lang="en-US" dirty="0" smtClean="0"/>
              <a:t>audience.</a:t>
            </a:r>
          </a:p>
          <a:p>
            <a:r>
              <a:rPr lang="en-US" dirty="0" smtClean="0"/>
              <a:t>The audience is not likely to encounter messages that contradict the position being advocated.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0-31 at 11.34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1" y="152400"/>
            <a:ext cx="6623908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0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yths O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2400"/>
            <a:ext cx="3727488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56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>
            <a:normAutofit/>
          </a:bodyPr>
          <a:lstStyle/>
          <a:p>
            <a:r>
              <a:rPr lang="en-US" dirty="0"/>
              <a:t>Who responds best to two-sided </a:t>
            </a:r>
            <a:r>
              <a:rPr lang="en-US" dirty="0" smtClean="0"/>
              <a:t>(</a:t>
            </a:r>
            <a:r>
              <a:rPr lang="en-US" dirty="0" err="1" smtClean="0"/>
              <a:t>refutational</a:t>
            </a:r>
            <a:r>
              <a:rPr lang="en-US" dirty="0" smtClean="0"/>
              <a:t>) messages</a:t>
            </a:r>
            <a:r>
              <a:rPr lang="en-US" dirty="0"/>
              <a:t>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600200"/>
            <a:ext cx="9067800" cy="4572000"/>
          </a:xfrm>
        </p:spPr>
        <p:txBody>
          <a:bodyPr>
            <a:normAutofit/>
          </a:bodyPr>
          <a:lstStyle/>
          <a:p>
            <a:r>
              <a:rPr lang="en-US" sz="2800" dirty="0"/>
              <a:t>People with more formal </a:t>
            </a:r>
            <a:r>
              <a:rPr lang="en-US" sz="2800" dirty="0" smtClean="0"/>
              <a:t>education (at least a high school degree).</a:t>
            </a:r>
            <a:endParaRPr lang="en-US" sz="2800" dirty="0"/>
          </a:p>
          <a:p>
            <a:r>
              <a:rPr lang="en-US" sz="2800" dirty="0"/>
              <a:t>People who </a:t>
            </a:r>
            <a:r>
              <a:rPr lang="en-US" sz="2800" dirty="0" smtClean="0"/>
              <a:t>will be exposed to opposing arguments in the future. </a:t>
            </a:r>
          </a:p>
          <a:p>
            <a:r>
              <a:rPr lang="en-US" sz="2800" dirty="0" smtClean="0"/>
              <a:t>People who </a:t>
            </a:r>
            <a:r>
              <a:rPr lang="en-US" sz="2800" u="sng" dirty="0" smtClean="0"/>
              <a:t>already</a:t>
            </a:r>
            <a:r>
              <a:rPr lang="en-US" sz="2800" dirty="0" smtClean="0"/>
              <a:t> have </a:t>
            </a:r>
            <a:r>
              <a:rPr lang="en-US" sz="2800" dirty="0"/>
              <a:t>been exposed to opposing </a:t>
            </a:r>
            <a:r>
              <a:rPr lang="en-US" sz="2800" dirty="0" smtClean="0"/>
              <a:t>arguments.</a:t>
            </a:r>
            <a:endParaRPr lang="en-US" sz="2800" dirty="0"/>
          </a:p>
          <a:p>
            <a:pPr lvl="1"/>
            <a:r>
              <a:rPr lang="en-US" sz="2400" dirty="0" smtClean="0"/>
              <a:t>Before </a:t>
            </a:r>
            <a:r>
              <a:rPr lang="en-US" sz="2400" dirty="0"/>
              <a:t>accepting persuader’s opinion, opposing </a:t>
            </a:r>
            <a:r>
              <a:rPr lang="en-US" sz="2400" dirty="0" smtClean="0"/>
              <a:t>arguments </a:t>
            </a:r>
            <a:r>
              <a:rPr lang="en-US" sz="2400" dirty="0"/>
              <a:t>must be refuted or shown to be unimportant.</a:t>
            </a:r>
          </a:p>
          <a:p>
            <a:pPr lvl="1"/>
            <a:r>
              <a:rPr lang="en-US" sz="2400" dirty="0" smtClean="0"/>
              <a:t>Failure </a:t>
            </a:r>
            <a:r>
              <a:rPr lang="en-US" sz="2400" dirty="0"/>
              <a:t>to acknowledge opposing </a:t>
            </a:r>
            <a:r>
              <a:rPr lang="en-US" sz="2400" dirty="0" smtClean="0"/>
              <a:t>arguments </a:t>
            </a:r>
            <a:r>
              <a:rPr lang="en-US" sz="2400" dirty="0"/>
              <a:t>may raise questions of source competence or trustworthiness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pic>
        <p:nvPicPr>
          <p:cNvPr id="6" name="Picture 5" descr="two sid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4336288"/>
            <a:ext cx="2590800" cy="240426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oes it matter…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772400" cy="4724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you’re the first person a company interviews for a job… or the last? </a:t>
            </a:r>
          </a:p>
          <a:p>
            <a:r>
              <a:rPr lang="en-US" dirty="0" smtClean="0"/>
              <a:t>If you tell people what conclusion you’d like them to come to… or let them figure it out on their own based on what you’ve said?</a:t>
            </a:r>
          </a:p>
          <a:p>
            <a:r>
              <a:rPr lang="en-US" dirty="0" smtClean="0"/>
              <a:t>Whether you use statistical evidence to support your arguments… or feature narratives from real people?</a:t>
            </a:r>
          </a:p>
          <a:p>
            <a:r>
              <a:rPr lang="en-US" dirty="0" smtClean="0"/>
              <a:t>How many arguments you give someone to buy your product? (Or the number of reasons you should be promoted?)</a:t>
            </a:r>
          </a:p>
          <a:p>
            <a:r>
              <a:rPr lang="en-US" dirty="0" smtClean="0"/>
              <a:t>If you give people only “your side of the story” or if you tell them what they might hear from someone else (like a competitor)?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sidedness and Truisms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00200"/>
            <a:ext cx="46482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What’s a cultural truism?</a:t>
            </a:r>
          </a:p>
          <a:p>
            <a:r>
              <a:rPr lang="en-US" sz="2800" dirty="0" smtClean="0"/>
              <a:t>Effect </a:t>
            </a:r>
            <a:r>
              <a:rPr lang="en-US" sz="2800" dirty="0"/>
              <a:t>on cultural truisms</a:t>
            </a:r>
          </a:p>
          <a:p>
            <a:pPr lvl="1"/>
            <a:r>
              <a:rPr lang="en-US" sz="2800" dirty="0" err="1" smtClean="0"/>
              <a:t>Refutational</a:t>
            </a:r>
            <a:r>
              <a:rPr lang="en-US" sz="2800" dirty="0" smtClean="0"/>
              <a:t> treatments most effective</a:t>
            </a:r>
            <a:endParaRPr lang="en-US" sz="2800" dirty="0"/>
          </a:p>
          <a:p>
            <a:r>
              <a:rPr lang="en-US" sz="2800" dirty="0"/>
              <a:t>Effect on </a:t>
            </a:r>
            <a:r>
              <a:rPr lang="en-US" sz="2800" dirty="0" smtClean="0"/>
              <a:t>non-truisms</a:t>
            </a:r>
            <a:endParaRPr lang="en-US" sz="2800" dirty="0"/>
          </a:p>
          <a:p>
            <a:pPr lvl="1"/>
            <a:r>
              <a:rPr lang="en-US" sz="2800" dirty="0" smtClean="0"/>
              <a:t>Supportive </a:t>
            </a:r>
            <a:r>
              <a:rPr lang="en-US" sz="2800" dirty="0"/>
              <a:t>and </a:t>
            </a:r>
            <a:r>
              <a:rPr lang="en-US" sz="2800" dirty="0" err="1"/>
              <a:t>refutational</a:t>
            </a:r>
            <a:r>
              <a:rPr lang="en-US" sz="2800" dirty="0"/>
              <a:t> treatments </a:t>
            </a:r>
            <a:r>
              <a:rPr lang="en-US" sz="2800" dirty="0" smtClean="0"/>
              <a:t>were about </a:t>
            </a:r>
            <a:r>
              <a:rPr lang="en-US" sz="2800" dirty="0"/>
              <a:t>equal in </a:t>
            </a:r>
            <a:r>
              <a:rPr lang="en-US" sz="2800" dirty="0" smtClean="0"/>
              <a:t>effect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5791200" y="1600200"/>
            <a:ext cx="2891790" cy="4572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 descr="toothbrush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1676400"/>
            <a:ext cx="2668696" cy="34480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842963"/>
            <a:ext cx="8637588" cy="6413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How can I get </a:t>
            </a:r>
            <a:r>
              <a:rPr lang="en-US" sz="3600" dirty="0" smtClean="0"/>
              <a:t>people to resist being persuaded by the other side?</a:t>
            </a:r>
            <a:endParaRPr lang="en-US" sz="360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752600"/>
            <a:ext cx="83058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Inoculation theory uses a</a:t>
            </a:r>
            <a:r>
              <a:rPr lang="en-US" dirty="0" smtClean="0"/>
              <a:t> </a:t>
            </a:r>
            <a:r>
              <a:rPr lang="en-US" dirty="0"/>
              <a:t>biological </a:t>
            </a:r>
            <a:r>
              <a:rPr lang="en-US" dirty="0" smtClean="0"/>
              <a:t>metaphor: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</a:t>
            </a:r>
            <a:r>
              <a:rPr lang="en-US" dirty="0" smtClean="0"/>
              <a:t>ive people a weakened “dose” of what the other side will say. 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Cannot provide “full strength” argument.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Like a vaccination, this creates resistance.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Supportive </a:t>
            </a:r>
            <a:r>
              <a:rPr lang="en-US" dirty="0" smtClean="0"/>
              <a:t>strategy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 people with reasons </a:t>
            </a:r>
            <a:r>
              <a:rPr lang="en-US" dirty="0"/>
              <a:t>to continue believing what </a:t>
            </a:r>
            <a:r>
              <a:rPr lang="en-US" dirty="0" smtClean="0"/>
              <a:t>they </a:t>
            </a:r>
            <a:r>
              <a:rPr lang="en-US" dirty="0"/>
              <a:t>already do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The greatest resistance is seen when both strategies are used together AND there is a bit of a time delay so people can form their own counterarguments.</a:t>
            </a:r>
            <a:endParaRPr lang="en-US" dirty="0"/>
          </a:p>
        </p:txBody>
      </p:sp>
      <p:pic>
        <p:nvPicPr>
          <p:cNvPr id="6" name="Picture 5" descr="scary-nurse-with-big-need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2514600"/>
            <a:ext cx="1615440" cy="16154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Warnings</a:t>
            </a:r>
          </a:p>
        </p:txBody>
      </p:sp>
      <p:pic>
        <p:nvPicPr>
          <p:cNvPr id="7" name="Content Placeholder 6" descr="funny_warning_signs_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743200" y="1676400"/>
            <a:ext cx="1558062" cy="22098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724400" y="1447800"/>
            <a:ext cx="395859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Forewarning people they are going to be persuaded will also make them more resistant.</a:t>
            </a:r>
          </a:p>
          <a:p>
            <a:r>
              <a:rPr lang="en-US" dirty="0" smtClean="0"/>
              <a:t>There are two types of forewarnings: </a:t>
            </a:r>
          </a:p>
          <a:p>
            <a:pPr lvl="1"/>
            <a:r>
              <a:rPr lang="en-US" dirty="0" smtClean="0"/>
              <a:t>Persuasive intent</a:t>
            </a:r>
          </a:p>
          <a:p>
            <a:pPr lvl="1"/>
            <a:r>
              <a:rPr lang="en-US" dirty="0" smtClean="0"/>
              <a:t>Specific topic and position </a:t>
            </a:r>
          </a:p>
          <a:p>
            <a:r>
              <a:rPr lang="en-US" dirty="0" smtClean="0"/>
              <a:t>Forewarnings that an audience’s attitudes will be attacked seem to irritate and even anger people, which helps resistance further.</a:t>
            </a:r>
          </a:p>
          <a:p>
            <a:endParaRPr lang="en-US" dirty="0"/>
          </a:p>
        </p:txBody>
      </p:sp>
      <p:pic>
        <p:nvPicPr>
          <p:cNvPr id="8" name="Picture 7" descr="funny_warning_signs_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3962400"/>
            <a:ext cx="3886200" cy="1914099"/>
          </a:xfrm>
          <a:prstGeom prst="rect">
            <a:avLst/>
          </a:prstGeom>
        </p:spPr>
      </p:pic>
      <p:pic>
        <p:nvPicPr>
          <p:cNvPr id="9" name="Picture 8" descr="funny_warning_signs_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2133600"/>
            <a:ext cx="2514600" cy="169559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should you vote for on November 6th?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www.isidewith.com</a:t>
            </a:r>
            <a:r>
              <a:rPr lang="en-US" dirty="0" smtClean="0"/>
              <a:t>  (“I side with”…)</a:t>
            </a:r>
          </a:p>
          <a:p>
            <a:r>
              <a:rPr lang="en-US" dirty="0" smtClean="0"/>
              <a:t>You answer a series of questions about WHAT is important to you and the DEGREE of importance the issue is to you and they tell you how you line up with the candidates.</a:t>
            </a:r>
          </a:p>
          <a:p>
            <a:r>
              <a:rPr lang="en-US" dirty="0" smtClean="0"/>
              <a:t>The evidence of the candidates’ stances on each issue (and their consistency) isn’t provided, but should be accessible via internet searches. </a:t>
            </a:r>
          </a:p>
          <a:p>
            <a:r>
              <a:rPr lang="en-US" dirty="0" smtClean="0"/>
              <a:t>Just beware of less-than-credible sources.  Double check claims about “the other guy” on:</a:t>
            </a:r>
          </a:p>
          <a:p>
            <a:pPr lvl="1"/>
            <a:r>
              <a:rPr lang="en-US" dirty="0" smtClean="0"/>
              <a:t>www.factcheck.ORG </a:t>
            </a:r>
          </a:p>
          <a:p>
            <a:pPr lvl="1"/>
            <a:r>
              <a:rPr lang="en-US" dirty="0" smtClean="0"/>
              <a:t>www.snopes.com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5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Decay of Message Effects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676400"/>
            <a:ext cx="77724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Your goal is to deliver </a:t>
            </a:r>
            <a:r>
              <a:rPr lang="en-US" sz="2800" dirty="0"/>
              <a:t>message as close to action point as </a:t>
            </a:r>
            <a:r>
              <a:rPr lang="en-US" sz="2800" dirty="0" smtClean="0"/>
              <a:t>possible.</a:t>
            </a:r>
            <a:endParaRPr lang="en-US" sz="2800" dirty="0"/>
          </a:p>
          <a:p>
            <a:r>
              <a:rPr lang="en-US" sz="2800" dirty="0" smtClean="0"/>
              <a:t>Influences on the amount of decay over time:</a:t>
            </a:r>
            <a:endParaRPr lang="en-US" sz="2800" dirty="0"/>
          </a:p>
          <a:p>
            <a:pPr lvl="1"/>
            <a:r>
              <a:rPr lang="en-US" sz="2800" dirty="0" smtClean="0"/>
              <a:t>The number of supporting points for your position</a:t>
            </a:r>
            <a:endParaRPr lang="en-US" sz="2800" dirty="0"/>
          </a:p>
          <a:p>
            <a:pPr lvl="1"/>
            <a:r>
              <a:rPr lang="en-US" sz="2800" dirty="0" smtClean="0"/>
              <a:t>The communicator’s </a:t>
            </a:r>
            <a:r>
              <a:rPr lang="en-US" sz="2800" dirty="0"/>
              <a:t>credibility</a:t>
            </a:r>
          </a:p>
          <a:p>
            <a:pPr lvl="1"/>
            <a:r>
              <a:rPr lang="en-US" sz="2800" dirty="0" smtClean="0"/>
              <a:t>The receiver’s level of involvement </a:t>
            </a:r>
            <a:r>
              <a:rPr lang="en-US" sz="2800" dirty="0"/>
              <a:t>in </a:t>
            </a:r>
            <a:r>
              <a:rPr lang="en-US" sz="2800" dirty="0" smtClean="0"/>
              <a:t>issue</a:t>
            </a:r>
          </a:p>
          <a:p>
            <a:pPr lvl="2"/>
            <a:r>
              <a:rPr lang="en-US" sz="2400" dirty="0" smtClean="0"/>
              <a:t>High involvement = less decay of message effects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r>
              <a:rPr lang="en-US" dirty="0" smtClean="0"/>
              <a:t>When to use implicit vs. explicit conclusions</a:t>
            </a:r>
          </a:p>
          <a:p>
            <a:r>
              <a:rPr lang="en-US" dirty="0" smtClean="0"/>
              <a:t>Best number of arguments to use</a:t>
            </a:r>
          </a:p>
          <a:p>
            <a:r>
              <a:rPr lang="en-US" dirty="0" smtClean="0"/>
              <a:t>The most effective way to use evidence (&amp; the best types of evidence)</a:t>
            </a:r>
          </a:p>
          <a:p>
            <a:r>
              <a:rPr lang="en-US" dirty="0" smtClean="0"/>
              <a:t>How many times you should repeat a persuasive message</a:t>
            </a:r>
          </a:p>
          <a:p>
            <a:r>
              <a:rPr lang="en-US" dirty="0" smtClean="0"/>
              <a:t>When you should use one-sided vs. two-sided messages</a:t>
            </a:r>
          </a:p>
          <a:p>
            <a:r>
              <a:rPr lang="en-US" dirty="0" smtClean="0"/>
              <a:t>How to determine whether you’ll benefit most from the primacy effect OR the </a:t>
            </a:r>
            <a:r>
              <a:rPr lang="en-US" dirty="0" err="1" smtClean="0"/>
              <a:t>recency</a:t>
            </a:r>
            <a:r>
              <a:rPr lang="en-US" dirty="0" smtClean="0"/>
              <a:t> effect</a:t>
            </a:r>
          </a:p>
          <a:p>
            <a:r>
              <a:rPr lang="en-US" dirty="0" smtClean="0"/>
              <a:t>How you can use warnings to increase your persuasive effectiveness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7772400" cy="1143000"/>
          </a:xfrm>
        </p:spPr>
        <p:txBody>
          <a:bodyPr/>
          <a:lstStyle/>
          <a:p>
            <a:r>
              <a:rPr lang="en-US" dirty="0"/>
              <a:t>Should I tell them what to do?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90600"/>
            <a:ext cx="54864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is often a choice at the end of an ad or an argument about whether to tell people what to do (explicit conclusion) or to let them “fill in the blank” (implicit conclusion).</a:t>
            </a:r>
          </a:p>
          <a:p>
            <a:r>
              <a:rPr lang="en-US" dirty="0" smtClean="0"/>
              <a:t>Explicit </a:t>
            </a:r>
            <a:r>
              <a:rPr lang="en-US" dirty="0"/>
              <a:t>conclusions may work best </a:t>
            </a:r>
            <a:r>
              <a:rPr lang="en-US" dirty="0" smtClean="0"/>
              <a:t>if: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eceiver </a:t>
            </a:r>
            <a:r>
              <a:rPr lang="en-US" dirty="0"/>
              <a:t>is </a:t>
            </a:r>
            <a:r>
              <a:rPr lang="en-US" dirty="0" smtClean="0"/>
              <a:t>uninvolved. </a:t>
            </a:r>
            <a:endParaRPr lang="en-US" dirty="0"/>
          </a:p>
          <a:p>
            <a:pPr lvl="1"/>
            <a:r>
              <a:rPr lang="en-US" dirty="0" smtClean="0"/>
              <a:t>Receiver is unable </a:t>
            </a:r>
            <a:r>
              <a:rPr lang="en-US" dirty="0"/>
              <a:t>to draw own conclusion </a:t>
            </a:r>
            <a:r>
              <a:rPr lang="en-US" dirty="0" smtClean="0"/>
              <a:t>(i.e</a:t>
            </a:r>
            <a:r>
              <a:rPr lang="en-US" dirty="0"/>
              <a:t>. using the peripheral route in ELM).</a:t>
            </a:r>
          </a:p>
          <a:p>
            <a:r>
              <a:rPr lang="en-US" dirty="0"/>
              <a:t>Implicit conclusions may work best </a:t>
            </a:r>
            <a:r>
              <a:rPr lang="en-US" dirty="0" smtClean="0"/>
              <a:t>when: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eceivers </a:t>
            </a:r>
            <a:r>
              <a:rPr lang="en-US" dirty="0"/>
              <a:t>are </a:t>
            </a:r>
            <a:r>
              <a:rPr lang="en-US" dirty="0" smtClean="0"/>
              <a:t>highly involved.</a:t>
            </a:r>
          </a:p>
          <a:p>
            <a:pPr lvl="1"/>
            <a:r>
              <a:rPr lang="en-US" dirty="0" smtClean="0"/>
              <a:t>Receivers are </a:t>
            </a:r>
            <a:r>
              <a:rPr lang="en-US" dirty="0"/>
              <a:t>intelligent enough to draw their own conclusions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strategy works best for people who are high in Need for Cognition.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4" name="Picture 3" descr="Lot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0" y="1752600"/>
            <a:ext cx="3429000" cy="4572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960"/>
            <a:ext cx="7772400" cy="1143000"/>
          </a:xfrm>
        </p:spPr>
        <p:txBody>
          <a:bodyPr/>
          <a:lstStyle/>
          <a:p>
            <a:r>
              <a:rPr lang="en-US" dirty="0" smtClean="0"/>
              <a:t>Implicit &amp; Explicit Advertisements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4839191" cy="28504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429" y="3466020"/>
            <a:ext cx="3830171" cy="31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</a:t>
            </a:r>
            <a:r>
              <a:rPr lang="en-US" sz="3600" dirty="0" smtClean="0"/>
              <a:t>many </a:t>
            </a:r>
            <a:r>
              <a:rPr lang="en-US" sz="3600" dirty="0"/>
              <a:t>arguments do I need?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428244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People who don’t care too much about the topic (low involvement) are </a:t>
            </a:r>
            <a:r>
              <a:rPr lang="en-US" dirty="0"/>
              <a:t>unlikely to scrutinize </a:t>
            </a:r>
            <a:r>
              <a:rPr lang="en-US" dirty="0" smtClean="0"/>
              <a:t>messages-- </a:t>
            </a:r>
            <a:r>
              <a:rPr lang="en-US" dirty="0"/>
              <a:t>and are more persuaded by lots of arguments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number of arguments acts peripheral cue.  It’s not the content that counts, just the mere number.</a:t>
            </a:r>
          </a:p>
          <a:p>
            <a:r>
              <a:rPr lang="en-US" dirty="0" smtClean="0"/>
              <a:t>People who are highly involved with the topic are </a:t>
            </a:r>
            <a:r>
              <a:rPr lang="en-US" dirty="0"/>
              <a:t>more persuaded by fewer but higher quality arguments.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5" name="Picture 4" descr="reasons to buy n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1524000"/>
            <a:ext cx="3914140" cy="5105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dirty="0"/>
              <a:t>Use of </a:t>
            </a:r>
            <a:r>
              <a:rPr lang="en-US" dirty="0" smtClean="0"/>
              <a:t>Evidence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8458200" cy="518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To be </a:t>
            </a:r>
            <a:r>
              <a:rPr lang="en-US" sz="2800" dirty="0" smtClean="0"/>
              <a:t>effective in persuading people, the evidence you use </a:t>
            </a:r>
            <a:r>
              <a:rPr lang="en-US" sz="2800" dirty="0"/>
              <a:t>must be new to the </a:t>
            </a:r>
            <a:r>
              <a:rPr lang="en-US" sz="2800" dirty="0" smtClean="0"/>
              <a:t>audience.</a:t>
            </a:r>
            <a:endParaRPr lang="en-US" sz="2800" dirty="0"/>
          </a:p>
          <a:p>
            <a:pPr>
              <a:lnSpc>
                <a:spcPct val="90000"/>
              </a:lnSpc>
              <a:buNone/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Evidence </a:t>
            </a:r>
            <a:r>
              <a:rPr lang="en-US" sz="2800" dirty="0"/>
              <a:t>should be “good” </a:t>
            </a:r>
            <a:r>
              <a:rPr lang="en-US" sz="2800" dirty="0" smtClean="0"/>
              <a:t>evidence: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Source of evidence must be credible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Evidence must be relevant to the claim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High </a:t>
            </a:r>
            <a:r>
              <a:rPr lang="en-US" sz="2800" dirty="0"/>
              <a:t>credibility persuaders have less need to rely on </a:t>
            </a:r>
            <a:r>
              <a:rPr lang="en-US" sz="2800" dirty="0" smtClean="0"/>
              <a:t>evidence.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If source credibility is low/moderate, effective use of evidence is more </a:t>
            </a:r>
            <a:r>
              <a:rPr lang="en-US" sz="2800" dirty="0" smtClean="0"/>
              <a:t>critical</a:t>
            </a:r>
            <a:r>
              <a:rPr lang="en-US" sz="28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3000" dirty="0" smtClean="0"/>
              <a:t>Are statistics more effective as evidence or is it better to use narratives as evidence?</a:t>
            </a:r>
            <a:endParaRPr lang="en-US" sz="3000" dirty="0"/>
          </a:p>
        </p:txBody>
      </p:sp>
      <p:pic>
        <p:nvPicPr>
          <p:cNvPr id="6" name="Picture 5" descr="eviden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1828800"/>
            <a:ext cx="2076450" cy="20764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of Evidence: Statistical vs. Testimonial (Smoking)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3221"/>
            <a:ext cx="2743200" cy="5269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47800"/>
            <a:ext cx="541020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0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Statistics </a:t>
            </a:r>
            <a:r>
              <a:rPr lang="en-US" dirty="0" smtClean="0"/>
              <a:t>vs. </a:t>
            </a:r>
            <a:r>
              <a:rPr lang="en-US" dirty="0" smtClean="0"/>
              <a:t>Testimonial (HIV/AIDS)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3696610" cy="3505200"/>
          </a:xfrm>
          <a:prstGeom prst="rect">
            <a:avLst/>
          </a:prstGeom>
        </p:spPr>
      </p:pic>
      <p:pic>
        <p:nvPicPr>
          <p:cNvPr id="4" name="Picture 3" descr="LetsStopHIV-Together-Poster13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24000"/>
            <a:ext cx="325418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9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937</TotalTime>
  <Words>1497</Words>
  <Application>Microsoft Macintosh PowerPoint</Application>
  <PresentationFormat>Letter Paper (8.5x11 in)</PresentationFormat>
  <Paragraphs>126</Paragraphs>
  <Slides>24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Equity</vt:lpstr>
      <vt:lpstr>Message Variables</vt:lpstr>
      <vt:lpstr>Does it matter…</vt:lpstr>
      <vt:lpstr>Today’s lecture</vt:lpstr>
      <vt:lpstr>Should I tell them what to do?</vt:lpstr>
      <vt:lpstr>Implicit &amp; Explicit Advertisements</vt:lpstr>
      <vt:lpstr>How many arguments do I need?</vt:lpstr>
      <vt:lpstr>Use of Evidence</vt:lpstr>
      <vt:lpstr>Type of Evidence: Statistical vs. Testimonial (Smoking)</vt:lpstr>
      <vt:lpstr>Statistics vs. Testimonial (HIV/AIDS)</vt:lpstr>
      <vt:lpstr>How many times should I tell them?</vt:lpstr>
      <vt:lpstr>Should I be the first to present my case or the second?</vt:lpstr>
      <vt:lpstr>Recency Effect</vt:lpstr>
      <vt:lpstr>A more nuanced view</vt:lpstr>
      <vt:lpstr>If you’re interviewing for a job (or competing for a client)</vt:lpstr>
      <vt:lpstr>Should I tell them what the other side will say?</vt:lpstr>
      <vt:lpstr>One-sided messages are more effective when:</vt:lpstr>
      <vt:lpstr>PowerPoint Presentation</vt:lpstr>
      <vt:lpstr>PowerPoint Presentation</vt:lpstr>
      <vt:lpstr>Who responds best to two-sided (refutational) messages?</vt:lpstr>
      <vt:lpstr>Message sidedness and Truisms</vt:lpstr>
      <vt:lpstr>How can I get people to resist being persuaded by the other side?</vt:lpstr>
      <vt:lpstr>Warnings</vt:lpstr>
      <vt:lpstr>Who should you vote for on November 6th?</vt:lpstr>
      <vt:lpstr>Decay of Message Effects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Variables</dc:title>
  <dc:creator>Kean university</dc:creator>
  <cp:lastModifiedBy>Morgan, Susan E</cp:lastModifiedBy>
  <cp:revision>92</cp:revision>
  <cp:lastPrinted>2012-10-29T16:59:12Z</cp:lastPrinted>
  <dcterms:created xsi:type="dcterms:W3CDTF">2012-10-21T17:23:30Z</dcterms:created>
  <dcterms:modified xsi:type="dcterms:W3CDTF">2013-10-31T15:45:05Z</dcterms:modified>
</cp:coreProperties>
</file>