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Pt>
            <c:idx val="0"/>
            <c:invertIfNegative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1"/>
            <c:invertIfNegative val="0"/>
            <c:spPr>
              <a:solidFill>
                <a:srgbClr val="004586"/>
              </a:solidFill>
              <a:ln>
                <a:noFill/>
              </a:ln>
            </c:spPr>
          </c:dPt>
          <c:dLbls>
            <c:numFmt formatCode="0%" sourceLinked="0"/>
            <c:dLbl>
              <c:idx val="0"/>
              <c:numFmt formatCode="0%" sourceLinked="0"/>
              <c:txPr>
                <a:bodyPr/>
                <a:lstStyle/>
                <a:p>
                  <a:pPr>
                    <a:defRPr b="0" sz="2200" spc="-1" strike="noStrike">
                      <a:latin typeface="Arial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1"/>
              <c:numFmt formatCode="0%" sourceLinked="0"/>
              <c:txPr>
                <a:bodyPr/>
                <a:lstStyle/>
                <a:p>
                  <a:pPr>
                    <a:defRPr b="0" sz="2200" spc="-1" strike="noStrike">
                      <a:latin typeface="Arial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 </c:separator>
            </c:dLbl>
            <c:txPr>
              <a:bodyPr/>
              <a:lstStyle/>
              <a:p>
                <a:pPr>
                  <a:defRPr b="0" sz="2200" spc="-1" strike="noStrike">
                    <a:latin typeface="Arial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3"/>
                <c:pt idx="0">
                  <c:v>No dissent</c:v>
                </c:pt>
                <c:pt idx="1">
                  <c:v>Dissent, no advocate</c:v>
                </c:pt>
                <c:pt idx="2">
                  <c:v>Dissent with advocate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0.07</c:v>
                </c:pt>
                <c:pt idx="1">
                  <c:v>0.28</c:v>
                </c:pt>
                <c:pt idx="2">
                  <c:v>0.65</c:v>
                </c:pt>
              </c:numCache>
            </c:numRef>
          </c:val>
        </c:ser>
        <c:gapWidth val="100"/>
        <c:overlap val="0"/>
        <c:axId val="60798966"/>
        <c:axId val="62126154"/>
      </c:barChart>
      <c:catAx>
        <c:axId val="60798966"/>
        <c:scaling>
          <c:orientation val="minMax"/>
        </c:scaling>
        <c:delete val="0"/>
        <c:axPos val="b"/>
        <c:numFmt formatCode="[$-409]mm/dd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2000" spc="-1" strike="noStrike">
                <a:latin typeface="Arial"/>
              </a:defRPr>
            </a:pPr>
          </a:p>
        </c:txPr>
        <c:crossAx val="62126154"/>
        <c:crossesAt val="0"/>
        <c:auto val="1"/>
        <c:lblAlgn val="ctr"/>
        <c:lblOffset val="100"/>
        <c:noMultiLvlLbl val="0"/>
      </c:catAx>
      <c:valAx>
        <c:axId val="62126154"/>
        <c:scaling>
          <c:orientation val="minMax"/>
        </c:scaling>
        <c:delete val="1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60798966"/>
        <c:crossBetween val="between"/>
      </c:valAx>
      <c:spPr>
        <a:noFill/>
        <a:ln>
          <a:solidFill>
            <a:srgbClr val="b3b3b3"/>
          </a:solidFill>
        </a:ln>
      </c:spPr>
    </c:plotArea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B24251C-894A-4E85-B5B2-5F3AE3DA3AF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Groups that debate make the best choice much more frequently.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42" name=""/>
          <p:cNvGraphicFramePr/>
          <p:nvPr/>
        </p:nvGraphicFramePr>
        <p:xfrm>
          <a:off x="554760" y="1364760"/>
          <a:ext cx="9041400" cy="3668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3" name="TextShape 2"/>
          <p:cNvSpPr txBox="1"/>
          <p:nvPr/>
        </p:nvSpPr>
        <p:spPr>
          <a:xfrm>
            <a:off x="7498080" y="5212080"/>
            <a:ext cx="256032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457200" indent="-457200" algn="r"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latin typeface="Arial"/>
              </a:rPr>
              <a:t>Schulz-Hardt, 2006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4529160" y="3388320"/>
            <a:ext cx="109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5x better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4"/>
          <p:cNvSpPr txBox="1"/>
          <p:nvPr/>
        </p:nvSpPr>
        <p:spPr>
          <a:xfrm>
            <a:off x="7315200" y="177516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10x better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000" spc="-1" strike="noStrike">
                <a:latin typeface="Arial"/>
              </a:rPr>
              <a:t>Schulz-Hardt, S., Brodbeck, F. C., Mojzisch, A., Kerschreiter, R., &amp; Frey, D. </a:t>
            </a:r>
            <a:r>
              <a:rPr b="0" lang="en-US" sz="2000" spc="-1" strike="noStrike">
                <a:latin typeface="Arial"/>
              </a:rPr>
              <a:t>(2006). Group decision making in hidden profile situations: Dissent as a </a:t>
            </a:r>
            <a:r>
              <a:rPr b="0" lang="en-US" sz="2000" spc="-1" strike="noStrike">
                <a:latin typeface="Arial"/>
              </a:rPr>
              <a:t>facilitator for decision quality. </a:t>
            </a:r>
            <a:r>
              <a:rPr b="0" i="1" lang="en-US" sz="2000" spc="-1" strike="noStrike">
                <a:latin typeface="Arial"/>
              </a:rPr>
              <a:t>Journal of Personality and Social </a:t>
            </a:r>
            <a:r>
              <a:rPr b="0" i="1" lang="en-US" sz="2000" spc="-1" strike="noStrike">
                <a:latin typeface="Arial"/>
              </a:rPr>
              <a:t>Psychology, 91</a:t>
            </a:r>
            <a:r>
              <a:rPr b="0" lang="en-US" sz="2000" spc="-1" strike="noStrike">
                <a:latin typeface="Arial"/>
              </a:rPr>
              <a:t>(6), 1080-1093. https://doi.org/10.1037/0022-</a:t>
            </a:r>
            <a:r>
              <a:rPr b="0" lang="en-US" sz="2000" spc="-1" strike="noStrike">
                <a:latin typeface="Arial"/>
              </a:rPr>
              <a:t>3514.91.6.1080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2021-08-21T22:28:44Z</dcterms:created>
  <dc:creator>Kurtis D. Miller</dc:creator>
  <dc:description/>
  <dc:language>en-US</dc:language>
  <cp:lastModifiedBy>Kurtis D. Miller</cp:lastModifiedBy>
  <dcterms:modified xsi:type="dcterms:W3CDTF">2021-08-22T01:15:24Z</dcterms:modified>
  <cp:revision>1</cp:revision>
  <dc:subject/>
  <dc:title/>
</cp:coreProperties>
</file>