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3" r:id="rId4"/>
    <p:sldId id="261" r:id="rId5"/>
    <p:sldId id="260" r:id="rId6"/>
    <p:sldId id="257" r:id="rId7"/>
    <p:sldId id="259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AF3B3B8-6E9C-4B05-A029-E71C4B421A4A}">
          <p14:sldIdLst>
            <p14:sldId id="256"/>
          </p14:sldIdLst>
        </p14:section>
        <p14:section name="The Assertion-Evidence Structure" id="{2FB1E559-FEE6-4FF1-8233-59FD9C39B1C6}">
          <p14:sldIdLst>
            <p14:sldId id="262"/>
            <p14:sldId id="263"/>
            <p14:sldId id="261"/>
          </p14:sldIdLst>
        </p14:section>
        <p14:section name="Using Things as Visual Evidence" id="{120AD63F-0E34-4BC4-BFF2-842EDB980FF0}">
          <p14:sldIdLst>
            <p14:sldId id="260"/>
          </p14:sldIdLst>
        </p14:section>
        <p14:section name="Using Numbers as Visual Evidence" id="{B9348115-73E0-4A95-BCAD-D3A9C250DA25}">
          <p14:sldIdLst>
            <p14:sldId id="257"/>
          </p14:sldIdLst>
        </p14:section>
        <p14:section name="Using Other People's Words as Visual Evidence" id="{5852ED40-7355-4543-97E4-69CE0793A82B}">
          <p14:sldIdLst>
            <p14:sldId id="259"/>
          </p14:sldIdLst>
        </p14:section>
        <p14:section name="Conclusion" id="{0D3788D1-4907-46EE-8FF7-F43446AC7CAB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3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5–14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3.421453355266806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noAutofit/>
                </a:bodyPr>
                <a:lstStyle/>
                <a:p>
                  <a:pPr algn="ctr">
                    <a:defRPr lang="en-US" sz="20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5.5996329263189926E-2"/>
                      <c:h val="0.18045966550978113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2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Sheet1!$A$2:$C$2</c:f>
              <c:strCache>
                <c:ptCount val="3"/>
                <c:pt idx="0">
                  <c:v>Intentional self-harm (suicide) </c:v>
                </c:pt>
                <c:pt idx="1">
                  <c:v>…..</c:v>
                </c:pt>
                <c:pt idx="2">
                  <c:v>…..</c:v>
                </c:pt>
              </c:strCache>
            </c:strRef>
          </c:cat>
          <c:val>
            <c:numRef>
              <c:f>Sheet1!$D$2</c:f>
              <c:numCache>
                <c:formatCode>#,##0</c:formatCode>
                <c:ptCount val="1"/>
                <c:pt idx="0">
                  <c:v>428</c:v>
                </c:pt>
              </c:numCache>
            </c:numRef>
          </c:val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15–24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2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Sheet1!$A$2:$C$2</c:f>
              <c:strCache>
                <c:ptCount val="3"/>
                <c:pt idx="0">
                  <c:v>Intentional self-harm (suicide) </c:v>
                </c:pt>
                <c:pt idx="1">
                  <c:v>…..</c:v>
                </c:pt>
                <c:pt idx="2">
                  <c:v>…..</c:v>
                </c:pt>
              </c:strCache>
            </c:strRef>
          </c:cat>
          <c:val>
            <c:numRef>
              <c:f>Sheet1!$E$2</c:f>
              <c:numCache>
                <c:formatCode>#,##0</c:formatCode>
                <c:ptCount val="1"/>
                <c:pt idx="0">
                  <c:v>5090</c:v>
                </c:pt>
              </c:numCache>
            </c:numRef>
          </c:val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25–34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2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Sheet1!$A$2:$C$2</c:f>
              <c:strCache>
                <c:ptCount val="3"/>
                <c:pt idx="0">
                  <c:v>Intentional self-harm (suicide) </c:v>
                </c:pt>
                <c:pt idx="1">
                  <c:v>…..</c:v>
                </c:pt>
                <c:pt idx="2">
                  <c:v>…..</c:v>
                </c:pt>
              </c:strCache>
            </c:strRef>
          </c:cat>
          <c:val>
            <c:numRef>
              <c:f>Sheet1!$F$2</c:f>
              <c:numCache>
                <c:formatCode>#,##0</c:formatCode>
                <c:ptCount val="1"/>
                <c:pt idx="0">
                  <c:v>6574</c:v>
                </c:pt>
              </c:numCache>
            </c:numRef>
          </c:val>
        </c:ser>
        <c:ser>
          <c:idx val="3"/>
          <c:order val="3"/>
          <c:tx>
            <c:strRef>
              <c:f>Sheet1!$G$1</c:f>
              <c:strCache>
                <c:ptCount val="1"/>
                <c:pt idx="0">
                  <c:v>35–44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2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Sheet1!$A$2:$C$2</c:f>
              <c:strCache>
                <c:ptCount val="3"/>
                <c:pt idx="0">
                  <c:v>Intentional self-harm (suicide) </c:v>
                </c:pt>
                <c:pt idx="1">
                  <c:v>…..</c:v>
                </c:pt>
                <c:pt idx="2">
                  <c:v>…..</c:v>
                </c:pt>
              </c:strCache>
            </c:strRef>
          </c:cat>
          <c:val>
            <c:numRef>
              <c:f>Sheet1!$G$2</c:f>
              <c:numCache>
                <c:formatCode>#,##0</c:formatCode>
                <c:ptCount val="1"/>
                <c:pt idx="0">
                  <c:v>6715</c:v>
                </c:pt>
              </c:numCache>
            </c:numRef>
          </c:val>
        </c:ser>
        <c:ser>
          <c:idx val="4"/>
          <c:order val="4"/>
          <c:tx>
            <c:strRef>
              <c:f>Sheet1!$H$1</c:f>
              <c:strCache>
                <c:ptCount val="1"/>
                <c:pt idx="0">
                  <c:v>45–54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Sheet1!$A$2:$C$2</c:f>
              <c:strCache>
                <c:ptCount val="3"/>
                <c:pt idx="0">
                  <c:v>Intentional self-harm (suicide) </c:v>
                </c:pt>
                <c:pt idx="1">
                  <c:v>…..</c:v>
                </c:pt>
                <c:pt idx="2">
                  <c:v>…..</c:v>
                </c:pt>
              </c:strCache>
            </c:strRef>
          </c:cat>
          <c:val>
            <c:numRef>
              <c:f>Sheet1!$H$2</c:f>
              <c:numCache>
                <c:formatCode>#,##0</c:formatCode>
                <c:ptCount val="1"/>
                <c:pt idx="0">
                  <c:v>8774</c:v>
                </c:pt>
              </c:numCache>
            </c:numRef>
          </c:val>
        </c:ser>
        <c:ser>
          <c:idx val="5"/>
          <c:order val="5"/>
          <c:tx>
            <c:strRef>
              <c:f>Sheet1!$I$1</c:f>
              <c:strCache>
                <c:ptCount val="1"/>
                <c:pt idx="0">
                  <c:v>55–64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2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Sheet1!$A$2:$C$2</c:f>
              <c:strCache>
                <c:ptCount val="3"/>
                <c:pt idx="0">
                  <c:v>Intentional self-harm (suicide) </c:v>
                </c:pt>
                <c:pt idx="1">
                  <c:v>…..</c:v>
                </c:pt>
                <c:pt idx="2">
                  <c:v>…..</c:v>
                </c:pt>
              </c:strCache>
            </c:strRef>
          </c:cat>
          <c:val>
            <c:numRef>
              <c:f>Sheet1!$I$2</c:f>
              <c:numCache>
                <c:formatCode>#,##0</c:formatCode>
                <c:ptCount val="1"/>
                <c:pt idx="0">
                  <c:v>7539</c:v>
                </c:pt>
              </c:numCache>
            </c:numRef>
          </c:val>
        </c:ser>
        <c:ser>
          <c:idx val="6"/>
          <c:order val="6"/>
          <c:tx>
            <c:strRef>
              <c:f>Sheet1!$J$1</c:f>
              <c:strCache>
                <c:ptCount val="1"/>
                <c:pt idx="0">
                  <c:v>65–74</c:v>
                </c:pt>
              </c:strCache>
            </c:strRef>
          </c:tx>
          <c:spPr>
            <a:solidFill>
              <a:schemeClr val="accent1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2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Sheet1!$A$2:$C$2</c:f>
              <c:strCache>
                <c:ptCount val="3"/>
                <c:pt idx="0">
                  <c:v>Intentional self-harm (suicide) </c:v>
                </c:pt>
                <c:pt idx="1">
                  <c:v>…..</c:v>
                </c:pt>
                <c:pt idx="2">
                  <c:v>…..</c:v>
                </c:pt>
              </c:strCache>
            </c:strRef>
          </c:cat>
          <c:val>
            <c:numRef>
              <c:f>Sheet1!$J$2</c:f>
              <c:numCache>
                <c:formatCode>#,##0</c:formatCode>
                <c:ptCount val="1"/>
                <c:pt idx="0">
                  <c:v>4115</c:v>
                </c:pt>
              </c:numCache>
            </c:numRef>
          </c:val>
        </c:ser>
        <c:ser>
          <c:idx val="7"/>
          <c:order val="7"/>
          <c:tx>
            <c:strRef>
              <c:f>Sheet1!$K$1</c:f>
              <c:strCache>
                <c:ptCount val="1"/>
                <c:pt idx="0">
                  <c:v>75–84</c:v>
                </c:pt>
              </c:strCache>
            </c:strRef>
          </c:tx>
          <c:spPr>
            <a:solidFill>
              <a:schemeClr val="accent2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2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Sheet1!$A$2:$C$2</c:f>
              <c:strCache>
                <c:ptCount val="3"/>
                <c:pt idx="0">
                  <c:v>Intentional self-harm (suicide) </c:v>
                </c:pt>
                <c:pt idx="1">
                  <c:v>…..</c:v>
                </c:pt>
                <c:pt idx="2">
                  <c:v>…..</c:v>
                </c:pt>
              </c:strCache>
            </c:strRef>
          </c:cat>
          <c:val>
            <c:numRef>
              <c:f>Sheet1!$K$2</c:f>
              <c:numCache>
                <c:formatCode>#,##0</c:formatCode>
                <c:ptCount val="1"/>
                <c:pt idx="0">
                  <c:v>2395</c:v>
                </c:pt>
              </c:numCache>
            </c:numRef>
          </c:val>
        </c:ser>
        <c:ser>
          <c:idx val="8"/>
          <c:order val="8"/>
          <c:tx>
            <c:strRef>
              <c:f>Sheet1!$L$1</c:f>
              <c:strCache>
                <c:ptCount val="1"/>
                <c:pt idx="0">
                  <c:v>Over 85</c:v>
                </c:pt>
              </c:strCache>
            </c:strRef>
          </c:tx>
          <c:spPr>
            <a:solidFill>
              <a:schemeClr val="accent3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0"/>
              <c:layout>
                <c:manualLayout>
                  <c:x val="-8.856580457753038E-17"/>
                  <c:y val="8.819700974734656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noAutofit/>
                  </a:bodyPr>
                  <a:lstStyle/>
                  <a:p>
                    <a:pPr algn="ctr">
                      <a:defRPr lang="en-US" sz="20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6BE31CDD-42B2-4761-B7A7-B6C59E7BA350}" type="SERIESNAME">
                      <a:rPr lang="en-US">
                        <a:solidFill>
                          <a:schemeClr val="tx1"/>
                        </a:solidFill>
                      </a:rPr>
                      <a:pPr algn="ctr">
                        <a:defRPr lang="en-US" sz="20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[SERIES NAME]</a:t>
                    </a:fld>
                    <a:endParaRPr lang="en-US" baseline="0" dirty="0">
                      <a:solidFill>
                        <a:schemeClr val="tx1"/>
                      </a:solidFill>
                    </a:endParaRPr>
                  </a:p>
                  <a:p>
                    <a:pPr algn="ctr">
                      <a:defRPr lang="en-US" sz="20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C495D8F-6F60-4292-A2EE-D5B9C55C2D81}" type="VALUE">
                      <a:rPr lang="en-US"/>
                      <a:pPr algn="ctr">
                        <a:defRPr lang="en-US" sz="20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2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Sheet1!$A$2:$C$2</c:f>
              <c:strCache>
                <c:ptCount val="3"/>
                <c:pt idx="0">
                  <c:v>Intentional self-harm (suicide) </c:v>
                </c:pt>
                <c:pt idx="1">
                  <c:v>…..</c:v>
                </c:pt>
                <c:pt idx="2">
                  <c:v>…..</c:v>
                </c:pt>
              </c:strCache>
            </c:strRef>
          </c:cat>
          <c:val>
            <c:numRef>
              <c:f>Sheet1!$L$2</c:f>
              <c:numCache>
                <c:formatCode>#,##0</c:formatCode>
                <c:ptCount val="1"/>
                <c:pt idx="0">
                  <c:v>1192</c:v>
                </c:pt>
              </c:numCache>
            </c:numRef>
          </c:val>
        </c:ser>
        <c:ser>
          <c:idx val="9"/>
          <c:order val="9"/>
          <c:tx>
            <c:strRef>
              <c:f>Sheet1!$M$1</c:f>
              <c:strCache>
                <c:ptCount val="1"/>
                <c:pt idx="0">
                  <c:v>Age not stated</c:v>
                </c:pt>
              </c:strCache>
            </c:strRef>
          </c:tx>
          <c:spPr>
            <a:solidFill>
              <a:schemeClr val="accent4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0"/>
              <c:layout>
                <c:manualLayout>
                  <c:x val="6.0386473429933983E-4"/>
                  <c:y val="7.6709738475843519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noAutofit/>
                </a:bodyPr>
                <a:lstStyle/>
                <a:p>
                  <a:pPr algn="ctr">
                    <a:defRPr lang="en-US" sz="20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1785623264483244"/>
                      <c:h val="0.24758844291112297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2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Sheet1!$A$2:$C$2</c:f>
              <c:strCache>
                <c:ptCount val="3"/>
                <c:pt idx="0">
                  <c:v>Intentional self-harm (suicide) </c:v>
                </c:pt>
                <c:pt idx="1">
                  <c:v>…..</c:v>
                </c:pt>
                <c:pt idx="2">
                  <c:v>…..</c:v>
                </c:pt>
              </c:strCache>
            </c:strRef>
          </c:cat>
          <c:val>
            <c:numRef>
              <c:f>Sheet1!$M$2</c:f>
              <c:numCache>
                <c:formatCode>#,##0</c:formatCode>
                <c:ptCount val="1"/>
                <c:pt idx="0">
                  <c:v>4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41547896"/>
        <c:axId val="288876232"/>
      </c:barChart>
      <c:catAx>
        <c:axId val="1415478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88876232"/>
        <c:crosses val="autoZero"/>
        <c:auto val="1"/>
        <c:lblAlgn val="ctr"/>
        <c:lblOffset val="100"/>
        <c:noMultiLvlLbl val="0"/>
      </c:catAx>
      <c:valAx>
        <c:axId val="288876232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141547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56D4B-417B-4AE8-BC41-56E20A04FC0A}" type="datetimeFigureOut">
              <a:rPr lang="en-US" smtClean="0"/>
              <a:t>2018-01-08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CC1BB-3416-4B76-BD28-18F168486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23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https://flowingdata.com/2017/02/09/how-to-spot-visualization-lies/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CC1BB-3416-4B76-BD28-18F1684868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40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Miller, K. D. (2017, September 25). </a:t>
            </a:r>
            <a:r>
              <a:rPr lang="en-US" i="1" dirty="0" smtClean="0"/>
              <a:t>Union Convention Historical Marker in Greeneville,</a:t>
            </a:r>
            <a:r>
              <a:rPr lang="en-US" i="1" baseline="0" dirty="0" smtClean="0"/>
              <a:t> TN </a:t>
            </a:r>
            <a:r>
              <a:rPr lang="en-US" baseline="0" dirty="0" smtClean="0"/>
              <a:t>[Digital Photograph]. Retrieved from </a:t>
            </a:r>
            <a:r>
              <a:rPr lang="en-US" dirty="0" smtClean="0"/>
              <a:t>https://www.flickr.com/photos/140911330@N07/37432735836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CC1BB-3416-4B76-BD28-18F1684868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49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United States Center for Disease Control. (2016, June 30). Deaths: Final Data for 2014. </a:t>
            </a:r>
            <a:r>
              <a:rPr lang="en-US" i="1" dirty="0" smtClean="0"/>
              <a:t>National Vital Statistics Reports, 65</a:t>
            </a:r>
            <a:r>
              <a:rPr lang="en-US" dirty="0" smtClean="0"/>
              <a:t>(4). Retrieved from https://www.cdc.gov/nchs/data/nvsr/nvsr65/nvsr65_04.pdf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CC1BB-3416-4B76-BD28-18F1684868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60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Berenson, C. (Producer), &amp; Ellis, D. R. (Director). (2006, August 18). </a:t>
            </a:r>
            <a:r>
              <a:rPr lang="en-US" i="1" dirty="0" smtClean="0"/>
              <a:t>Snakes on a plane </a:t>
            </a:r>
            <a:r>
              <a:rPr lang="en-US" dirty="0" smtClean="0"/>
              <a:t>[Motion picture, television edit]. United States: New Line Cinema.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CC1BB-3416-4B76-BD28-18F1684868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8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8B8A-4836-4DB2-AFBC-F37B9C3B5CF6}" type="datetimeFigureOut">
              <a:rPr lang="en-US" smtClean="0"/>
              <a:t>2018-01-08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6F17-2E52-4531-9238-BE88C0920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86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8B8A-4836-4DB2-AFBC-F37B9C3B5CF6}" type="datetimeFigureOut">
              <a:rPr lang="en-US" smtClean="0"/>
              <a:t>2018-01-08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6F17-2E52-4531-9238-BE88C0920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84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8B8A-4836-4DB2-AFBC-F37B9C3B5CF6}" type="datetimeFigureOut">
              <a:rPr lang="en-US" smtClean="0"/>
              <a:t>2018-01-08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6F17-2E52-4531-9238-BE88C0920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1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8B8A-4836-4DB2-AFBC-F37B9C3B5CF6}" type="datetimeFigureOut">
              <a:rPr lang="en-US" smtClean="0"/>
              <a:t>2018-01-08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6F17-2E52-4531-9238-BE88C0920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23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8B8A-4836-4DB2-AFBC-F37B9C3B5CF6}" type="datetimeFigureOut">
              <a:rPr lang="en-US" smtClean="0"/>
              <a:t>2018-01-08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6F17-2E52-4531-9238-BE88C0920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52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8B8A-4836-4DB2-AFBC-F37B9C3B5CF6}" type="datetimeFigureOut">
              <a:rPr lang="en-US" smtClean="0"/>
              <a:t>2018-01-08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6F17-2E52-4531-9238-BE88C0920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6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8B8A-4836-4DB2-AFBC-F37B9C3B5CF6}" type="datetimeFigureOut">
              <a:rPr lang="en-US" smtClean="0"/>
              <a:t>2018-01-08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6F17-2E52-4531-9238-BE88C0920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2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8B8A-4836-4DB2-AFBC-F37B9C3B5CF6}" type="datetimeFigureOut">
              <a:rPr lang="en-US" smtClean="0"/>
              <a:t>2018-01-08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6F17-2E52-4531-9238-BE88C0920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1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8B8A-4836-4DB2-AFBC-F37B9C3B5CF6}" type="datetimeFigureOut">
              <a:rPr lang="en-US" smtClean="0"/>
              <a:t>2018-01-08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6F17-2E52-4531-9238-BE88C0920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8B8A-4836-4DB2-AFBC-F37B9C3B5CF6}" type="datetimeFigureOut">
              <a:rPr lang="en-US" smtClean="0"/>
              <a:t>2018-01-08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6F17-2E52-4531-9238-BE88C0920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8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8B8A-4836-4DB2-AFBC-F37B9C3B5CF6}" type="datetimeFigureOut">
              <a:rPr lang="en-US" smtClean="0"/>
              <a:t>2018-01-08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6F17-2E52-4531-9238-BE88C0920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5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28B8A-4836-4DB2-AFBC-F37B9C3B5CF6}" type="datetimeFigureOut">
              <a:rPr lang="en-US" smtClean="0"/>
              <a:t>2018-01-08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66F17-2E52-4531-9238-BE88C0920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3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/>
              <a:t>E</a:t>
            </a:r>
            <a:r>
              <a:rPr lang="en-US" smtClean="0"/>
              <a:t>xample Visual Aid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How to Use the Assertion-Evidence Structure with Different Forms of Visual Evidence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9953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Assertion-Evidence Structure slide must have three parts.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886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Call-outs may also be included, and are often helpful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89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Things, numbers, and other people’s words are all forms of evidence which translate well visually.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54" y="1690690"/>
            <a:ext cx="2665161" cy="14991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354" y="3290561"/>
            <a:ext cx="2665161" cy="14991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354" y="4892591"/>
            <a:ext cx="2665161" cy="14991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3511290" y="2176496"/>
            <a:ext cx="4589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Things used as visual evidence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511290" y="3778527"/>
            <a:ext cx="4980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Numbers used as visual evidence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511290" y="5380558"/>
            <a:ext cx="680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Other people’s words used as visual evidence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88065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During the Civil War, Greeneville tried to secede from Tennessee to rejoin the Union.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16"/>
          <a:stretch/>
        </p:blipFill>
        <p:spPr>
          <a:xfrm>
            <a:off x="2265405" y="1690688"/>
            <a:ext cx="7661190" cy="5084206"/>
          </a:xfrm>
        </p:spPr>
      </p:pic>
      <p:sp>
        <p:nvSpPr>
          <p:cNvPr id="6" name="TextBox 5"/>
          <p:cNvSpPr txBox="1"/>
          <p:nvPr/>
        </p:nvSpPr>
        <p:spPr>
          <a:xfrm>
            <a:off x="10234746" y="5943897"/>
            <a:ext cx="17575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Miller, 2017</a:t>
            </a:r>
          </a:p>
          <a:p>
            <a:r>
              <a:rPr lang="en-US" sz="2400" dirty="0" smtClean="0"/>
              <a:t>CC BY-SA 2.0</a:t>
            </a:r>
          </a:p>
        </p:txBody>
      </p:sp>
    </p:spTree>
    <p:extLst>
      <p:ext uri="{BB962C8B-B14F-4D97-AF65-F5344CB8AC3E}">
        <p14:creationId xmlns:p14="http://schemas.microsoft.com/office/powerpoint/2010/main" val="354067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hear a lot about teen suicide, but suicides peak in middle age.</a:t>
            </a:r>
            <a:endParaRPr lang="en-US" dirty="0"/>
          </a:p>
        </p:txBody>
      </p:sp>
      <p:graphicFrame>
        <p:nvGraphicFramePr>
          <p:cNvPr id="24" name="Content Placeholder 2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25701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9798140" y="6278880"/>
            <a:ext cx="2393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CDC, 2016, pp. 44</a:t>
            </a:r>
          </a:p>
        </p:txBody>
      </p:sp>
      <p:sp>
        <p:nvSpPr>
          <p:cNvPr id="3" name="Right Bracket 2"/>
          <p:cNvSpPr/>
          <p:nvPr/>
        </p:nvSpPr>
        <p:spPr>
          <a:xfrm rot="16200000">
            <a:off x="5200653" y="1009650"/>
            <a:ext cx="352422" cy="2352672"/>
          </a:xfrm>
          <a:prstGeom prst="rightBracket">
            <a:avLst>
              <a:gd name="adj" fmla="val 1703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Middle 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132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Samuel L. Jackson does not like snakes very much, especially while traveling.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“I have had it with these monkey fighting snakes on this Monday through Friday plane.”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			</a:t>
            </a:r>
            <a:r>
              <a:rPr lang="en-US" sz="3600" dirty="0"/>
              <a:t>–</a:t>
            </a:r>
            <a:r>
              <a:rPr lang="en-US" sz="3600" dirty="0" smtClean="0"/>
              <a:t>Samuel L. </a:t>
            </a:r>
            <a:r>
              <a:rPr lang="en-US" sz="3600" dirty="0"/>
              <a:t>Jackson, as Neville </a:t>
            </a:r>
            <a:r>
              <a:rPr lang="en-US" sz="3600" dirty="0" smtClean="0"/>
              <a:t>Flynn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410832" y="6311900"/>
            <a:ext cx="3646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Snakes on a Plane [TV Edit], 2006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59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dirty="0" smtClean="0"/>
              <a:t>Berenson, C. </a:t>
            </a:r>
            <a:r>
              <a:rPr lang="en-US" dirty="0"/>
              <a:t>(Producer), &amp; </a:t>
            </a:r>
            <a:r>
              <a:rPr lang="en-US" dirty="0" smtClean="0"/>
              <a:t>Ellis, D. R. </a:t>
            </a:r>
            <a:r>
              <a:rPr lang="en-US" dirty="0"/>
              <a:t>(Director). </a:t>
            </a:r>
            <a:r>
              <a:rPr lang="en-US" dirty="0" smtClean="0"/>
              <a:t>(2006, August 18).</a:t>
            </a:r>
            <a:r>
              <a:rPr lang="en-US" dirty="0"/>
              <a:t> </a:t>
            </a:r>
            <a:r>
              <a:rPr lang="en-US" i="1" dirty="0" smtClean="0"/>
              <a:t>Snakes on a plane</a:t>
            </a:r>
            <a:r>
              <a:rPr lang="en-US" i="1" dirty="0"/>
              <a:t> </a:t>
            </a:r>
            <a:r>
              <a:rPr lang="en-US" dirty="0"/>
              <a:t>[Motion </a:t>
            </a:r>
            <a:r>
              <a:rPr lang="en-US" dirty="0" smtClean="0"/>
              <a:t>picture, television </a:t>
            </a:r>
            <a:r>
              <a:rPr lang="en-US" dirty="0"/>
              <a:t>e</a:t>
            </a:r>
            <a:r>
              <a:rPr lang="en-US" dirty="0" smtClean="0"/>
              <a:t>dit]. United States: New Line Cinema.</a:t>
            </a:r>
          </a:p>
          <a:p>
            <a:pPr marL="457200" indent="-457200">
              <a:buNone/>
            </a:pPr>
            <a:r>
              <a:rPr lang="en-US" dirty="0"/>
              <a:t>Miller, K. D. (2017, September 25). </a:t>
            </a:r>
            <a:r>
              <a:rPr lang="en-US" i="1" dirty="0"/>
              <a:t>Union Convention Historical Marker in Greeneville, TN </a:t>
            </a:r>
            <a:r>
              <a:rPr lang="en-US" dirty="0"/>
              <a:t>[Digital Photograph]. Retrieved from https://</a:t>
            </a:r>
            <a:r>
              <a:rPr lang="en-US" dirty="0" smtClean="0"/>
              <a:t>www.flickr.com/photos/140911330@N07/37432735836</a:t>
            </a:r>
          </a:p>
          <a:p>
            <a:pPr marL="457200" indent="-457200">
              <a:buNone/>
            </a:pPr>
            <a:r>
              <a:rPr lang="en-US" dirty="0" smtClean="0"/>
              <a:t>United States Center for Disease Control. (2016, June 30). Deaths: Final Data for 2014. </a:t>
            </a:r>
            <a:r>
              <a:rPr lang="en-US" i="1" dirty="0" smtClean="0"/>
              <a:t>National Vital Statistics Reports, 65</a:t>
            </a:r>
            <a:r>
              <a:rPr lang="en-US" dirty="0" smtClean="0"/>
              <a:t>(4). Retrieved from https://www.cdc.gov/nchs/data/nvsr/nvsr65/nvsr65_04.pdf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4761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275</Words>
  <Application>Microsoft Office PowerPoint</Application>
  <PresentationFormat>Widescreen</PresentationFormat>
  <Paragraphs>32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An Example Visual Aid</vt:lpstr>
      <vt:lpstr>An Assertion-Evidence Structure slide must have three parts.</vt:lpstr>
      <vt:lpstr>Call-outs may also be included, and are often helpful</vt:lpstr>
      <vt:lpstr>Things, numbers, and other people’s words are all forms of evidence which translate well visually.</vt:lpstr>
      <vt:lpstr>During the Civil War, Greeneville tried to secede from Tennessee to rejoin the Union.</vt:lpstr>
      <vt:lpstr>We hear a lot about teen suicide, but suicides peak in middle age.</vt:lpstr>
      <vt:lpstr>Samuel L. Jackson does not like snakes very much, especially while traveling.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faculty</dc:creator>
  <cp:lastModifiedBy>Kurtis D. Miller</cp:lastModifiedBy>
  <cp:revision>23</cp:revision>
  <dcterms:created xsi:type="dcterms:W3CDTF">2017-09-27T13:19:40Z</dcterms:created>
  <dcterms:modified xsi:type="dcterms:W3CDTF">2018-01-08T19:35:53Z</dcterms:modified>
</cp:coreProperties>
</file>