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charts/chart2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5–14</c:v>
                </c:pt>
              </c:strCache>
            </c:strRef>
          </c:tx>
          <c:spPr>
            <a:solidFill>
              <a:srgbClr val="5b9bd5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5b9bd5">
                  <a:alpha val="85000"/>
                </a:srgbClr>
              </a:solidFill>
              <a:ln w="9360">
                <a:solidFill>
                  <a:srgbClr val="ffffff">
                    <a:alpha val="50000"/>
                  </a:srgbClr>
                </a:solidFill>
                <a:round/>
              </a:ln>
            </c:spPr>
          </c:dPt>
          <c:dLbls>
            <c:numFmt formatCode="#,##0" sourceLinked="0"/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lang="en-US" sz="2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
</c:separator>
            </c:dLbl>
            <c:txPr>
              <a:bodyPr/>
              <a:lstStyle/>
              <a:p>
                <a:pPr>
                  <a:defRPr b="1" lang="en-US" sz="2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0</c:f>
              <c:numCache>
                <c:formatCode>General</c:formatCode>
                <c:ptCount val="1"/>
                <c:pt idx="0">
                  <c:v>428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15–24</c:v>
                </c:pt>
              </c:strCache>
            </c:strRef>
          </c:tx>
          <c:spPr>
            <a:solidFill>
              <a:srgbClr val="ed7d31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1</c:f>
              <c:numCache>
                <c:formatCode>General</c:formatCode>
                <c:ptCount val="1"/>
                <c:pt idx="0">
                  <c:v>5090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25–34</c:v>
                </c:pt>
              </c:strCache>
            </c:strRef>
          </c:tx>
          <c:spPr>
            <a:solidFill>
              <a:srgbClr val="a5a5a5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2</c:f>
              <c:numCache>
                <c:formatCode>General</c:formatCode>
                <c:ptCount val="1"/>
                <c:pt idx="0">
                  <c:v>6574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35–44</c:v>
                </c:pt>
              </c:strCache>
            </c:strRef>
          </c:tx>
          <c:spPr>
            <a:solidFill>
              <a:srgbClr val="ffc000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3</c:f>
              <c:numCache>
                <c:formatCode>General</c:formatCode>
                <c:ptCount val="1"/>
                <c:pt idx="0">
                  <c:v>6715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45–54</c:v>
                </c:pt>
              </c:strCache>
            </c:strRef>
          </c:tx>
          <c:spPr>
            <a:solidFill>
              <a:srgbClr val="4472c4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4</c:f>
              <c:numCache>
                <c:formatCode>General</c:formatCode>
                <c:ptCount val="1"/>
                <c:pt idx="0">
                  <c:v>8774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55–64</c:v>
                </c:pt>
              </c:strCache>
            </c:strRef>
          </c:tx>
          <c:spPr>
            <a:solidFill>
              <a:srgbClr val="70ad47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5</c:f>
              <c:numCache>
                <c:formatCode>General</c:formatCode>
                <c:ptCount val="1"/>
                <c:pt idx="0">
                  <c:v>7539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65–74</c:v>
                </c:pt>
              </c:strCache>
            </c:strRef>
          </c:tx>
          <c:spPr>
            <a:solidFill>
              <a:srgbClr val="255e91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6</c:f>
              <c:numCache>
                <c:formatCode>General</c:formatCode>
                <c:ptCount val="1"/>
                <c:pt idx="0">
                  <c:v>4115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75–84</c:v>
                </c:pt>
              </c:strCache>
            </c:strRef>
          </c:tx>
          <c:spPr>
            <a:solidFill>
              <a:srgbClr val="9e480e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7</c:f>
              <c:numCache>
                <c:formatCode>General</c:formatCode>
                <c:ptCount val="1"/>
                <c:pt idx="0">
                  <c:v>2395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Over 85</c:v>
                </c:pt>
              </c:strCache>
            </c:strRef>
          </c:tx>
          <c:spPr>
            <a:solidFill>
              <a:srgbClr val="636363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636363">
                  <a:alpha val="85000"/>
                </a:srgbClr>
              </a:solidFill>
              <a:ln w="9360">
                <a:solidFill>
                  <a:srgbClr val="ffffff">
                    <a:alpha val="50000"/>
                  </a:srgbClr>
                </a:solidFill>
                <a:round/>
              </a:ln>
            </c:spPr>
          </c:dPt>
          <c:dLbls>
            <c:numFmt formatCode="#,##0" sourceLinked="0"/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lang="en-US" sz="2000" spc="-1" strike="noStrike">
                      <a:solidFill>
                        <a:srgbClr val="ffffff"/>
                      </a:solidFill>
                      <a:latin typeface="Calibri"/>
                    </a:defRPr>
                  </a:pPr>
                </a:p>
              </c:txPr>
              <c:tx>
                <c:rich>
                  <a:bodyPr/>
                  <a:p>
                    <a:fld id="{6BE31CDD-42B2-4761-B7A7-B6C59E7BA350}" type="SERIESNAME">
                      <a:rPr b="0" lang="en-US" sz="1300" spc="-1" strike="noStrike">
                        <a:solidFill>
                          <a:srgbClr val="000000"/>
                        </a:solidFill>
                        <a:latin typeface="Arial"/>
                      </a:rPr>
                      <a:t>Over 85</a:t>
                    </a:fld>
                  </a:p>
                  <a:p>
                    <a:fld id="{EC495D8F-6F60-4292-A2EE-D5B9C55C2D81}" type="VALUE">
                      <a:rPr b="0" lang="en-US" sz="1300" spc="-1" strike="noStrike">
                        <a:latin typeface="Arial"/>
                      </a:rPr>
                      <a:t>1,192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eparator>
</c:separator>
            </c:dLbl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8</c:f>
              <c:numCache>
                <c:formatCode>General</c:formatCode>
                <c:ptCount val="1"/>
                <c:pt idx="0">
                  <c:v>1192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Age not stated</c:v>
                </c:pt>
              </c:strCache>
            </c:strRef>
          </c:tx>
          <c:spPr>
            <a:solidFill>
              <a:srgbClr val="997300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997300">
                  <a:alpha val="85000"/>
                </a:srgbClr>
              </a:solidFill>
              <a:ln w="9360">
                <a:solidFill>
                  <a:srgbClr val="ffffff">
                    <a:alpha val="50000"/>
                  </a:srgbClr>
                </a:solidFill>
                <a:round/>
              </a:ln>
            </c:spPr>
          </c:dPt>
          <c:dLbls>
            <c:numFmt formatCode="#,##0" sourceLinked="0"/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lang="en-US" sz="2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
</c:separator>
            </c:dLbl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9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gapWidth val="65"/>
        <c:overlap val="0"/>
        <c:axId val="46533269"/>
        <c:axId val="83701025"/>
      </c:barChart>
      <c:catAx>
        <c:axId val="46533269"/>
        <c:scaling>
          <c:orientation val="minMax"/>
        </c:scaling>
        <c:delete val="1"/>
        <c:axPos val="b"/>
        <c:numFmt formatCode="[$-409]mm/dd/yyyy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83701025"/>
        <c:auto val="1"/>
        <c:lblAlgn val="ctr"/>
        <c:lblOffset val="100"/>
        <c:noMultiLvlLbl val="0"/>
      </c:catAx>
      <c:valAx>
        <c:axId val="83701025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46533269"/>
        <c:crossBetween val="between"/>
      </c:valAx>
      <c:spPr>
        <a:noFill/>
        <a:ln>
          <a:noFill/>
        </a:ln>
      </c:spPr>
    </c:plotArea>
    <c:plotVisOnly val="1"/>
    <c:dispBlanksAs val="gap"/>
  </c:chart>
  <c:spPr>
    <a:gradFill>
      <a:gsLst>
        <a:gs pos="0">
          <a:srgbClr val="ffffff"/>
        </a:gs>
        <a:gs pos="100000">
          <a:srgbClr val="bfbfbf"/>
        </a:gs>
      </a:gsLst>
      <a:path path="circle">
        <a:fillToRect l="50000" t="10000" r="50000" b="90000"/>
      </a:path>
    </a:gradFill>
    <a:ln w="9360">
      <a:solidFill>
        <a:srgbClr val="bfbfbf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8EE49AA-C4EE-4795-9699-5FEABF9A4E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https://flowingdata.com/2017/02/09/how-to-spot-visualization-lies/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E17FFF-B0F1-415D-9852-7E70F0B813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Miller, K. D. (2017, September 25). </a:t>
            </a:r>
            <a:r>
              <a:rPr b="0" i="1" lang="en-US" sz="2000" spc="-1" strike="noStrike">
                <a:latin typeface="Arial"/>
              </a:rPr>
              <a:t>Union Convention Historical Marker in Greeneville, TN </a:t>
            </a:r>
            <a:r>
              <a:rPr b="0" lang="en-US" sz="2000" spc="-1" strike="noStrike">
                <a:latin typeface="Arial"/>
              </a:rPr>
              <a:t>[Digital Photograph]. Retrieved from https://www.flickr.com/photos/140911330@N07/37432735836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AE4164-A56C-4A44-AC98-25B7A7AA0A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United States Center for Disease Control. (2016, June 30). Deaths: Final Data for 2014. </a:t>
            </a:r>
            <a:r>
              <a:rPr b="0" i="1" lang="en-US" sz="2000" spc="-1" strike="noStrike">
                <a:latin typeface="Arial"/>
              </a:rPr>
              <a:t>National Vital Statistics Reports, 65</a:t>
            </a:r>
            <a:r>
              <a:rPr b="0" lang="en-US" sz="2000" spc="-1" strike="noStrike">
                <a:latin typeface="Arial"/>
              </a:rPr>
              <a:t>(4). Retrieved from https://www.cdc.gov/nchs/data/nvsr/nvsr65/nvsr65_04.pdf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1E774F-A007-4357-B3B1-EF0F386E987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Berenson, C. (Producer), &amp; Ellis, D. R. (Director). (2006, August 18). </a:t>
            </a:r>
            <a:r>
              <a:rPr b="0" i="1" lang="en-US" sz="2000" spc="-1" strike="noStrike">
                <a:latin typeface="Arial"/>
              </a:rPr>
              <a:t>Snakes on a plane </a:t>
            </a:r>
            <a:r>
              <a:rPr b="0" lang="en-US" sz="2000" spc="-1" strike="noStrike">
                <a:latin typeface="Arial"/>
              </a:rPr>
              <a:t>[Motion picture, television edit]. United States: New Line Cinema.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DD27E1-209F-4773-AD2E-738D38186E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52DFEF-9146-4A04-AF41-56345B1BE7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98560F-7898-40FC-8563-3D0CFE14A7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C47690-682F-4C56-966C-4D63F6BA785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0AB2AE-84D2-4301-B64B-26DAB5EB1F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EC049A-C134-47AB-915E-6FDF970F6C8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00CF64-2149-4498-B3B3-A3AD17B934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An Example Visual Aid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to Use the Assertion-Evidence Structure with Different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Forms of Visual Evidence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Things, numbers, and other people’s words are all forms of evidence which translate well visually.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639360" y="1690560"/>
            <a:ext cx="2664720" cy="1498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3" name="Picture 5" descr=""/>
          <p:cNvPicPr/>
          <p:nvPr/>
        </p:nvPicPr>
        <p:blipFill>
          <a:blip r:embed="rId2"/>
          <a:stretch/>
        </p:blipFill>
        <p:spPr>
          <a:xfrm>
            <a:off x="639360" y="3290400"/>
            <a:ext cx="2664720" cy="1498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4" name="Picture 6" descr=""/>
          <p:cNvPicPr/>
          <p:nvPr/>
        </p:nvPicPr>
        <p:blipFill>
          <a:blip r:embed="rId3"/>
          <a:stretch/>
        </p:blipFill>
        <p:spPr>
          <a:xfrm>
            <a:off x="639360" y="4892760"/>
            <a:ext cx="2664720" cy="1498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CustomShape 2"/>
          <p:cNvSpPr/>
          <p:nvPr/>
        </p:nvSpPr>
        <p:spPr>
          <a:xfrm>
            <a:off x="3534480" y="2176560"/>
            <a:ext cx="4542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Things used as visual evidence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538080" y="3778560"/>
            <a:ext cx="4926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Numbers used as visual evidence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568680" y="5380560"/>
            <a:ext cx="6691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people’s words used as visual evidence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During the Civil War, Greeneville tried to secede from Tennessee to rejoin the Union.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Content Placeholder 4" descr=""/>
          <p:cNvPicPr/>
          <p:nvPr/>
        </p:nvPicPr>
        <p:blipFill>
          <a:blip r:embed="rId1"/>
          <a:srcRect l="0" t="0" r="0" b="11513"/>
          <a:stretch/>
        </p:blipFill>
        <p:spPr>
          <a:xfrm>
            <a:off x="2265480" y="1690560"/>
            <a:ext cx="7660800" cy="50839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10251720" y="5943960"/>
            <a:ext cx="17233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Miller, 2017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CC BY-SA 2.0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 hear a lot about teen suicide, but suicides peak in middle age.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2" name="Content Placeholder 23"/>
          <p:cNvGraphicFramePr/>
          <p:nvPr/>
        </p:nvGraphicFramePr>
        <p:xfrm>
          <a:off x="838080" y="1825560"/>
          <a:ext cx="1051524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3" name="CustomShape 2"/>
          <p:cNvSpPr/>
          <p:nvPr/>
        </p:nvSpPr>
        <p:spPr>
          <a:xfrm>
            <a:off x="9809280" y="6278760"/>
            <a:ext cx="2370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CDC, 2016, pp. 44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16200000">
            <a:off x="5200560" y="1010160"/>
            <a:ext cx="352080" cy="2352240"/>
          </a:xfrm>
          <a:prstGeom prst="rightBracket">
            <a:avLst>
              <a:gd name="adj" fmla="val 170366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" rot="5400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Middle 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10840" y="365040"/>
            <a:ext cx="111704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Samuel L. Jackson does not like snakes very much, especially while traveling.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 have had it with these monkey fighting snakes on this Monday through Friday plane.”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Samuel L. Jackson, as Neville Flynn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410680" y="6311880"/>
            <a:ext cx="3646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Snakes on a Plane [TV Edit], 2006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 Assertion-Evidence Structure slide must have three parts.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4_0" descr=""/>
          <p:cNvPicPr/>
          <p:nvPr/>
        </p:nvPicPr>
        <p:blipFill>
          <a:blip r:embed="rId1"/>
          <a:stretch/>
        </p:blipFill>
        <p:spPr>
          <a:xfrm>
            <a:off x="639360" y="1690920"/>
            <a:ext cx="8778960" cy="493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0" name="TextShape 2"/>
          <p:cNvSpPr txBox="1"/>
          <p:nvPr/>
        </p:nvSpPr>
        <p:spPr>
          <a:xfrm>
            <a:off x="9491760" y="2022480"/>
            <a:ext cx="25603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Full-sentence heading that makes a clam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9491760" y="3828600"/>
            <a:ext cx="25603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Visual evidence that supports the heading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9491760" y="5943600"/>
            <a:ext cx="25603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Citation for the visual evidence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Call-outs may also be included, and are often helpful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5_0" descr=""/>
          <p:cNvPicPr/>
          <p:nvPr/>
        </p:nvPicPr>
        <p:blipFill>
          <a:blip r:embed="rId1"/>
          <a:stretch/>
        </p:blipFill>
        <p:spPr>
          <a:xfrm>
            <a:off x="901440" y="1792080"/>
            <a:ext cx="8519760" cy="479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Shape 2"/>
          <p:cNvSpPr txBox="1"/>
          <p:nvPr/>
        </p:nvSpPr>
        <p:spPr>
          <a:xfrm>
            <a:off x="6309360" y="3164400"/>
            <a:ext cx="25603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is a call-out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577840" y="3108960"/>
            <a:ext cx="731520" cy="457200"/>
          </a:xfrm>
          <a:custGeom>
            <a:avLst/>
            <a:gdLst/>
            <a:ahLst/>
            <a:rect l="0" t="0" r="r" b="b"/>
            <a:pathLst>
              <a:path w="2034" h="1272">
                <a:moveTo>
                  <a:pt x="2033" y="317"/>
                </a:moveTo>
                <a:lnTo>
                  <a:pt x="508" y="317"/>
                </a:lnTo>
                <a:lnTo>
                  <a:pt x="508" y="0"/>
                </a:lnTo>
                <a:lnTo>
                  <a:pt x="0" y="635"/>
                </a:lnTo>
                <a:lnTo>
                  <a:pt x="508" y="1271"/>
                </a:lnTo>
                <a:lnTo>
                  <a:pt x="508" y="953"/>
                </a:lnTo>
                <a:lnTo>
                  <a:pt x="2033" y="953"/>
                </a:lnTo>
                <a:lnTo>
                  <a:pt x="2033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Berenson, C. (Producer), &amp; Ellis, D. R. (Director). (2006, August 18).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Snakes on a plane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[Motion picture, television edit]. United States: New Line Cinema.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Miller, K. D. (2017, September 25).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Union Convention Historical Marker in Greeneville, TN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[Digital Photograph]. Retrieved from https://www.flickr.com/photos/140911330@N07/37432735836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United States Center for Disease Control. (2016, June 30). Deaths: Final Data for 2014.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National Vital Statistics Reports, 65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(4). Retrieved from https://www.cdc.gov/nchs/data/nvsr/nvsr65/nvsr65_04.pdf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LibreOffice/6.4.5.2$Linux_X86_64 LibreOffice_project/40$Build-2</Application>
  <Words>275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2017-09-27T13:19:40Z</dcterms:created>
  <dc:creator>faculty</dc:creator>
  <dc:description/>
  <dc:language>en-US</dc:language>
  <cp:lastModifiedBy/>
  <dcterms:modified xsi:type="dcterms:W3CDTF">2020-09-07T08:14:52Z</dcterms:modified>
  <cp:revision>24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