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20" r:id="rId2"/>
    <p:sldId id="319" r:id="rId3"/>
    <p:sldId id="322" r:id="rId4"/>
    <p:sldId id="323" r:id="rId5"/>
    <p:sldId id="324" r:id="rId6"/>
  </p:sldIdLst>
  <p:sldSz cx="10058400" cy="7315200"/>
  <p:notesSz cx="6985000" cy="9271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BM_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0000FF"/>
    <a:srgbClr val="FF0000"/>
    <a:srgbClr val="000000"/>
    <a:srgbClr val="0066CC"/>
    <a:srgbClr val="0066FF"/>
    <a:srgbClr val="CA9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5" autoAdjust="0"/>
    <p:restoredTop sz="99877" autoAdjust="0"/>
  </p:normalViewPr>
  <p:slideViewPr>
    <p:cSldViewPr>
      <p:cViewPr>
        <p:scale>
          <a:sx n="75" d="100"/>
          <a:sy n="75" d="100"/>
        </p:scale>
        <p:origin x="-996" y="-54"/>
      </p:cViewPr>
      <p:guideLst>
        <p:guide orient="horz" pos="2304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8"/>
    </p:cViewPr>
  </p:sorterViewPr>
  <p:notesViewPr>
    <p:cSldViewPr>
      <p:cViewPr varScale="1">
        <p:scale>
          <a:sx n="82" d="100"/>
          <a:sy n="82" d="100"/>
        </p:scale>
        <p:origin x="-2910" y="-10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layout/>
      <c:overlay val="0"/>
    </c:title>
    <c:autoTitleDeleted val="0"/>
    <c:plotArea>
      <c:layout/>
      <c:radarChart>
        <c:radarStyle val="marker"/>
        <c:varyColors val="1"/>
        <c:ser>
          <c:idx val="2"/>
          <c:order val="0"/>
          <c:tx>
            <c:strRef>
              <c:f>Sheet1!$A$2</c:f>
              <c:strCache>
                <c:ptCount val="1"/>
                <c:pt idx="0">
                  <c:v>Your Site</c:v>
                </c:pt>
              </c:strCache>
            </c:strRef>
          </c:tx>
          <c:spPr>
            <a:ln w="23870"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Cost</c:v>
                </c:pt>
                <c:pt idx="1">
                  <c:v>Cycle Time</c:v>
                </c:pt>
                <c:pt idx="2">
                  <c:v>Efficiency &amp; Quality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30.6</c:v>
                </c:pt>
                <c:pt idx="1">
                  <c:v>38.6</c:v>
                </c:pt>
                <c:pt idx="2">
                  <c:v>60</c:v>
                </c:pt>
              </c:numCache>
            </c:numRef>
          </c:val>
        </c:ser>
        <c:ser>
          <c:idx val="3"/>
          <c:order val="1"/>
          <c:tx>
            <c:strRef>
              <c:f>Sheet1!$A$4</c:f>
              <c:strCache>
                <c:ptCount val="1"/>
                <c:pt idx="0">
                  <c:v>Ideal Target</c:v>
                </c:pt>
              </c:strCache>
            </c:strRef>
          </c:tx>
          <c:spPr>
            <a:ln w="23870">
              <a:solidFill>
                <a:srgbClr val="969696"/>
              </a:solidFill>
              <a:prstDash val="solid"/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Cost</c:v>
                </c:pt>
                <c:pt idx="1">
                  <c:v>Cycle Time</c:v>
                </c:pt>
                <c:pt idx="2">
                  <c:v>Efficiency &amp; Quality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80</c:v>
                </c:pt>
                <c:pt idx="1">
                  <c:v>80</c:v>
                </c:pt>
                <c:pt idx="2">
                  <c:v>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796032"/>
        <c:axId val="90797568"/>
      </c:radarChart>
      <c:catAx>
        <c:axId val="90796032"/>
        <c:scaling>
          <c:orientation val="minMax"/>
        </c:scaling>
        <c:delete val="0"/>
        <c:axPos val="b"/>
        <c:majorGridlines>
          <c:spPr>
            <a:ln w="23870">
              <a:solidFill>
                <a:srgbClr val="000000"/>
              </a:solidFill>
              <a:prstDash val="solid"/>
            </a:ln>
          </c:spPr>
        </c:majorGridlines>
        <c:numFmt formatCode="@" sourceLinked="1"/>
        <c:majorTickMark val="none"/>
        <c:minorTickMark val="none"/>
        <c:tickLblPos val="none"/>
        <c:spPr>
          <a:ln w="9525">
            <a:noFill/>
          </a:ln>
        </c:spPr>
        <c:txPr>
          <a:bodyPr rot="0" vert="horz"/>
          <a:lstStyle/>
          <a:p>
            <a:pPr>
              <a:defRPr sz="877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0797568"/>
        <c:crosses val="autoZero"/>
        <c:auto val="1"/>
        <c:lblAlgn val="ctr"/>
        <c:lblOffset val="100"/>
        <c:noMultiLvlLbl val="1"/>
      </c:catAx>
      <c:valAx>
        <c:axId val="90797568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23870">
            <a:solidFill>
              <a:srgbClr val="000000"/>
            </a:solidFill>
            <a:prstDash val="solid"/>
          </a:ln>
        </c:spPr>
        <c:crossAx val="90796032"/>
        <c:crosses val="autoZero"/>
        <c:crossBetween val="between"/>
        <c:majorUnit val="20"/>
        <c:minorUnit val="1"/>
      </c:valAx>
    </c:plotArea>
    <c:legend>
      <c:legendPos val="r"/>
      <c:layout/>
      <c:overlay val="0"/>
    </c:legend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1613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0.21087680355160934"/>
          <c:y val="2.5000000000000001E-2"/>
          <c:w val="0.48612652608213097"/>
          <c:h val="0.60500000000000032"/>
        </c:manualLayout>
      </c:layout>
      <c:barChart>
        <c:barDir val="bar"/>
        <c:grouping val="percentStack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rgbClr val="7889FB"/>
            </a:solidFill>
            <a:ln w="10532">
              <a:solidFill>
                <a:schemeClr val="tx1"/>
              </a:solidFill>
              <a:prstDash val="solid"/>
            </a:ln>
          </c:spPr>
          <c:invertIfNegative val="1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0.4</c:v>
                </c:pt>
                <c:pt idx="1">
                  <c:v>0.25</c:v>
                </c:pt>
                <c:pt idx="2">
                  <c:v>0.1</c:v>
                </c:pt>
                <c:pt idx="3">
                  <c:v>0.25</c:v>
                </c:pt>
                <c:pt idx="4">
                  <c:v>0.4</c:v>
                </c:pt>
                <c:pt idx="5">
                  <c:v>0.1</c:v>
                </c:pt>
                <c:pt idx="6">
                  <c:v>0.25</c:v>
                </c:pt>
                <c:pt idx="7">
                  <c:v>0.15000000000000008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Category 2</c:v>
                </c:pt>
              </c:strCache>
            </c:strRef>
          </c:tx>
          <c:spPr>
            <a:solidFill>
              <a:srgbClr val="C7CDFD"/>
            </a:solidFill>
            <a:ln w="10532">
              <a:solidFill>
                <a:schemeClr val="tx1"/>
              </a:solidFill>
              <a:prstDash val="solid"/>
            </a:ln>
          </c:spPr>
          <c:invertIfNegative val="1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0.1</c:v>
                </c:pt>
                <c:pt idx="1">
                  <c:v>0.05</c:v>
                </c:pt>
                <c:pt idx="2">
                  <c:v>0.1</c:v>
                </c:pt>
                <c:pt idx="3">
                  <c:v>0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0.15000000000000008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Category 3</c:v>
                </c:pt>
              </c:strCache>
            </c:strRef>
          </c:tx>
          <c:spPr>
            <a:solidFill>
              <a:srgbClr val="669900"/>
            </a:solidFill>
            <a:ln w="10532">
              <a:solidFill>
                <a:schemeClr val="tx1"/>
              </a:solidFill>
              <a:prstDash val="solid"/>
            </a:ln>
          </c:spPr>
          <c:invertIfNegative val="1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0.2</c:v>
                </c:pt>
                <c:pt idx="3">
                  <c:v>0.15000000000000008</c:v>
                </c:pt>
                <c:pt idx="4">
                  <c:v>0.1</c:v>
                </c:pt>
                <c:pt idx="5">
                  <c:v>0.15000000000000008</c:v>
                </c:pt>
                <c:pt idx="6">
                  <c:v>0</c:v>
                </c:pt>
                <c:pt idx="7">
                  <c:v>0.1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Category 4</c:v>
                </c:pt>
              </c:strCache>
            </c:strRef>
          </c:tx>
          <c:spPr>
            <a:solidFill>
              <a:srgbClr val="8CC800"/>
            </a:solidFill>
            <a:ln w="10532">
              <a:solidFill>
                <a:schemeClr val="tx1"/>
              </a:solidFill>
              <a:prstDash val="solid"/>
            </a:ln>
          </c:spPr>
          <c:invertIfNegative val="1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0.1</c:v>
                </c:pt>
                <c:pt idx="1">
                  <c:v>0.15000000000000008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0.1</c:v>
                </c:pt>
                <c:pt idx="6">
                  <c:v>0.15000000000000008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Category 5</c:v>
                </c:pt>
              </c:strCache>
            </c:strRef>
          </c:tx>
          <c:spPr>
            <a:solidFill>
              <a:srgbClr val="727272"/>
            </a:solidFill>
            <a:ln w="10532">
              <a:solidFill>
                <a:schemeClr val="tx1"/>
              </a:solidFill>
              <a:prstDash val="solid"/>
            </a:ln>
          </c:spPr>
          <c:invertIfNegative val="1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Sheet1!$B$6:$K$6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  <c:pt idx="4">
                  <c:v>0.2</c:v>
                </c:pt>
                <c:pt idx="5">
                  <c:v>0.1</c:v>
                </c:pt>
                <c:pt idx="6">
                  <c:v>0.15000000000000008</c:v>
                </c:pt>
                <c:pt idx="7">
                  <c:v>0.2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Category 6</c:v>
                </c:pt>
              </c:strCache>
            </c:strRef>
          </c:tx>
          <c:spPr>
            <a:solidFill>
              <a:srgbClr val="061DC8"/>
            </a:solidFill>
            <a:ln w="10532">
              <a:solidFill>
                <a:schemeClr val="tx1"/>
              </a:solidFill>
              <a:prstDash val="solid"/>
            </a:ln>
          </c:spPr>
          <c:invertIfNegative val="1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Sheet1!$B$7:$K$7</c:f>
              <c:numCache>
                <c:formatCode>0%</c:formatCode>
                <c:ptCount val="10"/>
                <c:pt idx="0">
                  <c:v>0.1</c:v>
                </c:pt>
                <c:pt idx="1">
                  <c:v>0.15000000000000008</c:v>
                </c:pt>
                <c:pt idx="2">
                  <c:v>0.1</c:v>
                </c:pt>
                <c:pt idx="3">
                  <c:v>0</c:v>
                </c:pt>
                <c:pt idx="4">
                  <c:v>0.1</c:v>
                </c:pt>
                <c:pt idx="5">
                  <c:v>0.15000000000000008</c:v>
                </c:pt>
                <c:pt idx="6">
                  <c:v>0.2</c:v>
                </c:pt>
                <c:pt idx="7">
                  <c:v>0.15000000000000008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Category Seven has long name</c:v>
                </c:pt>
              </c:strCache>
            </c:strRef>
          </c:tx>
          <c:spPr>
            <a:solidFill>
              <a:srgbClr val="0066CC"/>
            </a:solidFill>
            <a:ln w="10532">
              <a:solidFill>
                <a:schemeClr val="tx1"/>
              </a:solidFill>
              <a:prstDash val="solid"/>
            </a:ln>
          </c:spPr>
          <c:invertIfNegative val="1"/>
          <c:cat>
            <c:strRef>
              <c:f>Sheet1!$B$1:$K$1</c:f>
              <c:strCache>
                <c:ptCount val="10"/>
                <c:pt idx="0">
                  <c:v>Function with long name 1</c:v>
                </c:pt>
                <c:pt idx="1">
                  <c:v>Function 2</c:v>
                </c:pt>
                <c:pt idx="2">
                  <c:v>Function 3</c:v>
                </c:pt>
                <c:pt idx="3">
                  <c:v>Function 4</c:v>
                </c:pt>
                <c:pt idx="4">
                  <c:v>Function 5</c:v>
                </c:pt>
                <c:pt idx="5">
                  <c:v>Function 6</c:v>
                </c:pt>
                <c:pt idx="6">
                  <c:v>Function 7</c:v>
                </c:pt>
                <c:pt idx="7">
                  <c:v>Function 8</c:v>
                </c:pt>
                <c:pt idx="8">
                  <c:v>All Respondents</c:v>
                </c:pt>
                <c:pt idx="9">
                  <c:v>You</c:v>
                </c:pt>
              </c:strCache>
            </c:strRef>
          </c:cat>
          <c:val>
            <c:numRef>
              <c:f>Sheet1!$B$8:$K$8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0.2</c:v>
                </c:pt>
                <c:pt idx="3">
                  <c:v>0.35000000000000014</c:v>
                </c:pt>
                <c:pt idx="4">
                  <c:v>0</c:v>
                </c:pt>
                <c:pt idx="5">
                  <c:v>0.2</c:v>
                </c:pt>
                <c:pt idx="6">
                  <c:v>0.05</c:v>
                </c:pt>
                <c:pt idx="7">
                  <c:v>0.2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532">
                    <a:solidFill>
                      <a:schemeClr val="tx1"/>
                    </a:solidFill>
                    <a:prstDash val="solid"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792896"/>
        <c:axId val="91794432"/>
      </c:barChart>
      <c:catAx>
        <c:axId val="91792896"/>
        <c:scaling>
          <c:orientation val="minMax"/>
        </c:scaling>
        <c:delete val="1"/>
        <c:axPos val="l"/>
        <c:numFmt formatCode="General" sourceLinked="1"/>
        <c:majorTickMark val="cross"/>
        <c:minorTickMark val="cross"/>
        <c:tickLblPos val="nextTo"/>
        <c:crossAx val="91794432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91794432"/>
        <c:scaling>
          <c:orientation val="minMax"/>
        </c:scaling>
        <c:delete val="1"/>
        <c:axPos val="b"/>
        <c:majorGridlines>
          <c:spPr>
            <a:ln w="2633">
              <a:solidFill>
                <a:schemeClr val="tx1"/>
              </a:solidFill>
              <a:prstDash val="solid"/>
            </a:ln>
          </c:spPr>
        </c:majorGridlines>
        <c:numFmt formatCode="0%" sourceLinked="1"/>
        <c:majorTickMark val="cross"/>
        <c:minorTickMark val="cross"/>
        <c:tickLblPos val="nextTo"/>
        <c:crossAx val="91792896"/>
        <c:crosses val="autoZero"/>
        <c:crossBetween val="between"/>
        <c:majorUnit val="0.2"/>
      </c:valAx>
      <c:spPr>
        <a:noFill/>
        <a:ln w="10532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2530521642619322"/>
          <c:y val="0.77500000000000036"/>
          <c:w val="0.45394006659267488"/>
          <c:h val="0.17500000000000004"/>
        </c:manualLayout>
      </c:layout>
      <c:overlay val="1"/>
      <c:spPr>
        <a:noFill/>
        <a:ln w="2633">
          <a:solidFill>
            <a:schemeClr val="tx1"/>
          </a:solidFill>
          <a:prstDash val="solid"/>
        </a:ln>
      </c:spPr>
      <c:txPr>
        <a:bodyPr/>
        <a:lstStyle/>
        <a:p>
          <a:pPr>
            <a:defRPr sz="684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130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778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778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778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</a:defRPr>
            </a:lvl1pPr>
          </a:lstStyle>
          <a:p>
            <a:fld id="{9D5609EB-54CA-4F79-984C-8B284F5DD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5325"/>
            <a:ext cx="4778375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>
                <a:latin typeface="Arial" pitchFamily="34" charset="0"/>
              </a:defRPr>
            </a:lvl1pPr>
          </a:lstStyle>
          <a:p>
            <a:fld id="{B8E21621-5DCA-43C8-AF69-6F2E7C0720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BDA98-E5BA-4CE0-BA3C-7C4F8F0C06E2}" type="slidenum">
              <a:rPr lang="en-US"/>
              <a:pPr/>
              <a:t>3</a:t>
            </a:fld>
            <a:endParaRPr lang="en-US"/>
          </a:p>
        </p:txBody>
      </p:sp>
      <p:sp>
        <p:nvSpPr>
          <p:cNvPr id="190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E90E9-C649-410B-B2BA-C79B4633F73A}" type="slidenum">
              <a:rPr lang="en-US"/>
              <a:pPr/>
              <a:t>4</a:t>
            </a:fld>
            <a:endParaRPr lang="en-US"/>
          </a:p>
        </p:txBody>
      </p:sp>
      <p:sp>
        <p:nvSpPr>
          <p:cNvPr id="190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203C4-B7B8-4846-AFC9-7ED53100F426}" type="slidenum">
              <a:rPr lang="en-US"/>
              <a:pPr/>
              <a:t>5</a:t>
            </a:fld>
            <a:endParaRPr lang="en-US"/>
          </a:p>
        </p:txBody>
      </p:sp>
      <p:sp>
        <p:nvSpPr>
          <p:cNvPr id="190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7" name="txt_business_unit"/>
          <p:cNvSpPr>
            <a:spLocks noChangeArrowheads="1"/>
          </p:cNvSpPr>
          <p:nvPr/>
        </p:nvSpPr>
        <p:spPr bwMode="black">
          <a:xfrm>
            <a:off x="2057400" y="1447800"/>
            <a:ext cx="4513263" cy="327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9853" tIns="19853" rIns="19853" bIns="19853" anchor="ctr"/>
          <a:lstStyle/>
          <a:p>
            <a:pPr marL="373063" indent="-373063" defTabSz="992188">
              <a:lnSpc>
                <a:spcPct val="98000"/>
              </a:lnSpc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  <a:latin typeface="Arial" pitchFamily="34" charset="0"/>
              </a:rPr>
              <a:t>IBM Global Business Services</a:t>
            </a:r>
          </a:p>
        </p:txBody>
      </p:sp>
      <p:sp>
        <p:nvSpPr>
          <p:cNvPr id="1764358" name="Rectangle 6"/>
          <p:cNvSpPr>
            <a:spLocks noChangeArrowheads="1"/>
          </p:cNvSpPr>
          <p:nvPr/>
        </p:nvSpPr>
        <p:spPr bwMode="black">
          <a:xfrm>
            <a:off x="5943600" y="6878638"/>
            <a:ext cx="39401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algn="r" defTabSz="992188" eaLnBrk="0" hangingPunct="0"/>
            <a:r>
              <a:rPr lang="en-US" altLang="en-US" sz="1000">
                <a:latin typeface="Arial" pitchFamily="34" charset="0"/>
              </a:rPr>
              <a:t>© Copyrights 2012 XYZ Company. All rights reserved </a:t>
            </a:r>
          </a:p>
        </p:txBody>
      </p:sp>
      <p:sp>
        <p:nvSpPr>
          <p:cNvPr id="1764360" name="Line 8"/>
          <p:cNvSpPr>
            <a:spLocks noChangeShapeType="1"/>
          </p:cNvSpPr>
          <p:nvPr/>
        </p:nvSpPr>
        <p:spPr bwMode="black">
          <a:xfrm flipV="1">
            <a:off x="2047875" y="1452563"/>
            <a:ext cx="0" cy="354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4361" name="txt_report_title"/>
          <p:cNvSpPr>
            <a:spLocks noGrp="1" noChangeArrowheads="1"/>
          </p:cNvSpPr>
          <p:nvPr>
            <p:ph type="ctrTitle"/>
          </p:nvPr>
        </p:nvSpPr>
        <p:spPr>
          <a:xfrm>
            <a:off x="430213" y="2660650"/>
            <a:ext cx="8750300" cy="15668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Presentation Title</a:t>
            </a:r>
          </a:p>
        </p:txBody>
      </p:sp>
      <p:sp>
        <p:nvSpPr>
          <p:cNvPr id="176436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144713" y="4379913"/>
            <a:ext cx="7040562" cy="14779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sp>
        <p:nvSpPr>
          <p:cNvPr id="1764363" name="Text Box 11"/>
          <p:cNvSpPr txBox="1">
            <a:spLocks noChangeArrowheads="1"/>
          </p:cNvSpPr>
          <p:nvPr userDrawn="1"/>
        </p:nvSpPr>
        <p:spPr bwMode="auto">
          <a:xfrm>
            <a:off x="141288" y="6931025"/>
            <a:ext cx="1422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fld id="{935F0340-1EAA-4DAF-BC23-CBC85F929E45}" type="datetime4">
              <a:rPr lang="en-US" sz="900">
                <a:solidFill>
                  <a:schemeClr val="bg1"/>
                </a:solidFill>
                <a:latin typeface="Arial" pitchFamily="34" charset="0"/>
              </a:rPr>
              <a:pPr defTabSz="992188">
                <a:spcBef>
                  <a:spcPct val="50000"/>
                </a:spcBef>
              </a:pPr>
              <a:t>May 31, 2012</a:t>
            </a:fld>
            <a:endParaRPr lang="en-US" sz="9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64364" name="Rectangle 12"/>
          <p:cNvSpPr>
            <a:spLocks noChangeArrowheads="1"/>
          </p:cNvSpPr>
          <p:nvPr userDrawn="1"/>
        </p:nvSpPr>
        <p:spPr bwMode="black">
          <a:xfrm>
            <a:off x="8751888" y="7124700"/>
            <a:ext cx="11826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0" rIns="99262" bIns="0">
            <a:spAutoFit/>
          </a:bodyPr>
          <a:lstStyle/>
          <a:p>
            <a:pPr algn="r" defTabSz="992188" eaLnBrk="0" hangingPunct="0"/>
            <a:r>
              <a:rPr lang="en-US" altLang="en-US" sz="1000">
                <a:latin typeface="Arial" pitchFamily="34" charset="0"/>
              </a:rPr>
              <a:t>XYZ Confidential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3100" y="930275"/>
            <a:ext cx="2284413" cy="5126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930275"/>
            <a:ext cx="6700837" cy="5126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30275"/>
            <a:ext cx="9069387" cy="531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23963" y="1895475"/>
            <a:ext cx="8083550" cy="41608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90600" y="6934200"/>
            <a:ext cx="6934200" cy="3460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30275"/>
            <a:ext cx="9069387" cy="531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3963" y="1895475"/>
            <a:ext cx="3965575" cy="4160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41938" y="1895475"/>
            <a:ext cx="3965575" cy="2003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41938" y="4051300"/>
            <a:ext cx="3965575" cy="2005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90600" y="6934200"/>
            <a:ext cx="6934200" cy="3460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30275"/>
            <a:ext cx="9069387" cy="531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223963" y="1895475"/>
            <a:ext cx="8083550" cy="41608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90600" y="6934200"/>
            <a:ext cx="6934200" cy="3460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3963" y="1895475"/>
            <a:ext cx="3965575" cy="416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1938" y="1895475"/>
            <a:ext cx="3965575" cy="416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XYZ Benchmarking | Benchmarks Report |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330" name="Footer_box"/>
          <p:cNvSpPr>
            <a:spLocks noChangeArrowheads="1"/>
          </p:cNvSpPr>
          <p:nvPr/>
        </p:nvSpPr>
        <p:spPr bwMode="blackWhite">
          <a:xfrm>
            <a:off x="0" y="6902450"/>
            <a:ext cx="10058400" cy="407988"/>
          </a:xfrm>
          <a:prstGeom prst="rect">
            <a:avLst/>
          </a:prstGeom>
          <a:solidFill>
            <a:srgbClr val="C0C0C0">
              <a:alpha val="50000"/>
            </a:srgbClr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9269" tIns="49635" rIns="99269" bIns="49635" anchor="ctr"/>
          <a:lstStyle/>
          <a:p>
            <a:pPr algn="ctr" defTabSz="992188"/>
            <a:endParaRPr lang="en-US" sz="2000">
              <a:latin typeface="Arial" pitchFamily="34" charset="0"/>
            </a:endParaRP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934200"/>
            <a:ext cx="6934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269" tIns="69488" rIns="99269" bIns="49635" numCol="1" anchor="t" anchorCtr="0" compatLnSpc="1">
            <a:prstTxWarp prst="textNoShape">
              <a:avLst/>
            </a:prstTxWarp>
          </a:bodyPr>
          <a:lstStyle>
            <a:lvl1pPr defTabSz="992188">
              <a:defRPr sz="9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/>
              <a:t>XYZ Benchmarking | Benchmarks Report |</a:t>
            </a:r>
          </a:p>
        </p:txBody>
      </p:sp>
      <p:sp>
        <p:nvSpPr>
          <p:cNvPr id="1763332" name="Header_box"/>
          <p:cNvSpPr>
            <a:spLocks noChangeArrowheads="1"/>
          </p:cNvSpPr>
          <p:nvPr userDrawn="1"/>
        </p:nvSpPr>
        <p:spPr bwMode="blackWhite">
          <a:xfrm>
            <a:off x="0" y="0"/>
            <a:ext cx="10058400" cy="384175"/>
          </a:xfrm>
          <a:prstGeom prst="rect">
            <a:avLst/>
          </a:prstGeom>
          <a:solidFill>
            <a:srgbClr val="C0C0C0">
              <a:alpha val="50000"/>
            </a:srgbClr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33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930275"/>
            <a:ext cx="9069387" cy="53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9269" tIns="49635" rIns="99269" bIns="49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6333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3963" y="1895475"/>
            <a:ext cx="808355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269" tIns="49635" rIns="99269" bIns="49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63335" name="Rectangle 7"/>
          <p:cNvSpPr>
            <a:spLocks noChangeArrowheads="1"/>
          </p:cNvSpPr>
          <p:nvPr/>
        </p:nvSpPr>
        <p:spPr bwMode="black">
          <a:xfrm>
            <a:off x="8001000" y="6951663"/>
            <a:ext cx="1917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r" defTabSz="992188" eaLnBrk="0" hangingPunct="0"/>
            <a:r>
              <a:rPr lang="en-US" altLang="en-US" sz="900">
                <a:solidFill>
                  <a:schemeClr val="bg2"/>
                </a:solidFill>
                <a:latin typeface="Arial" pitchFamily="34" charset="0"/>
              </a:rPr>
              <a:t>© Copyright XYZ Company 2002</a:t>
            </a:r>
          </a:p>
        </p:txBody>
      </p:sp>
      <p:sp>
        <p:nvSpPr>
          <p:cNvPr id="1763337" name="Line 9"/>
          <p:cNvSpPr>
            <a:spLocks noChangeShapeType="1"/>
          </p:cNvSpPr>
          <p:nvPr/>
        </p:nvSpPr>
        <p:spPr bwMode="black">
          <a:xfrm flipH="1">
            <a:off x="1004888" y="157163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3338" name="Line 10"/>
          <p:cNvSpPr>
            <a:spLocks noChangeShapeType="1"/>
          </p:cNvSpPr>
          <p:nvPr/>
        </p:nvSpPr>
        <p:spPr bwMode="black">
          <a:xfrm>
            <a:off x="1004888" y="6907213"/>
            <a:ext cx="0" cy="2047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3339" name="Text Box 11"/>
          <p:cNvSpPr txBox="1">
            <a:spLocks noChangeArrowheads="1"/>
          </p:cNvSpPr>
          <p:nvPr/>
        </p:nvSpPr>
        <p:spPr bwMode="auto">
          <a:xfrm>
            <a:off x="6629400" y="6951663"/>
            <a:ext cx="1295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r" defTabSz="992188">
              <a:spcBef>
                <a:spcPct val="50000"/>
              </a:spcBef>
            </a:pPr>
            <a:fld id="{96A5BD1C-7741-4BB1-95C1-6C545A2E05F5}" type="datetime4">
              <a:rPr lang="en-US" sz="900">
                <a:solidFill>
                  <a:schemeClr val="bg2"/>
                </a:solidFill>
                <a:latin typeface="Arial" pitchFamily="34" charset="0"/>
              </a:rPr>
              <a:pPr algn="r" defTabSz="992188">
                <a:spcBef>
                  <a:spcPct val="50000"/>
                </a:spcBef>
              </a:pPr>
              <a:t>May 31, 2012</a:t>
            </a:fld>
            <a:endParaRPr lang="en-US" sz="9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763342" name="txt_reportname"/>
          <p:cNvSpPr txBox="1">
            <a:spLocks noChangeArrowheads="1"/>
          </p:cNvSpPr>
          <p:nvPr userDrawn="1"/>
        </p:nvSpPr>
        <p:spPr bwMode="black">
          <a:xfrm>
            <a:off x="1016000" y="69850"/>
            <a:ext cx="13541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>
            <a:spAutoFit/>
          </a:bodyPr>
          <a:lstStyle/>
          <a:p>
            <a:pPr defTabSz="992188" eaLnBrk="0" hangingPunct="0"/>
            <a:r>
              <a:rPr lang="en-US" altLang="en-US" sz="1400">
                <a:solidFill>
                  <a:schemeClr val="bg2"/>
                </a:solidFill>
                <a:latin typeface="Arial" pitchFamily="34" charset="0"/>
              </a:rPr>
              <a:t>XYZ Company</a:t>
            </a:r>
          </a:p>
        </p:txBody>
      </p:sp>
      <p:sp>
        <p:nvSpPr>
          <p:cNvPr id="1763343" name="Line 15"/>
          <p:cNvSpPr>
            <a:spLocks noChangeShapeType="1"/>
          </p:cNvSpPr>
          <p:nvPr userDrawn="1"/>
        </p:nvSpPr>
        <p:spPr bwMode="black">
          <a:xfrm>
            <a:off x="7962900" y="6908800"/>
            <a:ext cx="0" cy="204788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3349" name="Rectangle 21"/>
          <p:cNvSpPr>
            <a:spLocks noChangeArrowheads="1"/>
          </p:cNvSpPr>
          <p:nvPr userDrawn="1"/>
        </p:nvSpPr>
        <p:spPr bwMode="black">
          <a:xfrm>
            <a:off x="8864600" y="7162800"/>
            <a:ext cx="1089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0" rIns="99262" bIns="0">
            <a:spAutoFit/>
          </a:bodyPr>
          <a:lstStyle/>
          <a:p>
            <a:pPr algn="r" defTabSz="992188" eaLnBrk="0" hangingPunct="0"/>
            <a:r>
              <a:rPr lang="en-US" altLang="en-US" sz="900">
                <a:solidFill>
                  <a:schemeClr val="bg2"/>
                </a:solidFill>
                <a:latin typeface="Arial" pitchFamily="34" charset="0"/>
              </a:rPr>
              <a:t>XYZ Confidential </a:t>
            </a:r>
          </a:p>
        </p:txBody>
      </p:sp>
      <p:sp>
        <p:nvSpPr>
          <p:cNvPr id="1763350" name="rec_co_no"/>
          <p:cNvSpPr txBox="1">
            <a:spLocks noChangeArrowheads="1"/>
          </p:cNvSpPr>
          <p:nvPr userDrawn="1"/>
        </p:nvSpPr>
        <p:spPr bwMode="auto">
          <a:xfrm>
            <a:off x="4572000" y="6958013"/>
            <a:ext cx="685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2" tIns="49632" rIns="99262" bIns="49632">
            <a:spAutoFit/>
          </a:bodyPr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999999</a:t>
            </a:r>
          </a:p>
        </p:txBody>
      </p:sp>
      <p:sp>
        <p:nvSpPr>
          <p:cNvPr id="1763351" name="rec_site_no"/>
          <p:cNvSpPr txBox="1">
            <a:spLocks noChangeArrowheads="1"/>
          </p:cNvSpPr>
          <p:nvPr userDrawn="1"/>
        </p:nvSpPr>
        <p:spPr bwMode="auto">
          <a:xfrm>
            <a:off x="5629275" y="6958013"/>
            <a:ext cx="2857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49632" rIns="99262" bIns="49632"/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9999</a:t>
            </a:r>
          </a:p>
        </p:txBody>
      </p:sp>
      <p:sp>
        <p:nvSpPr>
          <p:cNvPr id="1763352" name="rec_co"/>
          <p:cNvSpPr txBox="1">
            <a:spLocks noChangeArrowheads="1"/>
          </p:cNvSpPr>
          <p:nvPr userDrawn="1"/>
        </p:nvSpPr>
        <p:spPr bwMode="auto">
          <a:xfrm>
            <a:off x="3962400" y="6958013"/>
            <a:ext cx="552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49632" rIns="99262" bIns="49632"/>
          <a:lstStyle/>
          <a:p>
            <a:pPr algn="ctr" defTabSz="992188" rtl="1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Company</a:t>
            </a:r>
          </a:p>
        </p:txBody>
      </p:sp>
      <p:sp>
        <p:nvSpPr>
          <p:cNvPr id="1763353" name="rec_site"/>
          <p:cNvSpPr txBox="1">
            <a:spLocks noChangeArrowheads="1"/>
          </p:cNvSpPr>
          <p:nvPr userDrawn="1"/>
        </p:nvSpPr>
        <p:spPr bwMode="auto">
          <a:xfrm>
            <a:off x="5334000" y="6958013"/>
            <a:ext cx="238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2" tIns="49632" rIns="99262" bIns="49632"/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Entity</a:t>
            </a:r>
          </a:p>
        </p:txBody>
      </p:sp>
      <p:sp>
        <p:nvSpPr>
          <p:cNvPr id="1763354" name="rec_spi_no"/>
          <p:cNvSpPr txBox="1">
            <a:spLocks noChangeArrowheads="1"/>
          </p:cNvSpPr>
          <p:nvPr userDrawn="1"/>
        </p:nvSpPr>
        <p:spPr bwMode="auto">
          <a:xfrm>
            <a:off x="6515100" y="6953250"/>
            <a:ext cx="285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48" tIns="49624" rIns="99248" bIns="49624"/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99</a:t>
            </a:r>
          </a:p>
        </p:txBody>
      </p:sp>
      <p:sp>
        <p:nvSpPr>
          <p:cNvPr id="1763355" name="rec_spi"/>
          <p:cNvSpPr txBox="1">
            <a:spLocks noChangeArrowheads="1"/>
          </p:cNvSpPr>
          <p:nvPr userDrawn="1"/>
        </p:nvSpPr>
        <p:spPr bwMode="auto">
          <a:xfrm>
            <a:off x="6086475" y="695325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48" tIns="49624" rIns="99248" bIns="49624"/>
          <a:lstStyle/>
          <a:p>
            <a:pPr algn="ctr" defTabSz="992188">
              <a:spcBef>
                <a:spcPct val="50000"/>
              </a:spcBef>
            </a:pPr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Instance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921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21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defTabSz="9921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defTabSz="9921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defTabSz="9921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457200" algn="l" defTabSz="9921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914400" algn="l" defTabSz="9921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371600" algn="l" defTabSz="9921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828800" algn="l" defTabSz="9921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247650" indent="-247650" algn="l" defTabSz="992188" rtl="0" fontAlgn="base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815975" indent="-311150" algn="l" defTabSz="992188" rtl="0" fontAlgn="base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2pPr>
      <a:lvl3pPr marL="1241425" indent="-249238" algn="l" defTabSz="9921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3pPr>
      <a:lvl4pPr marL="1736725" indent="-247650" algn="l" defTabSz="992188" rtl="0" fontAlgn="base">
        <a:spcBef>
          <a:spcPct val="20000"/>
        </a:spcBef>
        <a:spcAft>
          <a:spcPct val="0"/>
        </a:spcAft>
        <a:buClr>
          <a:schemeClr val="accent2"/>
        </a:buClr>
        <a:defRPr sz="1700">
          <a:solidFill>
            <a:schemeClr val="bg1"/>
          </a:solidFill>
          <a:latin typeface="+mn-lt"/>
          <a:cs typeface="+mn-cs"/>
        </a:defRPr>
      </a:lvl4pPr>
      <a:lvl5pPr marL="2233613" indent="-247650" algn="l" defTabSz="9921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5pPr>
      <a:lvl6pPr marL="2690813" indent="-247650" algn="l" defTabSz="9921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6pPr>
      <a:lvl7pPr marL="3148013" indent="-247650" algn="l" defTabSz="9921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7pPr>
      <a:lvl8pPr marL="3605213" indent="-247650" algn="l" defTabSz="9921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8pPr>
      <a:lvl9pPr marL="4062413" indent="-247650" algn="l" defTabSz="9921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7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XYZ Benchmarking | Benchmarks Report |</a:t>
            </a:r>
          </a:p>
        </p:txBody>
      </p:sp>
      <p:sp>
        <p:nvSpPr>
          <p:cNvPr id="1896555" name="txt_pagetitle"/>
          <p:cNvSpPr>
            <a:spLocks noChangeArrowheads="1"/>
          </p:cNvSpPr>
          <p:nvPr/>
        </p:nvSpPr>
        <p:spPr bwMode="auto">
          <a:xfrm>
            <a:off x="228600" y="533400"/>
            <a:ext cx="9297988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45720" bIns="49635"/>
          <a:lstStyle/>
          <a:p>
            <a:pPr defTabSz="992188">
              <a:lnSpc>
                <a:spcPct val="90000"/>
              </a:lnSpc>
            </a:pPr>
            <a:r>
              <a:rPr lang="en-US" altLang="ja-JP" sz="1400" b="1" dirty="0">
                <a:latin typeface="Arial" pitchFamily="34" charset="0"/>
                <a:ea typeface="ＭＳ Ｐゴシック" charset="-128"/>
              </a:rPr>
              <a:t>Answer validation messages</a:t>
            </a:r>
            <a:endParaRPr lang="en-US" sz="1400" b="1" dirty="0">
              <a:latin typeface="Arial" pitchFamily="34" charset="0"/>
            </a:endParaRPr>
          </a:p>
        </p:txBody>
      </p:sp>
      <p:sp>
        <p:nvSpPr>
          <p:cNvPr id="1896558" name="Rectangle 110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067800" cy="5638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 dirty="0" err="1">
                <a:solidFill>
                  <a:schemeClr val="tx1"/>
                </a:solidFill>
              </a:rPr>
              <a:t>Lorem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ipsum</a:t>
            </a:r>
            <a:r>
              <a:rPr lang="en-US" sz="1000" dirty="0">
                <a:solidFill>
                  <a:schemeClr val="tx1"/>
                </a:solidFill>
              </a:rPr>
              <a:t> dolor sit </a:t>
            </a:r>
            <a:r>
              <a:rPr lang="en-US" sz="1000" dirty="0" err="1">
                <a:solidFill>
                  <a:schemeClr val="tx1"/>
                </a:solidFill>
              </a:rPr>
              <a:t>amet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consectetur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adipisicing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elit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sed</a:t>
            </a:r>
            <a:r>
              <a:rPr lang="en-US" sz="1000" dirty="0">
                <a:solidFill>
                  <a:schemeClr val="tx1"/>
                </a:solidFill>
              </a:rPr>
              <a:t> do </a:t>
            </a:r>
            <a:r>
              <a:rPr lang="en-US" sz="1000" dirty="0" err="1">
                <a:solidFill>
                  <a:schemeClr val="tx1"/>
                </a:solidFill>
              </a:rPr>
              <a:t>eiusmod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tempor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incididunt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labore</a:t>
            </a:r>
            <a:r>
              <a:rPr lang="en-US" sz="1000" dirty="0">
                <a:solidFill>
                  <a:schemeClr val="tx1"/>
                </a:solidFill>
              </a:rPr>
              <a:t> et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magna </a:t>
            </a:r>
            <a:r>
              <a:rPr lang="en-US" sz="1000" dirty="0" err="1">
                <a:solidFill>
                  <a:schemeClr val="tx1"/>
                </a:solidFill>
              </a:rPr>
              <a:t>aliqua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enim</a:t>
            </a:r>
            <a:r>
              <a:rPr lang="en-US" sz="1000" dirty="0">
                <a:solidFill>
                  <a:schemeClr val="tx1"/>
                </a:solidFill>
              </a:rPr>
              <a:t> ad minim </a:t>
            </a:r>
            <a:r>
              <a:rPr lang="en-US" sz="1000" dirty="0" err="1">
                <a:solidFill>
                  <a:schemeClr val="tx1"/>
                </a:solidFill>
              </a:rPr>
              <a:t>veniam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quis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nostrud</a:t>
            </a:r>
            <a:r>
              <a:rPr lang="en-US" sz="1000" dirty="0">
                <a:solidFill>
                  <a:schemeClr val="tx1"/>
                </a:solidFill>
              </a:rPr>
              <a:t> exercitation </a:t>
            </a:r>
            <a:r>
              <a:rPr lang="en-US" sz="1000" dirty="0" err="1">
                <a:solidFill>
                  <a:schemeClr val="tx1"/>
                </a:solidFill>
              </a:rPr>
              <a:t>ullamco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laboris</a:t>
            </a:r>
            <a:r>
              <a:rPr lang="en-US" sz="1000" dirty="0">
                <a:solidFill>
                  <a:schemeClr val="tx1"/>
                </a:solidFill>
              </a:rPr>
              <a:t> nisi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aliquip</a:t>
            </a:r>
            <a:r>
              <a:rPr lang="en-US" sz="1000" dirty="0">
                <a:solidFill>
                  <a:schemeClr val="tx1"/>
                </a:solidFill>
              </a:rPr>
              <a:t> ex ea </a:t>
            </a:r>
            <a:r>
              <a:rPr lang="en-US" sz="1000" dirty="0" err="1">
                <a:solidFill>
                  <a:schemeClr val="tx1"/>
                </a:solidFill>
              </a:rPr>
              <a:t>commodo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consequat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Duis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aute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irure</a:t>
            </a:r>
            <a:r>
              <a:rPr lang="en-US" sz="1000" dirty="0">
                <a:solidFill>
                  <a:schemeClr val="tx1"/>
                </a:solidFill>
              </a:rPr>
              <a:t> dolor in </a:t>
            </a:r>
            <a:r>
              <a:rPr lang="en-US" sz="1000" dirty="0" err="1">
                <a:solidFill>
                  <a:schemeClr val="tx1"/>
                </a:solidFill>
              </a:rPr>
              <a:t>reprehenderit</a:t>
            </a:r>
            <a:r>
              <a:rPr lang="en-US" sz="1000" dirty="0">
                <a:solidFill>
                  <a:schemeClr val="tx1"/>
                </a:solidFill>
              </a:rPr>
              <a:t> in </a:t>
            </a:r>
            <a:r>
              <a:rPr lang="en-US" sz="1000" dirty="0" err="1">
                <a:solidFill>
                  <a:schemeClr val="tx1"/>
                </a:solidFill>
              </a:rPr>
              <a:t>voluptate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velit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esse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cillum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fugiat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nulla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pariatur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XYZ Benchmarking | Benchmarks Report |</a:t>
            </a:r>
          </a:p>
        </p:txBody>
      </p:sp>
      <p:sp>
        <p:nvSpPr>
          <p:cNvPr id="1894518" name="txt_pagetitle"/>
          <p:cNvSpPr>
            <a:spLocks noChangeArrowheads="1"/>
          </p:cNvSpPr>
          <p:nvPr/>
        </p:nvSpPr>
        <p:spPr bwMode="auto">
          <a:xfrm>
            <a:off x="228600" y="533400"/>
            <a:ext cx="9297988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45720" bIns="49635"/>
          <a:lstStyle/>
          <a:p>
            <a:pPr defTabSz="992188">
              <a:lnSpc>
                <a:spcPct val="90000"/>
              </a:lnSpc>
            </a:pPr>
            <a:r>
              <a:rPr lang="en-US" sz="1600" b="1">
                <a:latin typeface="Arial" pitchFamily="34" charset="0"/>
              </a:rPr>
              <a:t>Summary of Performance Metrics</a:t>
            </a:r>
          </a:p>
        </p:txBody>
      </p:sp>
      <p:graphicFrame>
        <p:nvGraphicFramePr>
          <p:cNvPr id="6" name="Group 1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808954"/>
              </p:ext>
            </p:extLst>
          </p:nvPr>
        </p:nvGraphicFramePr>
        <p:xfrm>
          <a:off x="228600" y="1066800"/>
          <a:ext cx="9525000" cy="1157289"/>
        </p:xfrm>
        <a:graphic>
          <a:graphicData uri="http://schemas.openxmlformats.org/drawingml/2006/table">
            <a:tbl>
              <a:tblPr/>
              <a:tblGrid>
                <a:gridCol w="428625"/>
                <a:gridCol w="1857375"/>
                <a:gridCol w="3657600"/>
                <a:gridCol w="685800"/>
                <a:gridCol w="609600"/>
                <a:gridCol w="762000"/>
                <a:gridCol w="838200"/>
                <a:gridCol w="685800"/>
              </a:tblGrid>
              <a:tr h="3317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Measure</a:t>
                      </a:r>
                    </a:p>
                  </a:txBody>
                  <a:tcPr marL="99276" marR="99276" marT="49638" marB="49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You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Respondents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marL="99276" marR="99276" marT="49638" marB="49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Calculation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Measure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Score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Percentile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Median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Benchmark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Sample size</a:t>
                      </a: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276" marR="99276" marT="49638" marB="49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XYZ Benchmarking | Benchmarks Report |</a:t>
            </a:r>
          </a:p>
        </p:txBody>
      </p:sp>
      <p:graphicFrame>
        <p:nvGraphicFramePr>
          <p:cNvPr id="16" name="chart_perftri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41999"/>
              </p:ext>
            </p:extLst>
          </p:nvPr>
        </p:nvGraphicFramePr>
        <p:xfrm>
          <a:off x="317500" y="2997200"/>
          <a:ext cx="59436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02599" name="txt_axis_centre"/>
          <p:cNvSpPr txBox="1">
            <a:spLocks noChangeArrowheads="1"/>
          </p:cNvSpPr>
          <p:nvPr/>
        </p:nvSpPr>
        <p:spPr bwMode="auto">
          <a:xfrm>
            <a:off x="2324894" y="5562600"/>
            <a:ext cx="419100" cy="280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9269" tIns="49635" rIns="99269" bIns="49635">
            <a:spAutoFit/>
          </a:bodyPr>
          <a:lstStyle/>
          <a:p>
            <a:pPr algn="ctr" defTabSz="992188"/>
            <a:r>
              <a:rPr lang="en-GB">
                <a:latin typeface="Arial" pitchFamily="34" charset="0"/>
              </a:rPr>
              <a:t>0%</a:t>
            </a:r>
          </a:p>
        </p:txBody>
      </p:sp>
      <p:sp>
        <p:nvSpPr>
          <p:cNvPr id="1902600" name="txt_pagetitle"/>
          <p:cNvSpPr>
            <a:spLocks noChangeArrowheads="1"/>
          </p:cNvSpPr>
          <p:nvPr/>
        </p:nvSpPr>
        <p:spPr bwMode="auto">
          <a:xfrm>
            <a:off x="519113" y="609600"/>
            <a:ext cx="4030662" cy="242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4" tIns="49635" rIns="9144" bIns="49635"/>
          <a:lstStyle/>
          <a:p>
            <a:pPr>
              <a:lnSpc>
                <a:spcPct val="90000"/>
              </a:lnSpc>
            </a:pPr>
            <a:r>
              <a:rPr lang="en-US" sz="1300" b="1">
                <a:latin typeface="Arial" pitchFamily="34" charset="0"/>
              </a:rPr>
              <a:t>Performance Triangle </a:t>
            </a:r>
          </a:p>
        </p:txBody>
      </p:sp>
      <p:sp>
        <p:nvSpPr>
          <p:cNvPr id="1902610" name="txt_axis_value_2"/>
          <p:cNvSpPr>
            <a:spLocks noChangeArrowheads="1"/>
          </p:cNvSpPr>
          <p:nvPr/>
        </p:nvSpPr>
        <p:spPr bwMode="auto">
          <a:xfrm>
            <a:off x="4238625" y="6324600"/>
            <a:ext cx="6223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100%</a:t>
            </a:r>
          </a:p>
        </p:txBody>
      </p:sp>
      <p:sp>
        <p:nvSpPr>
          <p:cNvPr id="1902611" name="txt_axis_value_1"/>
          <p:cNvSpPr>
            <a:spLocks noChangeArrowheads="1"/>
          </p:cNvSpPr>
          <p:nvPr/>
        </p:nvSpPr>
        <p:spPr bwMode="auto">
          <a:xfrm>
            <a:off x="1828800" y="3486150"/>
            <a:ext cx="5873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100%</a:t>
            </a:r>
          </a:p>
        </p:txBody>
      </p:sp>
      <p:sp>
        <p:nvSpPr>
          <p:cNvPr id="1902612" name="txt_axis_value_3"/>
          <p:cNvSpPr>
            <a:spLocks noChangeArrowheads="1"/>
          </p:cNvSpPr>
          <p:nvPr/>
        </p:nvSpPr>
        <p:spPr bwMode="auto">
          <a:xfrm>
            <a:off x="357187" y="6324600"/>
            <a:ext cx="5873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100%</a:t>
            </a:r>
          </a:p>
        </p:txBody>
      </p:sp>
      <p:sp>
        <p:nvSpPr>
          <p:cNvPr id="1902613" name="pageno"/>
          <p:cNvSpPr>
            <a:spLocks noChangeArrowheads="1"/>
          </p:cNvSpPr>
          <p:nvPr/>
        </p:nvSpPr>
        <p:spPr bwMode="white">
          <a:xfrm>
            <a:off x="498475" y="6913563"/>
            <a:ext cx="323850" cy="355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9269" tIns="69488" rIns="99269" bIns="49635"/>
          <a:lstStyle/>
          <a:p>
            <a:pPr defTabSz="992188"/>
            <a:r>
              <a:rPr lang="en-GB" sz="900">
                <a:solidFill>
                  <a:schemeClr val="bg1"/>
                </a:solidFill>
                <a:latin typeface="Arial" pitchFamily="34" charset="0"/>
              </a:rPr>
              <a:t> </a:t>
            </a:r>
            <a:fld id="{46C409A9-C96B-4AF6-B01F-DFE6D4E14E64}" type="slidenum">
              <a:rPr lang="en-GB" sz="900">
                <a:solidFill>
                  <a:schemeClr val="bg1"/>
                </a:solidFill>
                <a:latin typeface="Arial" pitchFamily="34" charset="0"/>
              </a:rPr>
              <a:pPr defTabSz="992188"/>
              <a:t>3</a:t>
            </a:fld>
            <a:endParaRPr lang="en-GB" sz="9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2614" name="Text Box 22"/>
          <p:cNvSpPr txBox="1">
            <a:spLocks noChangeArrowheads="1"/>
          </p:cNvSpPr>
          <p:nvPr/>
        </p:nvSpPr>
        <p:spPr bwMode="auto">
          <a:xfrm>
            <a:off x="173038" y="6934200"/>
            <a:ext cx="477837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Page</a:t>
            </a:r>
          </a:p>
        </p:txBody>
      </p:sp>
      <p:sp>
        <p:nvSpPr>
          <p:cNvPr id="1902615" name="txt_title"/>
          <p:cNvSpPr txBox="1">
            <a:spLocks noChangeArrowheads="1"/>
          </p:cNvSpPr>
          <p:nvPr/>
        </p:nvSpPr>
        <p:spPr bwMode="auto">
          <a:xfrm>
            <a:off x="0" y="363538"/>
            <a:ext cx="100584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ctr" defTabSz="992188"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Section name</a:t>
            </a:r>
          </a:p>
        </p:txBody>
      </p:sp>
      <p:sp>
        <p:nvSpPr>
          <p:cNvPr id="1902616" name="txt_detail1"/>
          <p:cNvSpPr txBox="1">
            <a:spLocks noChangeArrowheads="1"/>
          </p:cNvSpPr>
          <p:nvPr/>
        </p:nvSpPr>
        <p:spPr bwMode="auto">
          <a:xfrm>
            <a:off x="533400" y="895350"/>
            <a:ext cx="92202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4" rIns="91427" bIns="45714">
            <a:spAutoFit/>
          </a:bodyPr>
          <a:lstStyle/>
          <a:p>
            <a:pPr>
              <a:spcBef>
                <a:spcPct val="50000"/>
              </a:spcBef>
              <a:tabLst>
                <a:tab pos="285750" algn="l"/>
                <a:tab pos="571500" algn="l"/>
              </a:tabLst>
            </a:pPr>
            <a:r>
              <a:rPr lang="en-GB" sz="1100">
                <a:latin typeface="Arial" pitchFamily="34" charset="0"/>
              </a:rPr>
              <a:t>Only static text here.</a:t>
            </a:r>
          </a:p>
          <a:p>
            <a:pPr>
              <a:spcBef>
                <a:spcPct val="50000"/>
              </a:spcBef>
              <a:tabLst>
                <a:tab pos="285750" algn="l"/>
                <a:tab pos="571500" algn="l"/>
              </a:tabLst>
            </a:pPr>
            <a:r>
              <a:rPr lang="en-GB" sz="1100">
                <a:latin typeface="Arial" pitchFamily="34" charset="0"/>
              </a:rPr>
              <a:t>To be cloned without any other change.</a:t>
            </a:r>
          </a:p>
        </p:txBody>
      </p:sp>
      <p:sp>
        <p:nvSpPr>
          <p:cNvPr id="1902617" name="txt_detail2"/>
          <p:cNvSpPr txBox="1">
            <a:spLocks noChangeArrowheads="1"/>
          </p:cNvSpPr>
          <p:nvPr/>
        </p:nvSpPr>
        <p:spPr bwMode="auto">
          <a:xfrm>
            <a:off x="6172200" y="302895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714" rIns="0" bIns="45714">
            <a:spAutoFit/>
          </a:bodyPr>
          <a:lstStyle/>
          <a:p>
            <a:r>
              <a:rPr lang="en-GB"/>
              <a:t>Only static text here.</a:t>
            </a:r>
          </a:p>
          <a:p>
            <a:r>
              <a:rPr lang="en-GB"/>
              <a:t>To be cloned without any other change.</a:t>
            </a:r>
          </a:p>
        </p:txBody>
      </p:sp>
      <p:sp>
        <p:nvSpPr>
          <p:cNvPr id="1902619" name="txt_result_title"/>
          <p:cNvSpPr txBox="1">
            <a:spLocks noChangeArrowheads="1"/>
          </p:cNvSpPr>
          <p:nvPr/>
        </p:nvSpPr>
        <p:spPr bwMode="auto">
          <a:xfrm>
            <a:off x="228600" y="2667000"/>
            <a:ext cx="35623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i="1">
                <a:solidFill>
                  <a:schemeClr val="accent1"/>
                </a:solidFill>
                <a:latin typeface="Arial" pitchFamily="34" charset="0"/>
              </a:rPr>
              <a:t>Function name </a:t>
            </a:r>
          </a:p>
        </p:txBody>
      </p:sp>
      <p:sp>
        <p:nvSpPr>
          <p:cNvPr id="1902620" name="txt_chart_name"/>
          <p:cNvSpPr txBox="1">
            <a:spLocks noChangeArrowheads="1"/>
          </p:cNvSpPr>
          <p:nvPr/>
        </p:nvSpPr>
        <p:spPr bwMode="auto">
          <a:xfrm>
            <a:off x="228600" y="2438400"/>
            <a:ext cx="35623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sz="1400" b="1">
                <a:solidFill>
                  <a:schemeClr val="accent1"/>
                </a:solidFill>
                <a:latin typeface="Arial" pitchFamily="34" charset="0"/>
              </a:rPr>
              <a:t>Your average percentile scores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XYZ Benchmarking | Benchmarks Report |</a:t>
            </a:r>
          </a:p>
        </p:txBody>
      </p:sp>
      <p:sp>
        <p:nvSpPr>
          <p:cNvPr id="1904647" name="txt_hidden_1"/>
          <p:cNvSpPr>
            <a:spLocks noChangeArrowheads="1"/>
          </p:cNvSpPr>
          <p:nvPr/>
        </p:nvSpPr>
        <p:spPr bwMode="auto">
          <a:xfrm>
            <a:off x="4953000" y="2514600"/>
            <a:ext cx="4505325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182880" rIns="182880" bIns="365760" anchor="ctr"/>
          <a:lstStyle/>
          <a:p>
            <a:pPr defTabSz="992188"/>
            <a:r>
              <a:rPr lang="en-US" sz="1000" b="1">
                <a:latin typeface="Arial" pitchFamily="34" charset="0"/>
              </a:rPr>
              <a:t>Insufficient data from the current population to produce this peer group comparison.</a:t>
            </a:r>
          </a:p>
        </p:txBody>
      </p:sp>
      <p:sp>
        <p:nvSpPr>
          <p:cNvPr id="1904649" name="txt_chart_title_"/>
          <p:cNvSpPr>
            <a:spLocks noChangeArrowheads="1"/>
          </p:cNvSpPr>
          <p:nvPr/>
        </p:nvSpPr>
        <p:spPr bwMode="auto">
          <a:xfrm>
            <a:off x="4967288" y="1905000"/>
            <a:ext cx="4505325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82880" tIns="182880" rIns="182880" bIns="365760" anchor="ctr"/>
          <a:lstStyle/>
          <a:p>
            <a:pPr defTabSz="992188"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All Respondents</a:t>
            </a:r>
            <a:endParaRPr lang="en-US" sz="14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652" name="txt_your_score_label"/>
          <p:cNvSpPr txBox="1">
            <a:spLocks noChangeArrowheads="1"/>
          </p:cNvSpPr>
          <p:nvPr/>
        </p:nvSpPr>
        <p:spPr bwMode="auto">
          <a:xfrm>
            <a:off x="457200" y="1371600"/>
            <a:ext cx="58674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defTabSz="992188">
              <a:spcBef>
                <a:spcPct val="50000"/>
              </a:spcBef>
            </a:pPr>
            <a:r>
              <a:rPr lang="en-US" sz="900">
                <a:latin typeface="Arial" pitchFamily="34" charset="0"/>
              </a:rPr>
              <a:t>Your score: &lt;score /&gt;, which is the &lt;percentile/&gt; relative to all other respondents.</a:t>
            </a:r>
          </a:p>
        </p:txBody>
      </p:sp>
      <p:sp>
        <p:nvSpPr>
          <p:cNvPr id="1904654" name="txt_detail_2"/>
          <p:cNvSpPr txBox="1">
            <a:spLocks noChangeArrowheads="1"/>
          </p:cNvSpPr>
          <p:nvPr/>
        </p:nvSpPr>
        <p:spPr bwMode="auto">
          <a:xfrm>
            <a:off x="455613" y="914400"/>
            <a:ext cx="9297987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0" bIns="49635"/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A cost measure compromising annual personnel systems, overhead, outsourcing, and other costs , normalized by revenue.</a:t>
            </a:r>
          </a:p>
        </p:txBody>
      </p:sp>
      <p:sp>
        <p:nvSpPr>
          <p:cNvPr id="1904659" name="txt_site_legend"/>
          <p:cNvSpPr txBox="1">
            <a:spLocks noChangeArrowheads="1"/>
          </p:cNvSpPr>
          <p:nvPr/>
        </p:nvSpPr>
        <p:spPr bwMode="auto">
          <a:xfrm>
            <a:off x="7624763" y="1474788"/>
            <a:ext cx="434975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9269" tIns="0" rIns="99269" bIns="0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 You</a:t>
            </a:r>
          </a:p>
        </p:txBody>
      </p:sp>
      <p:sp>
        <p:nvSpPr>
          <p:cNvPr id="1904660" name="txt_median_legend"/>
          <p:cNvSpPr txBox="1">
            <a:spLocks noChangeArrowheads="1"/>
          </p:cNvSpPr>
          <p:nvPr/>
        </p:nvSpPr>
        <p:spPr bwMode="auto">
          <a:xfrm>
            <a:off x="8445500" y="1474788"/>
            <a:ext cx="606425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9269" tIns="0" rIns="99269" bIns="0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 Median</a:t>
            </a:r>
          </a:p>
        </p:txBody>
      </p:sp>
      <p:sp>
        <p:nvSpPr>
          <p:cNvPr id="1904661" name="txt_benchmark_legend"/>
          <p:cNvSpPr txBox="1">
            <a:spLocks noChangeArrowheads="1"/>
          </p:cNvSpPr>
          <p:nvPr/>
        </p:nvSpPr>
        <p:spPr bwMode="auto">
          <a:xfrm>
            <a:off x="9115425" y="1474788"/>
            <a:ext cx="62865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 Benchmark</a:t>
            </a:r>
          </a:p>
        </p:txBody>
      </p:sp>
      <p:sp>
        <p:nvSpPr>
          <p:cNvPr id="1904662" name="txt_pagetitle"/>
          <p:cNvSpPr>
            <a:spLocks noChangeArrowheads="1"/>
          </p:cNvSpPr>
          <p:nvPr/>
        </p:nvSpPr>
        <p:spPr bwMode="auto">
          <a:xfrm>
            <a:off x="471488" y="609600"/>
            <a:ext cx="3567112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99269" bIns="49635"/>
          <a:lstStyle/>
          <a:p>
            <a:pPr defTabSz="992188">
              <a:lnSpc>
                <a:spcPct val="90000"/>
              </a:lnSpc>
            </a:pPr>
            <a:endParaRPr lang="en-US" sz="1300" b="1">
              <a:latin typeface="Arial" pitchFamily="34" charset="0"/>
            </a:endParaRPr>
          </a:p>
        </p:txBody>
      </p:sp>
      <p:sp>
        <p:nvSpPr>
          <p:cNvPr id="1904663" name="txt_better_worse_r"/>
          <p:cNvSpPr txBox="1">
            <a:spLocks noChangeArrowheads="1"/>
          </p:cNvSpPr>
          <p:nvPr/>
        </p:nvSpPr>
        <p:spPr bwMode="auto">
          <a:xfrm>
            <a:off x="8745538" y="1654175"/>
            <a:ext cx="703262" cy="25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0" bIns="49635">
            <a:spAutoFit/>
          </a:bodyPr>
          <a:lstStyle/>
          <a:p>
            <a:pPr algn="r"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Better</a:t>
            </a:r>
          </a:p>
        </p:txBody>
      </p:sp>
      <p:sp>
        <p:nvSpPr>
          <p:cNvPr id="1904664" name="pageno"/>
          <p:cNvSpPr>
            <a:spLocks noChangeArrowheads="1"/>
          </p:cNvSpPr>
          <p:nvPr/>
        </p:nvSpPr>
        <p:spPr bwMode="white">
          <a:xfrm>
            <a:off x="498475" y="6913563"/>
            <a:ext cx="323850" cy="355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9269" tIns="69488" rIns="99269" bIns="49635"/>
          <a:lstStyle/>
          <a:p>
            <a:pPr defTabSz="992188"/>
            <a:r>
              <a:rPr lang="en-GB" sz="900">
                <a:solidFill>
                  <a:schemeClr val="bg1"/>
                </a:solidFill>
                <a:latin typeface="Arial" pitchFamily="34" charset="0"/>
              </a:rPr>
              <a:t> </a:t>
            </a:r>
            <a:fld id="{98026F14-BBDE-4A64-BFDE-2EFA7574E18C}" type="slidenum">
              <a:rPr lang="en-GB" sz="900">
                <a:solidFill>
                  <a:schemeClr val="bg1"/>
                </a:solidFill>
                <a:latin typeface="Arial" pitchFamily="34" charset="0"/>
              </a:rPr>
              <a:pPr defTabSz="992188"/>
              <a:t>4</a:t>
            </a:fld>
            <a:endParaRPr lang="en-GB" sz="9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665" name="Text Box 25"/>
          <p:cNvSpPr txBox="1">
            <a:spLocks noChangeArrowheads="1"/>
          </p:cNvSpPr>
          <p:nvPr/>
        </p:nvSpPr>
        <p:spPr bwMode="auto">
          <a:xfrm>
            <a:off x="173038" y="6934200"/>
            <a:ext cx="477837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Page</a:t>
            </a:r>
          </a:p>
        </p:txBody>
      </p:sp>
      <p:sp>
        <p:nvSpPr>
          <p:cNvPr id="1904666" name="txt_title"/>
          <p:cNvSpPr txBox="1">
            <a:spLocks noChangeArrowheads="1"/>
          </p:cNvSpPr>
          <p:nvPr/>
        </p:nvSpPr>
        <p:spPr bwMode="auto">
          <a:xfrm>
            <a:off x="0" y="363538"/>
            <a:ext cx="100584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ctr" defTabSz="992188">
              <a:spcBef>
                <a:spcPct val="50000"/>
              </a:spcBef>
            </a:pPr>
            <a:r>
              <a:rPr lang="en-US" sz="1300">
                <a:latin typeface="Arial" pitchFamily="34" charset="0"/>
              </a:rPr>
              <a:t>Section name</a:t>
            </a:r>
          </a:p>
        </p:txBody>
      </p:sp>
      <p:sp>
        <p:nvSpPr>
          <p:cNvPr id="1904667" name="txt_subtitle"/>
          <p:cNvSpPr>
            <a:spLocks noChangeArrowheads="1"/>
          </p:cNvSpPr>
          <p:nvPr/>
        </p:nvSpPr>
        <p:spPr bwMode="auto">
          <a:xfrm>
            <a:off x="0" y="542925"/>
            <a:ext cx="10058400" cy="257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marL="247650" indent="-247650" algn="ctr" defTabSz="992188"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Arial" pitchFamily="34" charset="0"/>
              </a:rPr>
              <a:t>Sub section name</a:t>
            </a:r>
          </a:p>
        </p:txBody>
      </p:sp>
      <p:sp>
        <p:nvSpPr>
          <p:cNvPr id="1904668" name="lin_right_7"/>
          <p:cNvSpPr>
            <a:spLocks noChangeShapeType="1"/>
          </p:cNvSpPr>
          <p:nvPr/>
        </p:nvSpPr>
        <p:spPr bwMode="auto">
          <a:xfrm flipH="1">
            <a:off x="9413875" y="228600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4669" name="lin_left_7"/>
          <p:cNvSpPr>
            <a:spLocks noChangeShapeType="1"/>
          </p:cNvSpPr>
          <p:nvPr/>
        </p:nvSpPr>
        <p:spPr bwMode="auto">
          <a:xfrm flipH="1">
            <a:off x="5008563" y="228600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4670" name="txt_better_worse_l"/>
          <p:cNvSpPr txBox="1">
            <a:spLocks noChangeArrowheads="1"/>
          </p:cNvSpPr>
          <p:nvPr/>
        </p:nvSpPr>
        <p:spPr bwMode="auto">
          <a:xfrm>
            <a:off x="5105400" y="1654175"/>
            <a:ext cx="654050" cy="25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0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Worse</a:t>
            </a:r>
          </a:p>
        </p:txBody>
      </p:sp>
      <p:sp>
        <p:nvSpPr>
          <p:cNvPr id="1904682" name="sybl_perc_7"/>
          <p:cNvSpPr>
            <a:spLocks noChangeAspect="1" noChangeArrowheads="1"/>
          </p:cNvSpPr>
          <p:nvPr/>
        </p:nvSpPr>
        <p:spPr bwMode="auto">
          <a:xfrm>
            <a:off x="7161213" y="2303463"/>
            <a:ext cx="73025" cy="73025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83" name="sybl_site_7"/>
          <p:cNvSpPr>
            <a:spLocks noChangeAspect="1" noChangeArrowheads="1"/>
          </p:cNvSpPr>
          <p:nvPr/>
        </p:nvSpPr>
        <p:spPr bwMode="auto">
          <a:xfrm>
            <a:off x="7023100" y="2376488"/>
            <a:ext cx="73025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8" name="pic_median_legend"/>
          <p:cNvSpPr>
            <a:spLocks noChangeAspect="1" noChangeArrowheads="1"/>
          </p:cNvSpPr>
          <p:nvPr/>
        </p:nvSpPr>
        <p:spPr bwMode="auto">
          <a:xfrm>
            <a:off x="8477250" y="15033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9" name="pic_benchmark_legend"/>
          <p:cNvSpPr>
            <a:spLocks noChangeAspect="1" noChangeArrowheads="1"/>
          </p:cNvSpPr>
          <p:nvPr/>
        </p:nvSpPr>
        <p:spPr bwMode="auto">
          <a:xfrm>
            <a:off x="9061450" y="1503363"/>
            <a:ext cx="73025" cy="73025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0" name="pic_site_legend"/>
          <p:cNvSpPr>
            <a:spLocks noChangeAspect="1" noChangeArrowheads="1"/>
          </p:cNvSpPr>
          <p:nvPr/>
        </p:nvSpPr>
        <p:spPr bwMode="auto">
          <a:xfrm>
            <a:off x="7656513" y="1503363"/>
            <a:ext cx="73025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1" name="txt_title_count"/>
          <p:cNvSpPr txBox="1">
            <a:spLocks noChangeArrowheads="1"/>
          </p:cNvSpPr>
          <p:nvPr/>
        </p:nvSpPr>
        <p:spPr bwMode="auto">
          <a:xfrm>
            <a:off x="3198813" y="1544638"/>
            <a:ext cx="522287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defTabSz="992188">
              <a:spcBef>
                <a:spcPct val="50000"/>
              </a:spcBef>
            </a:pPr>
            <a:r>
              <a:rPr lang="en-US" sz="1000" b="1">
                <a:latin typeface="Arial Narrow" pitchFamily="34" charset="0"/>
              </a:rPr>
              <a:t>Sample Size</a:t>
            </a:r>
          </a:p>
        </p:txBody>
      </p:sp>
      <p:sp>
        <p:nvSpPr>
          <p:cNvPr id="1904712" name="txt_title_med"/>
          <p:cNvSpPr txBox="1">
            <a:spLocks noChangeArrowheads="1"/>
          </p:cNvSpPr>
          <p:nvPr/>
        </p:nvSpPr>
        <p:spPr bwMode="auto">
          <a:xfrm>
            <a:off x="3560763" y="1701800"/>
            <a:ext cx="522287" cy="18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defTabSz="992188">
              <a:spcBef>
                <a:spcPct val="50000"/>
              </a:spcBef>
            </a:pPr>
            <a:r>
              <a:rPr lang="en-US" sz="1000" b="1">
                <a:latin typeface="Arial Narrow" pitchFamily="34" charset="0"/>
              </a:rPr>
              <a:t>Median</a:t>
            </a:r>
          </a:p>
        </p:txBody>
      </p:sp>
      <p:sp>
        <p:nvSpPr>
          <p:cNvPr id="1904713" name="txt_title_bench"/>
          <p:cNvSpPr txBox="1">
            <a:spLocks noChangeArrowheads="1"/>
          </p:cNvSpPr>
          <p:nvPr/>
        </p:nvSpPr>
        <p:spPr bwMode="auto">
          <a:xfrm>
            <a:off x="3987800" y="1700213"/>
            <a:ext cx="522288" cy="182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defTabSz="992188">
              <a:spcBef>
                <a:spcPct val="50000"/>
              </a:spcBef>
            </a:pPr>
            <a:r>
              <a:rPr lang="en-US" sz="1000" b="1">
                <a:latin typeface="Arial Narrow" pitchFamily="34" charset="0"/>
              </a:rPr>
              <a:t>Benchmark</a:t>
            </a:r>
          </a:p>
        </p:txBody>
      </p:sp>
      <p:sp>
        <p:nvSpPr>
          <p:cNvPr id="1904714" name="txt_title_pop"/>
          <p:cNvSpPr txBox="1">
            <a:spLocks noChangeArrowheads="1"/>
          </p:cNvSpPr>
          <p:nvPr/>
        </p:nvSpPr>
        <p:spPr bwMode="auto">
          <a:xfrm>
            <a:off x="544513" y="1701800"/>
            <a:ext cx="522287" cy="18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defTabSz="992188">
              <a:spcBef>
                <a:spcPct val="50000"/>
              </a:spcBef>
            </a:pPr>
            <a:r>
              <a:rPr lang="en-US" sz="1000" b="1">
                <a:latin typeface="Arial Narrow" pitchFamily="34" charset="0"/>
              </a:rPr>
              <a:t>Population</a:t>
            </a:r>
          </a:p>
        </p:txBody>
      </p:sp>
      <p:sp>
        <p:nvSpPr>
          <p:cNvPr id="1904733" name="txt_right_3"/>
          <p:cNvSpPr>
            <a:spLocks noChangeArrowheads="1"/>
          </p:cNvSpPr>
          <p:nvPr/>
        </p:nvSpPr>
        <p:spPr bwMode="auto">
          <a:xfrm>
            <a:off x="9463088" y="3733800"/>
            <a:ext cx="366712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1">
              <a:latin typeface="Arial Narrow" pitchFamily="34" charset="0"/>
            </a:endParaRPr>
          </a:p>
        </p:txBody>
      </p:sp>
      <p:sp>
        <p:nvSpPr>
          <p:cNvPr id="1904747" name="txt_perc_1"/>
          <p:cNvSpPr>
            <a:spLocks noChangeArrowheads="1"/>
          </p:cNvSpPr>
          <p:nvPr/>
        </p:nvSpPr>
        <p:spPr bwMode="auto">
          <a:xfrm>
            <a:off x="4040188" y="2514600"/>
            <a:ext cx="5476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1">
              <a:latin typeface="Arial Narrow" pitchFamily="34" charset="0"/>
            </a:endParaRPr>
          </a:p>
        </p:txBody>
      </p:sp>
      <p:sp>
        <p:nvSpPr>
          <p:cNvPr id="1904748" name="txt_med_1"/>
          <p:cNvSpPr>
            <a:spLocks noChangeArrowheads="1"/>
          </p:cNvSpPr>
          <p:nvPr/>
        </p:nvSpPr>
        <p:spPr bwMode="auto">
          <a:xfrm>
            <a:off x="3490913" y="2514600"/>
            <a:ext cx="5476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1">
              <a:latin typeface="Arial Narrow" pitchFamily="34" charset="0"/>
            </a:endParaRPr>
          </a:p>
        </p:txBody>
      </p:sp>
      <p:sp>
        <p:nvSpPr>
          <p:cNvPr id="1904749" name="txt_site_1"/>
          <p:cNvSpPr>
            <a:spLocks noChangeArrowheads="1"/>
          </p:cNvSpPr>
          <p:nvPr/>
        </p:nvSpPr>
        <p:spPr bwMode="auto">
          <a:xfrm>
            <a:off x="3213100" y="2514600"/>
            <a:ext cx="274638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1">
              <a:latin typeface="Arial Narrow" pitchFamily="34" charset="0"/>
            </a:endParaRPr>
          </a:p>
        </p:txBody>
      </p:sp>
      <p:sp>
        <p:nvSpPr>
          <p:cNvPr id="1904750" name="Txt_grp_1"/>
          <p:cNvSpPr>
            <a:spLocks noChangeArrowheads="1"/>
          </p:cNvSpPr>
          <p:nvPr/>
        </p:nvSpPr>
        <p:spPr bwMode="auto">
          <a:xfrm>
            <a:off x="457200" y="2514600"/>
            <a:ext cx="2755900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0" tIns="457200" rIns="0" bIns="457200" anchor="ctr"/>
          <a:lstStyle/>
          <a:p>
            <a:pPr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latin typeface="Arial" pitchFamily="34" charset="0"/>
              </a:rPr>
              <a:t>Major Industry: </a:t>
            </a:r>
          </a:p>
        </p:txBody>
      </p:sp>
      <p:sp>
        <p:nvSpPr>
          <p:cNvPr id="1904751" name="txt_left_7"/>
          <p:cNvSpPr>
            <a:spLocks noChangeArrowheads="1"/>
          </p:cNvSpPr>
          <p:nvPr/>
        </p:nvSpPr>
        <p:spPr bwMode="auto">
          <a:xfrm>
            <a:off x="4592638" y="1905000"/>
            <a:ext cx="374650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algn="r" defTabSz="992188">
              <a:buClr>
                <a:schemeClr val="accent2"/>
              </a:buClr>
              <a:buFont typeface="Wingdings" pitchFamily="2" charset="2"/>
              <a:buNone/>
            </a:pPr>
            <a:r>
              <a:rPr lang="en-US" sz="1000">
                <a:latin typeface="Arial Narrow" pitchFamily="34" charset="0"/>
              </a:rPr>
              <a:t>15.0</a:t>
            </a:r>
          </a:p>
        </p:txBody>
      </p:sp>
      <p:sp>
        <p:nvSpPr>
          <p:cNvPr id="1904752" name="txt_perc_7"/>
          <p:cNvSpPr>
            <a:spLocks noChangeArrowheads="1"/>
          </p:cNvSpPr>
          <p:nvPr/>
        </p:nvSpPr>
        <p:spPr bwMode="auto">
          <a:xfrm>
            <a:off x="4040188" y="1905000"/>
            <a:ext cx="547687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b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1">
              <a:latin typeface="Arial Narrow" pitchFamily="34" charset="0"/>
            </a:endParaRPr>
          </a:p>
        </p:txBody>
      </p:sp>
      <p:sp>
        <p:nvSpPr>
          <p:cNvPr id="1904753" name="txt_med_7"/>
          <p:cNvSpPr>
            <a:spLocks noChangeArrowheads="1"/>
          </p:cNvSpPr>
          <p:nvPr/>
        </p:nvSpPr>
        <p:spPr bwMode="auto">
          <a:xfrm>
            <a:off x="3490913" y="1905000"/>
            <a:ext cx="547687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b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1">
              <a:latin typeface="Arial Narrow" pitchFamily="34" charset="0"/>
            </a:endParaRPr>
          </a:p>
        </p:txBody>
      </p:sp>
      <p:sp>
        <p:nvSpPr>
          <p:cNvPr id="1904754" name="txt_site_7"/>
          <p:cNvSpPr>
            <a:spLocks noChangeArrowheads="1"/>
          </p:cNvSpPr>
          <p:nvPr/>
        </p:nvSpPr>
        <p:spPr bwMode="auto">
          <a:xfrm>
            <a:off x="3213100" y="1905000"/>
            <a:ext cx="274638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b"/>
          <a:lstStyle/>
          <a:p>
            <a:pPr algn="ctr" defTabSz="992188">
              <a:buClr>
                <a:schemeClr val="accent2"/>
              </a:buClr>
              <a:buFont typeface="Wingdings" pitchFamily="2" charset="2"/>
              <a:buNone/>
            </a:pPr>
            <a:endParaRPr lang="en-US" sz="1000" b="1">
              <a:latin typeface="Arial Narrow" pitchFamily="34" charset="0"/>
            </a:endParaRPr>
          </a:p>
        </p:txBody>
      </p:sp>
      <p:sp>
        <p:nvSpPr>
          <p:cNvPr id="1904755" name="txt_chart_title"/>
          <p:cNvSpPr>
            <a:spLocks noChangeArrowheads="1"/>
          </p:cNvSpPr>
          <p:nvPr/>
        </p:nvSpPr>
        <p:spPr bwMode="auto">
          <a:xfrm>
            <a:off x="457200" y="1905000"/>
            <a:ext cx="2755900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82880" tIns="457200" rIns="0" bIns="457200" anchor="b"/>
          <a:lstStyle/>
          <a:p>
            <a:pPr defTabSz="992188"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All Companies</a:t>
            </a:r>
          </a:p>
        </p:txBody>
      </p:sp>
      <p:sp>
        <p:nvSpPr>
          <p:cNvPr id="1904756" name="txt_right_7"/>
          <p:cNvSpPr>
            <a:spLocks noChangeArrowheads="1"/>
          </p:cNvSpPr>
          <p:nvPr/>
        </p:nvSpPr>
        <p:spPr bwMode="auto">
          <a:xfrm>
            <a:off x="9463088" y="1905000"/>
            <a:ext cx="366712" cy="609600"/>
          </a:xfrm>
          <a:prstGeom prst="rect">
            <a:avLst/>
          </a:prstGeom>
          <a:solidFill>
            <a:srgbClr val="D1D1D1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57200" rIns="0" bIns="457200" anchor="ctr"/>
          <a:lstStyle/>
          <a:p>
            <a:pPr defTabSz="992188">
              <a:buClr>
                <a:schemeClr val="accent2"/>
              </a:buClr>
              <a:buFont typeface="Wingdings" pitchFamily="2" charset="2"/>
              <a:buNone/>
            </a:pPr>
            <a:r>
              <a:rPr lang="en-US" sz="1000">
                <a:latin typeface="Arial Narrow" pitchFamily="34" charset="0"/>
              </a:rPr>
              <a:t>100.0</a:t>
            </a:r>
          </a:p>
        </p:txBody>
      </p:sp>
      <p:sp>
        <p:nvSpPr>
          <p:cNvPr id="1904758" name="lin_7"/>
          <p:cNvSpPr>
            <a:spLocks noChangeShapeType="1"/>
          </p:cNvSpPr>
          <p:nvPr/>
        </p:nvSpPr>
        <p:spPr bwMode="auto">
          <a:xfrm flipV="1">
            <a:off x="5054600" y="2376488"/>
            <a:ext cx="429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4759" name="sybl_med_7"/>
          <p:cNvSpPr>
            <a:spLocks noChangeAspect="1" noChangeArrowheads="1"/>
          </p:cNvSpPr>
          <p:nvPr/>
        </p:nvSpPr>
        <p:spPr bwMode="auto">
          <a:xfrm>
            <a:off x="7094538" y="233997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XYZ Benchmarking | Benchmarks Report |</a:t>
            </a:r>
          </a:p>
        </p:txBody>
      </p:sp>
      <p:sp>
        <p:nvSpPr>
          <p:cNvPr id="1906690" name="chart_pie1_txthide"/>
          <p:cNvSpPr>
            <a:spLocks noChangeArrowheads="1"/>
          </p:cNvSpPr>
          <p:nvPr/>
        </p:nvSpPr>
        <p:spPr bwMode="auto">
          <a:xfrm>
            <a:off x="595313" y="2362200"/>
            <a:ext cx="9036050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 anchor="ctr"/>
          <a:lstStyle/>
          <a:p>
            <a:pPr algn="ctr" defTabSz="992188"/>
            <a:r>
              <a:rPr lang="en-US" sz="1700">
                <a:latin typeface="Arial" pitchFamily="34" charset="0"/>
              </a:rPr>
              <a:t>Insufficient data from the current population </a:t>
            </a:r>
          </a:p>
          <a:p>
            <a:pPr algn="ctr" defTabSz="992188"/>
            <a:r>
              <a:rPr lang="en-US" sz="1700">
                <a:latin typeface="Arial" pitchFamily="34" charset="0"/>
              </a:rPr>
              <a:t>to produce this graphic</a:t>
            </a:r>
          </a:p>
        </p:txBody>
      </p:sp>
      <p:sp>
        <p:nvSpPr>
          <p:cNvPr id="1906693" name="txt_detail2"/>
          <p:cNvSpPr txBox="1">
            <a:spLocks noChangeArrowheads="1"/>
          </p:cNvSpPr>
          <p:nvPr/>
        </p:nvSpPr>
        <p:spPr bwMode="auto">
          <a:xfrm>
            <a:off x="482600" y="1079500"/>
            <a:ext cx="8890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269" tIns="49635" rIns="99269" bIns="49635"/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A comparison of systems/software for all companies.</a:t>
            </a:r>
          </a:p>
        </p:txBody>
      </p:sp>
      <p:sp>
        <p:nvSpPr>
          <p:cNvPr id="1906694" name="txt_detail3"/>
          <p:cNvSpPr txBox="1">
            <a:spLocks noChangeArrowheads="1"/>
          </p:cNvSpPr>
          <p:nvPr/>
        </p:nvSpPr>
        <p:spPr bwMode="auto">
          <a:xfrm>
            <a:off x="1295400" y="1676400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9635" rIns="99269" bIns="49635"/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Summary of responses to question</a:t>
            </a:r>
            <a:r>
              <a:rPr lang="en-US" sz="1000" b="1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1000">
                <a:latin typeface="Arial" pitchFamily="34" charset="0"/>
              </a:rPr>
              <a:t>3.6b0</a:t>
            </a:r>
          </a:p>
        </p:txBody>
      </p:sp>
      <p:sp>
        <p:nvSpPr>
          <p:cNvPr id="1906696" name="txt_pagetitle"/>
          <p:cNvSpPr>
            <a:spLocks noChangeArrowheads="1"/>
          </p:cNvSpPr>
          <p:nvPr/>
        </p:nvSpPr>
        <p:spPr bwMode="auto">
          <a:xfrm>
            <a:off x="490538" y="685800"/>
            <a:ext cx="8043862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9635" rIns="0" bIns="49635"/>
          <a:lstStyle/>
          <a:p>
            <a:pPr defTabSz="992188">
              <a:lnSpc>
                <a:spcPct val="90000"/>
              </a:lnSpc>
            </a:pPr>
            <a:r>
              <a:rPr lang="en-US" sz="1300" b="1">
                <a:latin typeface="Arial" pitchFamily="34" charset="0"/>
              </a:rPr>
              <a:t>Business Driver detail page for all types except “Select many” </a:t>
            </a:r>
          </a:p>
        </p:txBody>
      </p:sp>
      <p:sp>
        <p:nvSpPr>
          <p:cNvPr id="1906697" name="pageno"/>
          <p:cNvSpPr>
            <a:spLocks noChangeArrowheads="1"/>
          </p:cNvSpPr>
          <p:nvPr/>
        </p:nvSpPr>
        <p:spPr bwMode="white">
          <a:xfrm>
            <a:off x="498475" y="6913563"/>
            <a:ext cx="323850" cy="355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9269" tIns="69488" rIns="99269" bIns="49635"/>
          <a:lstStyle/>
          <a:p>
            <a:pPr defTabSz="992188"/>
            <a:r>
              <a:rPr lang="en-GB" sz="900">
                <a:solidFill>
                  <a:schemeClr val="bg1"/>
                </a:solidFill>
                <a:latin typeface="Arial" pitchFamily="34" charset="0"/>
              </a:rPr>
              <a:t> </a:t>
            </a:r>
            <a:fld id="{4346ADBD-4AC6-4EC2-8FAA-CD0F5FD7621A}" type="slidenum">
              <a:rPr lang="en-GB" sz="900">
                <a:solidFill>
                  <a:schemeClr val="bg1"/>
                </a:solidFill>
                <a:latin typeface="Arial" pitchFamily="34" charset="0"/>
              </a:rPr>
              <a:pPr defTabSz="992188"/>
              <a:t>5</a:t>
            </a:fld>
            <a:endParaRPr lang="en-GB" sz="9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6698" name="Text Box 10"/>
          <p:cNvSpPr txBox="1">
            <a:spLocks noChangeArrowheads="1"/>
          </p:cNvSpPr>
          <p:nvPr/>
        </p:nvSpPr>
        <p:spPr bwMode="auto">
          <a:xfrm>
            <a:off x="173038" y="6934200"/>
            <a:ext cx="477837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9269" tIns="49635" rIns="99269" bIns="49635">
            <a:spAutoFit/>
          </a:bodyPr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</a:rPr>
              <a:t>Page</a:t>
            </a:r>
          </a:p>
        </p:txBody>
      </p:sp>
      <p:sp>
        <p:nvSpPr>
          <p:cNvPr id="1906702" name="txt_title"/>
          <p:cNvSpPr txBox="1">
            <a:spLocks noChangeArrowheads="1"/>
          </p:cNvSpPr>
          <p:nvPr/>
        </p:nvSpPr>
        <p:spPr bwMode="auto">
          <a:xfrm>
            <a:off x="0" y="363538"/>
            <a:ext cx="100584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69" tIns="49635" rIns="99269" bIns="49635"/>
          <a:lstStyle/>
          <a:p>
            <a:pPr algn="ctr" defTabSz="992188"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Section name</a:t>
            </a:r>
          </a:p>
        </p:txBody>
      </p:sp>
      <p:sp>
        <p:nvSpPr>
          <p:cNvPr id="1906703" name="Text Box 15"/>
          <p:cNvSpPr txBox="1">
            <a:spLocks noChangeArrowheads="1"/>
          </p:cNvSpPr>
          <p:nvPr/>
        </p:nvSpPr>
        <p:spPr bwMode="auto">
          <a:xfrm>
            <a:off x="576263" y="1674813"/>
            <a:ext cx="71913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9635" rIns="0" bIns="49635">
            <a:spAutoFit/>
          </a:bodyPr>
          <a:lstStyle/>
          <a:p>
            <a:pPr defTabSz="992188">
              <a:spcBef>
                <a:spcPct val="50000"/>
              </a:spcBef>
            </a:pPr>
            <a:r>
              <a:rPr lang="en-US" sz="1000">
                <a:latin typeface="Arial" pitchFamily="34" charset="0"/>
              </a:rPr>
              <a:t>Calculation:</a:t>
            </a:r>
          </a:p>
        </p:txBody>
      </p:sp>
      <p:graphicFrame>
        <p:nvGraphicFramePr>
          <p:cNvPr id="14" name="chart_1"/>
          <p:cNvGraphicFramePr>
            <a:graphicFrameLocks noGrp="1" noChangeAspect="1"/>
          </p:cNvGraphicFramePr>
          <p:nvPr>
            <p:ph idx="1"/>
          </p:nvPr>
        </p:nvGraphicFramePr>
        <p:xfrm>
          <a:off x="609600" y="2362200"/>
          <a:ext cx="812800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06706" name="txt_calculation"/>
          <p:cNvSpPr txBox="1">
            <a:spLocks noChangeArrowheads="1"/>
          </p:cNvSpPr>
          <p:nvPr/>
        </p:nvSpPr>
        <p:spPr bwMode="auto">
          <a:xfrm>
            <a:off x="466725" y="6477000"/>
            <a:ext cx="4800600" cy="18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45720" bIns="49635"/>
          <a:lstStyle/>
          <a:p>
            <a:pPr defTabSz="992188">
              <a:spcBef>
                <a:spcPct val="50000"/>
              </a:spcBef>
            </a:pPr>
            <a:r>
              <a:rPr lang="en-US" sz="900">
                <a:latin typeface="Arial" pitchFamily="34" charset="0"/>
              </a:rPr>
              <a:t>Calculation based on questions &lt;csv_question_ids /&gt;</a:t>
            </a:r>
          </a:p>
        </p:txBody>
      </p:sp>
      <p:sp>
        <p:nvSpPr>
          <p:cNvPr id="1906707" name="txt_metric_id"/>
          <p:cNvSpPr txBox="1">
            <a:spLocks noChangeArrowheads="1"/>
          </p:cNvSpPr>
          <p:nvPr/>
        </p:nvSpPr>
        <p:spPr bwMode="auto">
          <a:xfrm>
            <a:off x="473075" y="6276975"/>
            <a:ext cx="2651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20" tIns="49635" rIns="45720" bIns="49635"/>
          <a:lstStyle/>
          <a:p>
            <a:pPr marL="247650" indent="-247650" defTabSz="99218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900">
                <a:latin typeface="Arial" pitchFamily="34" charset="0"/>
              </a:rPr>
              <a:t>Metric ID: &lt;metric_id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1_Title">
  <a:themeElements>
    <a:clrScheme name="1_Title 2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1_Tit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9269" tIns="49635" rIns="99269" bIns="49635" numCol="1" anchor="t" anchorCtr="0" compatLnSpc="1">
        <a:prstTxWarp prst="textNoShape">
          <a:avLst/>
        </a:prstTxWarp>
      </a:bodyPr>
      <a:lstStyle>
        <a:defPPr marL="0" marR="0" indent="0" algn="l" defTabSz="992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9269" tIns="49635" rIns="99269" bIns="49635" numCol="1" anchor="t" anchorCtr="0" compatLnSpc="1">
        <a:prstTxWarp prst="textNoShape">
          <a:avLst/>
        </a:prstTxWarp>
      </a:bodyPr>
      <a:lstStyle>
        <a:defPPr marL="0" marR="0" indent="0" algn="l" defTabSz="992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"/>
            <a:cs typeface="Arial" pitchFamily="34" charset="0"/>
          </a:defRPr>
        </a:defPPr>
      </a:lstStyle>
    </a:lnDef>
  </a:objectDefaults>
  <a:extraClrSchemeLst>
    <a:extraClrScheme>
      <a:clrScheme name="1_Titl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80808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2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41826</TotalTime>
  <Words>297</Words>
  <Application>Microsoft Office PowerPoint</Application>
  <PresentationFormat>Custom</PresentationFormat>
  <Paragraphs>69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Benchmarking Program Comprehensive Benchmarks Report</dc:title>
  <dc:subject>IBM Benchmarking Program</dc:subject>
  <dc:creator>IBM_User</dc:creator>
  <cp:lastModifiedBy>ADMIN</cp:lastModifiedBy>
  <cp:revision>1251</cp:revision>
  <dcterms:created xsi:type="dcterms:W3CDTF">2003-11-05T15:32:29Z</dcterms:created>
  <dcterms:modified xsi:type="dcterms:W3CDTF">2012-05-31T18:11:25Z</dcterms:modified>
  <cp:category>Template</cp:category>
</cp:coreProperties>
</file>