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0" r:id="rId9"/>
    <p:sldId id="281" r:id="rId10"/>
    <p:sldId id="282" r:id="rId11"/>
    <p:sldId id="283" r:id="rId12"/>
    <p:sldId id="289" r:id="rId13"/>
    <p:sldId id="263" r:id="rId14"/>
    <p:sldId id="290" r:id="rId15"/>
    <p:sldId id="284" r:id="rId16"/>
    <p:sldId id="291" r:id="rId17"/>
    <p:sldId id="275" r:id="rId18"/>
    <p:sldId id="292" r:id="rId19"/>
    <p:sldId id="287" r:id="rId20"/>
    <p:sldId id="288" r:id="rId21"/>
    <p:sldId id="293" r:id="rId22"/>
    <p:sldId id="294" r:id="rId23"/>
    <p:sldId id="295" r:id="rId24"/>
    <p:sldId id="296" r:id="rId25"/>
    <p:sldId id="297" r:id="rId26"/>
    <p:sldId id="299" r:id="rId27"/>
    <p:sldId id="286" r:id="rId28"/>
    <p:sldId id="276" r:id="rId29"/>
    <p:sldId id="270" r:id="rId30"/>
    <p:sldId id="271" r:id="rId31"/>
    <p:sldId id="277" r:id="rId32"/>
    <p:sldId id="266" r:id="rId33"/>
    <p:sldId id="267" r:id="rId34"/>
    <p:sldId id="268" r:id="rId35"/>
    <p:sldId id="269" r:id="rId36"/>
    <p:sldId id="278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61"/>
    <a:srgbClr val="FDEF96"/>
    <a:srgbClr val="64AFCD"/>
    <a:srgbClr val="293462"/>
    <a:srgbClr val="52DE97"/>
    <a:srgbClr val="394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0" d="100"/>
          <a:sy n="70" d="100"/>
        </p:scale>
        <p:origin x="-566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7B1E01-1402-4BCE-BA31-F01AC35C5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294072-D437-463D-8330-E93BF8523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51E388-DDA2-4CE3-B303-89DA24AD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304F1E-331E-44C3-AD97-A959CD8A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FB5ED3-A0DF-4C93-A282-12F7DE3B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F1FB8-E4F5-46F7-A973-1F7CB217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4FFD87-4C17-475F-869D-7441B25F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DF6F34-EA2B-4754-B0C9-1BABFED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ED36D-D784-43A9-BE66-5DEC4503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CB1FA8-896D-4D22-9618-FD50BB21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A054BA-ABFE-4EBD-889F-2E2E2E80A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C697D6-4556-4450-94DB-40BC90164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F59DBC-66E4-403B-9FA2-1DBE5ABB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73A0D2-82CF-4D85-9AA0-32E05CFA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8F20AD-0272-46F0-AFFE-8BC1F3BB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1D71E-88EC-41C8-8349-24C729A6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5AE75-8E21-4364-9E13-6F63E3D3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30AB9F-D7D4-4735-8C09-EA083215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8AC611-AD4F-4925-BBE8-7C569157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A7FAC-2184-4723-8D4C-2B41F06A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5F45D-5EDC-4252-8972-54DAC548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BE75BD-AF5A-4E7E-9B8E-59C49DFC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1200C3-C368-4C35-902C-7690386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677D00-854B-4C0E-BC97-032EC081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C3F0D0-3FC2-4868-B4AB-3F813A75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2E70B-ADF9-4170-AE1D-999B4EDA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417C11-13BC-4750-A0BE-3F096851F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0570C7-4A91-4B0E-9449-090C170CF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B598FD-D75B-414B-B221-D3BE59A5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549563-4247-4C9F-A6FB-9D5406D2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FE82C7-E012-4662-85AC-232F0680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7080F-40B6-416A-BB61-BB5A5015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021DED-3261-4A42-B967-3249529B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BFF07D-BBD1-4682-8884-CB317A3A6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1BF7CB-E089-456F-9060-AE8D7B27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268FE0-2E6D-4361-B618-3409DAEE1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16720B-107C-4B0B-83B1-58C3B512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8CA7A55-52E5-4901-A109-F72FB9E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FF0E8AA-029E-4F3B-A7B6-6CB2B295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CB0AB-E42F-440B-8EE1-8D02332A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EDAA81-0547-4960-92F5-C89FCB1F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2AA147-51CA-4CA4-9E4F-282D5D35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787D7A-5F6C-485C-B27B-5805C645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A4935B-8F3E-4DC6-8408-6EFFE0E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6D5204-B20F-45A9-B2E8-41536398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E6268E-8B65-48E9-8496-B90E351E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C6970-0C65-49DF-817A-B02183F9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1F7364-95B2-4EF0-845F-7224C544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4F36A4-C67B-43D2-9F99-7E19A0D5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992415-05B3-480A-8396-7E12E5B0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C50DE-793B-4FA9-BAD4-0897E442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F1C47E-D85B-47C0-ACF0-6986F11F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0E297-38BB-40DE-935E-32263A9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DC7D5-5617-491B-BEDC-3BE2D9366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DF3AA6-2866-4E67-8568-0BFF43033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E663A6-C8E3-4453-AFE5-CD22DC3B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ABEA6-203E-4ACC-9385-8CE31F21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5753D3-3CF0-4E14-9EDD-32AF0CC4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2961B9D-0EAF-4E0B-8815-333CF9BA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E42731-588F-43C1-B17C-78F23A60A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417DA-AEEF-483C-A6D1-FE9799DD8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9C1-7DB5-4107-B0E7-83A7FFAC3EE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3E48FC-B6B6-49F2-B587-B457EFB8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72EBE-AE51-469E-8E74-F5EDBBC47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7C82-679D-475B-8700-46E32A24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ohammad-ahmad.se/millionai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ohammad-ahmad.se/millionai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14602D-6018-4C98-A3F1-E03DE114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7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C129326-CAF3-4CBB-9E1A-963E661BE2B8}"/>
              </a:ext>
            </a:extLst>
          </p:cNvPr>
          <p:cNvGrpSpPr/>
          <p:nvPr/>
        </p:nvGrpSpPr>
        <p:grpSpPr>
          <a:xfrm>
            <a:off x="195381" y="0"/>
            <a:ext cx="8464065" cy="2398101"/>
            <a:chOff x="195381" y="0"/>
            <a:chExt cx="8464065" cy="23981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8464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AC65F3-5839-465E-9D8C-33768E1ABF6E}"/>
              </a:ext>
            </a:extLst>
          </p:cNvPr>
          <p:cNvSpPr txBox="1"/>
          <p:nvPr/>
        </p:nvSpPr>
        <p:spPr>
          <a:xfrm>
            <a:off x="195382" y="2398101"/>
            <a:ext cx="261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Projektstruktur.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D5DAE31-99D4-460D-8396-F229F1AD1F1D}"/>
              </a:ext>
            </a:extLst>
          </p:cNvPr>
          <p:cNvGrpSpPr/>
          <p:nvPr/>
        </p:nvGrpSpPr>
        <p:grpSpPr>
          <a:xfrm>
            <a:off x="195381" y="2921321"/>
            <a:ext cx="7041665" cy="3662540"/>
            <a:chOff x="195381" y="2921321"/>
            <a:chExt cx="7041665" cy="36625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2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DEF96"/>
                  </a:solidFill>
                </a:rPr>
                <a:t>- Spelstruktur.</a:t>
              </a:r>
              <a:endParaRPr lang="en-US" sz="2800" dirty="0">
                <a:solidFill>
                  <a:srgbClr val="FDEF9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DEF96"/>
                  </a:solidFill>
                </a:rPr>
                <a:t>- Hemsidan &amp; back-end struktur.</a:t>
              </a:r>
              <a:endParaRPr lang="en-US" sz="2800" dirty="0">
                <a:solidFill>
                  <a:srgbClr val="FDEF96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2" y="396776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Backlogen &amp; </a:t>
              </a:r>
              <a:r>
                <a:rPr lang="sv-SE" sz="2800" dirty="0" smtClean="0">
                  <a:solidFill>
                    <a:schemeClr val="bg1"/>
                  </a:solidFill>
                </a:rPr>
                <a:t>veckovis utveckling</a:t>
              </a:r>
              <a:r>
                <a:rPr lang="sv-SE" sz="2800" dirty="0">
                  <a:solidFill>
                    <a:schemeClr val="bg1"/>
                  </a:solidFill>
                </a:rPr>
                <a:t>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Planerade utvecklingar.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2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AC65F3-5839-465E-9D8C-33768E1ABF6E}"/>
              </a:ext>
            </a:extLst>
          </p:cNvPr>
          <p:cNvSpPr txBox="1"/>
          <p:nvPr/>
        </p:nvSpPr>
        <p:spPr>
          <a:xfrm>
            <a:off x="195382" y="2398101"/>
            <a:ext cx="261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Projektstruktur.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739ADC0-9188-4678-BF37-945F9E2B9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0"/>
            <a:ext cx="7200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A473FE-0992-499A-ABC3-357961130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30" y="4769057"/>
            <a:ext cx="2564928" cy="17885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1C7765BE-F7F8-4F6F-B27D-2003A877AB7C}"/>
              </a:ext>
            </a:extLst>
          </p:cNvPr>
          <p:cNvSpPr/>
          <p:nvPr/>
        </p:nvSpPr>
        <p:spPr>
          <a:xfrm>
            <a:off x="6045938" y="5514451"/>
            <a:ext cx="297712" cy="297712"/>
          </a:xfrm>
          <a:prstGeom prst="ellipse">
            <a:avLst/>
          </a:prstGeom>
          <a:solidFill>
            <a:srgbClr val="52D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E054E2E-5FF9-4DAE-AEB8-40C3E6C03864}"/>
              </a:ext>
            </a:extLst>
          </p:cNvPr>
          <p:cNvSpPr/>
          <p:nvPr/>
        </p:nvSpPr>
        <p:spPr>
          <a:xfrm>
            <a:off x="4362450" y="2905372"/>
            <a:ext cx="297712" cy="297712"/>
          </a:xfrm>
          <a:prstGeom prst="ellipse">
            <a:avLst/>
          </a:prstGeom>
          <a:solidFill>
            <a:srgbClr val="293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77A0BE1-547D-49EC-A1D3-701F2AE2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30" y="4777969"/>
            <a:ext cx="2564928" cy="1779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AC855BA-73F2-4351-887D-9EDB345266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30" y="4769057"/>
            <a:ext cx="2564928" cy="179272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8C2C4C2-A134-47D2-A726-7C207CD06148}"/>
              </a:ext>
            </a:extLst>
          </p:cNvPr>
          <p:cNvSpPr/>
          <p:nvPr/>
        </p:nvSpPr>
        <p:spPr>
          <a:xfrm>
            <a:off x="6096000" y="5514451"/>
            <a:ext cx="297712" cy="297712"/>
          </a:xfrm>
          <a:prstGeom prst="ellipse">
            <a:avLst/>
          </a:prstGeom>
          <a:solidFill>
            <a:srgbClr val="52D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30C6940-5BAC-44A7-8DC5-FE5407B876D7}"/>
              </a:ext>
            </a:extLst>
          </p:cNvPr>
          <p:cNvSpPr/>
          <p:nvPr/>
        </p:nvSpPr>
        <p:spPr>
          <a:xfrm>
            <a:off x="5078819" y="1962062"/>
            <a:ext cx="297712" cy="297712"/>
          </a:xfrm>
          <a:prstGeom prst="ellipse">
            <a:avLst/>
          </a:prstGeom>
          <a:solidFill>
            <a:srgbClr val="293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8623165-7EAB-402D-9910-8DC32BBD7265}"/>
              </a:ext>
            </a:extLst>
          </p:cNvPr>
          <p:cNvSpPr/>
          <p:nvPr/>
        </p:nvSpPr>
        <p:spPr>
          <a:xfrm>
            <a:off x="7238778" y="1958366"/>
            <a:ext cx="297712" cy="297712"/>
          </a:xfrm>
          <a:prstGeom prst="ellipse">
            <a:avLst/>
          </a:prstGeom>
          <a:solidFill>
            <a:srgbClr val="FF6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8471106-442D-4443-988A-8B509D7405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61" y="3783486"/>
            <a:ext cx="2560786" cy="11854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1C39E11-0B79-45FF-892E-391748BDA1C1}"/>
              </a:ext>
            </a:extLst>
          </p:cNvPr>
          <p:cNvSpPr/>
          <p:nvPr/>
        </p:nvSpPr>
        <p:spPr>
          <a:xfrm>
            <a:off x="6055098" y="4262796"/>
            <a:ext cx="297712" cy="297712"/>
          </a:xfrm>
          <a:prstGeom prst="ellipse">
            <a:avLst/>
          </a:prstGeom>
          <a:solidFill>
            <a:srgbClr val="64A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60A4A40C-EF5B-4034-98D0-6E854F3C7AD1}"/>
              </a:ext>
            </a:extLst>
          </p:cNvPr>
          <p:cNvSpPr/>
          <p:nvPr/>
        </p:nvSpPr>
        <p:spPr>
          <a:xfrm>
            <a:off x="5078819" y="1958366"/>
            <a:ext cx="297712" cy="297712"/>
          </a:xfrm>
          <a:prstGeom prst="ellipse">
            <a:avLst/>
          </a:prstGeom>
          <a:solidFill>
            <a:srgbClr val="293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8F6D2AD-7484-40AF-8BE3-43D1FB27C5EB}"/>
              </a:ext>
            </a:extLst>
          </p:cNvPr>
          <p:cNvSpPr/>
          <p:nvPr/>
        </p:nvSpPr>
        <p:spPr>
          <a:xfrm>
            <a:off x="7238778" y="1954143"/>
            <a:ext cx="297712" cy="297712"/>
          </a:xfrm>
          <a:prstGeom prst="ellipse">
            <a:avLst/>
          </a:prstGeom>
          <a:solidFill>
            <a:srgbClr val="FF6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7873C6A-51BB-463F-B777-3FBF88270E8D}"/>
              </a:ext>
            </a:extLst>
          </p:cNvPr>
          <p:cNvSpPr/>
          <p:nvPr/>
        </p:nvSpPr>
        <p:spPr>
          <a:xfrm>
            <a:off x="4362450" y="2905372"/>
            <a:ext cx="297712" cy="297712"/>
          </a:xfrm>
          <a:prstGeom prst="ellipse">
            <a:avLst/>
          </a:prstGeom>
          <a:solidFill>
            <a:srgbClr val="293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7656 -0.3122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0.07044 -4.44444E-6 C -0.10195 -4.44444E-6 -0.14062 -0.10625 -0.14062 -0.19236 L -0.14062 -0.38425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192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7877 -0.0030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7708 0.0004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-13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08 L -0.00026 0.22222 L 0.01185 0.29259 L 0.03399 0.35046 L 0.05834 0.37847 L 0.13919 0.38264 " pathEditMode="relative" ptsTypes="AAAAAA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07787 7.40741E-7 C 0.11277 7.40741E-7 0.15586 -0.12894 0.15586 -0.23357 L 0.15586 -0.4669 " pathEditMode="relative" rAng="0" ptsTypes="AAAA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2335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13906 -0.1958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002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0.17877 -0.00301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16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7708 0.00046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1388 0.19791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986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4" grpId="1" animBg="1"/>
      <p:bldP spid="4" grpId="2" animBg="1"/>
      <p:bldP spid="8" grpId="0" animBg="1"/>
      <p:bldP spid="8" grpId="1" animBg="1"/>
      <p:bldP spid="8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756DCAC-F77C-48DD-BB94-A525B0ACB5E9}"/>
              </a:ext>
            </a:extLst>
          </p:cNvPr>
          <p:cNvSpPr txBox="1"/>
          <p:nvPr/>
        </p:nvSpPr>
        <p:spPr>
          <a:xfrm>
            <a:off x="4786649" y="221970"/>
            <a:ext cx="261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Projektstruktur.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739ADC0-9188-4678-BF37-945F9E2B9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0"/>
            <a:ext cx="72009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8471106-442D-4443-988A-8B509D7405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61" y="3783486"/>
            <a:ext cx="2560786" cy="11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11A56A-EFD5-4154-8CEC-BDC829F76E87}"/>
              </a:ext>
            </a:extLst>
          </p:cNvPr>
          <p:cNvSpPr txBox="1"/>
          <p:nvPr/>
        </p:nvSpPr>
        <p:spPr>
          <a:xfrm>
            <a:off x="4577684" y="163944"/>
            <a:ext cx="220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Spelstruktur.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D55588-9785-4078-961E-6E5199644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99" y="972863"/>
            <a:ext cx="7831146" cy="5427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DC4EC7-77A7-4587-A2E8-2384BDC61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30"/>
            <a:ext cx="12192000" cy="61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DC4EC7-77A7-4587-A2E8-2384BDC61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30"/>
            <a:ext cx="12192000" cy="6171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11A56A-EFD5-4154-8CEC-BDC829F76E87}"/>
              </a:ext>
            </a:extLst>
          </p:cNvPr>
          <p:cNvSpPr txBox="1"/>
          <p:nvPr/>
        </p:nvSpPr>
        <p:spPr>
          <a:xfrm>
            <a:off x="4577684" y="163944"/>
            <a:ext cx="220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Spelstruktur.</a:t>
            </a:r>
            <a:endParaRPr lang="en-US" sz="2800" dirty="0">
              <a:solidFill>
                <a:srgbClr val="FDE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44600-BBF2-4B4D-8B00-79849C87BE3D}"/>
              </a:ext>
            </a:extLst>
          </p:cNvPr>
          <p:cNvSpPr txBox="1"/>
          <p:nvPr/>
        </p:nvSpPr>
        <p:spPr>
          <a:xfrm>
            <a:off x="3660803" y="164893"/>
            <a:ext cx="4870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Hemsidan &amp; back-end struktur.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89A65F-587D-49EA-84EB-2484E7C16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12" y="259501"/>
            <a:ext cx="7356723" cy="7006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CF9991-6280-4C4B-AD8B-EC6DBB56FA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299"/>
            <a:ext cx="6153848" cy="58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44600-BBF2-4B4D-8B00-79849C87BE3D}"/>
              </a:ext>
            </a:extLst>
          </p:cNvPr>
          <p:cNvSpPr txBox="1"/>
          <p:nvPr/>
        </p:nvSpPr>
        <p:spPr>
          <a:xfrm>
            <a:off x="3660803" y="164893"/>
            <a:ext cx="4870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Hemsidan &amp; back-end struktur.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89A65F-587D-49EA-84EB-2484E7C16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12" y="259501"/>
            <a:ext cx="7356723" cy="7006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CF9991-6280-4C4B-AD8B-EC6DBB56FA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299"/>
            <a:ext cx="6153848" cy="58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8372 0.4775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3" y="2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B09E59E-7E5C-4177-A1D0-96B2F8C1EBB5}"/>
              </a:ext>
            </a:extLst>
          </p:cNvPr>
          <p:cNvGrpSpPr/>
          <p:nvPr/>
        </p:nvGrpSpPr>
        <p:grpSpPr>
          <a:xfrm>
            <a:off x="195381" y="0"/>
            <a:ext cx="9362834" cy="3444541"/>
            <a:chOff x="195381" y="0"/>
            <a:chExt cx="9362834" cy="34445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1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98F737-4F7A-4C40-A073-081D6255B920}"/>
              </a:ext>
            </a:extLst>
          </p:cNvPr>
          <p:cNvSpPr txBox="1"/>
          <p:nvPr/>
        </p:nvSpPr>
        <p:spPr>
          <a:xfrm>
            <a:off x="195382" y="34445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Hemsidan &amp; back-end struktur.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84C0B47-812E-4496-B410-8F72DA19C3A3}"/>
              </a:ext>
            </a:extLst>
          </p:cNvPr>
          <p:cNvGrpSpPr/>
          <p:nvPr/>
        </p:nvGrpSpPr>
        <p:grpSpPr>
          <a:xfrm>
            <a:off x="195381" y="3967762"/>
            <a:ext cx="7041664" cy="2616099"/>
            <a:chOff x="195381" y="3967762"/>
            <a:chExt cx="7041664" cy="26160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1" y="3967762"/>
              <a:ext cx="5126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Backlogen &amp; </a:t>
              </a:r>
              <a:r>
                <a:rPr lang="sv-SE" sz="2800" dirty="0" smtClean="0">
                  <a:solidFill>
                    <a:schemeClr val="bg1"/>
                  </a:solidFill>
                </a:rPr>
                <a:t>veckovis utveckling</a:t>
              </a:r>
              <a:r>
                <a:rPr lang="sv-SE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Planerade utvecklingar.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B09E59E-7E5C-4177-A1D0-96B2F8C1EBB5}"/>
              </a:ext>
            </a:extLst>
          </p:cNvPr>
          <p:cNvGrpSpPr/>
          <p:nvPr/>
        </p:nvGrpSpPr>
        <p:grpSpPr>
          <a:xfrm>
            <a:off x="195381" y="0"/>
            <a:ext cx="9362834" cy="3444541"/>
            <a:chOff x="195381" y="0"/>
            <a:chExt cx="9362834" cy="34445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1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98F737-4F7A-4C40-A073-081D6255B920}"/>
              </a:ext>
            </a:extLst>
          </p:cNvPr>
          <p:cNvSpPr txBox="1"/>
          <p:nvPr/>
        </p:nvSpPr>
        <p:spPr>
          <a:xfrm>
            <a:off x="195382" y="34445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6361"/>
                </a:solidFill>
              </a:rPr>
              <a:t>- Hemsidan &amp; back-end struktur.</a:t>
            </a:r>
            <a:endParaRPr lang="en-US" sz="2800" dirty="0">
              <a:solidFill>
                <a:srgbClr val="FF636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195381" y="3967762"/>
            <a:ext cx="512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Backlogen &amp; </a:t>
            </a:r>
            <a:r>
              <a:rPr lang="sv-SE" sz="2800" dirty="0" smtClean="0">
                <a:solidFill>
                  <a:schemeClr val="bg1"/>
                </a:solidFill>
              </a:rPr>
              <a:t>veckovis utveckling</a:t>
            </a:r>
            <a:r>
              <a:rPr lang="sv-S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94F9CD-923C-42AC-859E-F93D7720669D}"/>
              </a:ext>
            </a:extLst>
          </p:cNvPr>
          <p:cNvSpPr txBox="1"/>
          <p:nvPr/>
        </p:nvSpPr>
        <p:spPr>
          <a:xfrm>
            <a:off x="195381" y="449098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Planerade utvecklingar.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4F51A2-C0BF-409C-B0D0-D775221A569F}"/>
              </a:ext>
            </a:extLst>
          </p:cNvPr>
          <p:cNvSpPr txBox="1"/>
          <p:nvPr/>
        </p:nvSpPr>
        <p:spPr>
          <a:xfrm>
            <a:off x="195381" y="501420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CMS </a:t>
            </a:r>
            <a:r>
              <a:rPr lang="sv-SE" sz="2000" dirty="0">
                <a:solidFill>
                  <a:schemeClr val="bg1"/>
                </a:solidFill>
              </a:rPr>
              <a:t>”Content management system”.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28AD6B-CFDF-4C0F-A71C-E0B9FF71C0F7}"/>
              </a:ext>
            </a:extLst>
          </p:cNvPr>
          <p:cNvSpPr txBox="1"/>
          <p:nvPr/>
        </p:nvSpPr>
        <p:spPr>
          <a:xfrm>
            <a:off x="195381" y="55374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 reflektion.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Frågeställning och svar.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3068438-1C44-489E-A3CB-6C883A851790}"/>
              </a:ext>
            </a:extLst>
          </p:cNvPr>
          <p:cNvGrpSpPr/>
          <p:nvPr/>
        </p:nvGrpSpPr>
        <p:grpSpPr>
          <a:xfrm>
            <a:off x="195381" y="0"/>
            <a:ext cx="9362834" cy="3967761"/>
            <a:chOff x="195381" y="0"/>
            <a:chExt cx="9362834" cy="39677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1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Hemsidan &amp; back-end 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195381" y="3967762"/>
            <a:ext cx="512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Backlogen &amp; </a:t>
            </a:r>
            <a:r>
              <a:rPr lang="sv-SE" sz="2800" dirty="0" smtClean="0">
                <a:solidFill>
                  <a:srgbClr val="FDEF96"/>
                </a:solidFill>
              </a:rPr>
              <a:t>veckovis utveckling</a:t>
            </a:r>
            <a:r>
              <a:rPr lang="sv-SE" sz="2800" dirty="0">
                <a:solidFill>
                  <a:srgbClr val="FDEF96"/>
                </a:solidFill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54B00B0-F943-49F4-AC1A-EFCAEFA91D3A}"/>
              </a:ext>
            </a:extLst>
          </p:cNvPr>
          <p:cNvGrpSpPr/>
          <p:nvPr/>
        </p:nvGrpSpPr>
        <p:grpSpPr>
          <a:xfrm>
            <a:off x="195381" y="4490981"/>
            <a:ext cx="7041664" cy="2092880"/>
            <a:chOff x="195381" y="4490981"/>
            <a:chExt cx="7041664" cy="20928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DEF96"/>
                  </a:solidFill>
                </a:rPr>
                <a:t>- Planerade utvecklingar.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0.27383 -0.5483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-2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927A16-5A3F-4724-B693-EC94E52B2121}"/>
              </a:ext>
            </a:extLst>
          </p:cNvPr>
          <p:cNvSpPr/>
          <p:nvPr/>
        </p:nvSpPr>
        <p:spPr>
          <a:xfrm>
            <a:off x="195381" y="0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Inneh</a:t>
            </a:r>
            <a:r>
              <a:rPr lang="sv-SE" sz="54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åll</a:t>
            </a:r>
            <a:endParaRPr lang="en-US" sz="54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484586-EEF1-48D2-9E17-20DCC6180EF2}"/>
              </a:ext>
            </a:extLst>
          </p:cNvPr>
          <p:cNvSpPr txBox="1"/>
          <p:nvPr/>
        </p:nvSpPr>
        <p:spPr>
          <a:xfrm>
            <a:off x="195383" y="828441"/>
            <a:ext cx="649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Introduktion.</a:t>
            </a:r>
            <a:endParaRPr lang="en-US" sz="2800" dirty="0">
              <a:solidFill>
                <a:srgbClr val="FDEF9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50D258-89AD-4DF2-BF6F-CD0C43E1E050}"/>
              </a:ext>
            </a:extLst>
          </p:cNvPr>
          <p:cNvSpPr txBox="1"/>
          <p:nvPr/>
        </p:nvSpPr>
        <p:spPr>
          <a:xfrm>
            <a:off x="195382" y="1351661"/>
            <a:ext cx="726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Speldemo &amp; förklaring av spelets funktionalitet.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013B3-7E7F-42AA-8340-E85CE53BB5B1}"/>
              </a:ext>
            </a:extLst>
          </p:cNvPr>
          <p:cNvSpPr txBox="1"/>
          <p:nvPr/>
        </p:nvSpPr>
        <p:spPr>
          <a:xfrm>
            <a:off x="195381" y="1874881"/>
            <a:ext cx="847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Hemsidademo &amp; förklaring av hemsidans funktionalitet.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AC65F3-5839-465E-9D8C-33768E1ABF6E}"/>
              </a:ext>
            </a:extLst>
          </p:cNvPr>
          <p:cNvSpPr txBox="1"/>
          <p:nvPr/>
        </p:nvSpPr>
        <p:spPr>
          <a:xfrm>
            <a:off x="195382" y="2398101"/>
            <a:ext cx="263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ED1A69-0A1B-418D-9E93-63278D54828B}"/>
              </a:ext>
            </a:extLst>
          </p:cNvPr>
          <p:cNvSpPr txBox="1"/>
          <p:nvPr/>
        </p:nvSpPr>
        <p:spPr>
          <a:xfrm>
            <a:off x="195382" y="2921321"/>
            <a:ext cx="220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Spelstruktur.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98F737-4F7A-4C40-A073-081D6255B920}"/>
              </a:ext>
            </a:extLst>
          </p:cNvPr>
          <p:cNvSpPr txBox="1"/>
          <p:nvPr/>
        </p:nvSpPr>
        <p:spPr>
          <a:xfrm>
            <a:off x="195382" y="3444541"/>
            <a:ext cx="487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Hemsidan &amp; back-end 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195381" y="3967761"/>
            <a:ext cx="5410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Backlogen &amp; </a:t>
            </a:r>
            <a:r>
              <a:rPr lang="sv-SE" sz="2800" dirty="0" smtClean="0">
                <a:solidFill>
                  <a:schemeClr val="bg1"/>
                </a:solidFill>
              </a:rPr>
              <a:t>veckovis utveckling</a:t>
            </a:r>
            <a:r>
              <a:rPr lang="sv-SE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94F9CD-923C-42AC-859E-F93D7720669D}"/>
              </a:ext>
            </a:extLst>
          </p:cNvPr>
          <p:cNvSpPr txBox="1"/>
          <p:nvPr/>
        </p:nvSpPr>
        <p:spPr>
          <a:xfrm>
            <a:off x="195381" y="4490981"/>
            <a:ext cx="491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Planerade utvecklingar.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4F51A2-C0BF-409C-B0D0-D775221A569F}"/>
              </a:ext>
            </a:extLst>
          </p:cNvPr>
          <p:cNvSpPr txBox="1"/>
          <p:nvPr/>
        </p:nvSpPr>
        <p:spPr>
          <a:xfrm>
            <a:off x="195381" y="5014201"/>
            <a:ext cx="569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CMS </a:t>
            </a:r>
            <a:r>
              <a:rPr lang="sv-SE" sz="2000" dirty="0">
                <a:solidFill>
                  <a:schemeClr val="bg1"/>
                </a:solidFill>
              </a:rPr>
              <a:t>”Content management system”.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28AD6B-CFDF-4C0F-A71C-E0B9FF71C0F7}"/>
              </a:ext>
            </a:extLst>
          </p:cNvPr>
          <p:cNvSpPr txBox="1"/>
          <p:nvPr/>
        </p:nvSpPr>
        <p:spPr>
          <a:xfrm>
            <a:off x="195381" y="55374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 reflektion.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372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Frågeställning och svar.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90AC2C4-42A7-470A-8F52-8CA81846F23F}"/>
              </a:ext>
            </a:extLst>
          </p:cNvPr>
          <p:cNvGrpSpPr/>
          <p:nvPr/>
        </p:nvGrpSpPr>
        <p:grpSpPr>
          <a:xfrm>
            <a:off x="361851" y="210923"/>
            <a:ext cx="11457685" cy="6218946"/>
            <a:chOff x="361851" y="210923"/>
            <a:chExt cx="11457685" cy="6218946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xmlns="" id="{685779C9-E34A-4952-912D-42C302078764}"/>
                </a:ext>
              </a:extLst>
            </p:cNvPr>
            <p:cNvSpPr/>
            <p:nvPr/>
          </p:nvSpPr>
          <p:spPr>
            <a:xfrm>
              <a:off x="731520" y="251841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Javadelen</a:t>
              </a:r>
              <a:endParaRPr lang="en-US" dirty="0"/>
            </a:p>
          </p:txBody>
        </p:sp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xmlns="" id="{BD3330ED-A2EC-498D-AAA4-587A0D0D47FF}"/>
                </a:ext>
              </a:extLst>
            </p:cNvPr>
            <p:cNvSpPr/>
            <p:nvPr/>
          </p:nvSpPr>
          <p:spPr>
            <a:xfrm>
              <a:off x="2397408" y="456819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HTMLdelen</a:t>
              </a:r>
            </a:p>
          </p:txBody>
        </p:sp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xmlns="" id="{A7A4E05B-67C7-43D2-9E99-C6F0E74FFE11}"/>
                </a:ext>
              </a:extLst>
            </p:cNvPr>
            <p:cNvSpPr/>
            <p:nvPr/>
          </p:nvSpPr>
          <p:spPr>
            <a:xfrm>
              <a:off x="5204443" y="355854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Spelplanering</a:t>
              </a:r>
            </a:p>
          </p:txBody>
        </p:sp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xmlns="" id="{E77EDF4E-3A34-42D3-8B18-E34FAA2960CF}"/>
                </a:ext>
              </a:extLst>
            </p:cNvPr>
            <p:cNvSpPr/>
            <p:nvPr/>
          </p:nvSpPr>
          <p:spPr>
            <a:xfrm>
              <a:off x="7145655" y="1851065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Inlämning</a:t>
              </a:r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xmlns="" id="{67CC6550-A45F-4452-8897-3A7E24CE959C}"/>
                </a:ext>
              </a:extLst>
            </p:cNvPr>
            <p:cNvSpPr/>
            <p:nvPr/>
          </p:nvSpPr>
          <p:spPr>
            <a:xfrm>
              <a:off x="8299096" y="427863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Dokumentdelen</a:t>
              </a:r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xmlns="" id="{14EB79A5-52C3-44EF-9B62-968733DF5B5B}"/>
                </a:ext>
              </a:extLst>
            </p:cNvPr>
            <p:cNvSpPr/>
            <p:nvPr/>
          </p:nvSpPr>
          <p:spPr>
            <a:xfrm>
              <a:off x="3626166" y="1020486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Databasen</a:t>
              </a:r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xmlns="" id="{E5D9E0FB-F737-4574-82C9-EC0CE1234815}"/>
                </a:ext>
              </a:extLst>
            </p:cNvPr>
            <p:cNvSpPr/>
            <p:nvPr/>
          </p:nvSpPr>
          <p:spPr>
            <a:xfrm>
              <a:off x="10059316" y="152400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Presentation</a:t>
              </a:r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xmlns="" id="{07022846-80F4-47FC-AF86-BDE668F1BCBF}"/>
                </a:ext>
              </a:extLst>
            </p:cNvPr>
            <p:cNvSpPr/>
            <p:nvPr/>
          </p:nvSpPr>
          <p:spPr>
            <a:xfrm>
              <a:off x="2124074" y="1783079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xmlns="" id="{68383341-3A28-4186-8933-3A81F717D5E2}"/>
                </a:ext>
              </a:extLst>
            </p:cNvPr>
            <p:cNvSpPr/>
            <p:nvPr/>
          </p:nvSpPr>
          <p:spPr>
            <a:xfrm>
              <a:off x="3770945" y="3190874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xmlns="" id="{E4C118EB-A3A9-4A4D-910C-3E824E5DF532}"/>
                </a:ext>
              </a:extLst>
            </p:cNvPr>
            <p:cNvSpPr/>
            <p:nvPr/>
          </p:nvSpPr>
          <p:spPr>
            <a:xfrm>
              <a:off x="6070285" y="1668779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xmlns="" id="{92156D44-E046-4747-AAB7-D091A219D06D}"/>
                </a:ext>
              </a:extLst>
            </p:cNvPr>
            <p:cNvSpPr/>
            <p:nvPr/>
          </p:nvSpPr>
          <p:spPr>
            <a:xfrm>
              <a:off x="7084694" y="5080634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xmlns="" id="{DE660A70-FA8B-4ECD-B1FB-CD9FD934EF25}"/>
                </a:ext>
              </a:extLst>
            </p:cNvPr>
            <p:cNvSpPr/>
            <p:nvPr/>
          </p:nvSpPr>
          <p:spPr>
            <a:xfrm>
              <a:off x="9114931" y="2731176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xmlns="" id="{29D6379A-BCF6-4772-A45E-2C8FA11AEA2F}"/>
                </a:ext>
              </a:extLst>
            </p:cNvPr>
            <p:cNvSpPr/>
            <p:nvPr/>
          </p:nvSpPr>
          <p:spPr>
            <a:xfrm>
              <a:off x="1540131" y="5158740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xmlns="" id="{B0751607-C2F5-48B3-AF1D-2F275A931B16}"/>
                </a:ext>
              </a:extLst>
            </p:cNvPr>
            <p:cNvSpPr/>
            <p:nvPr/>
          </p:nvSpPr>
          <p:spPr>
            <a:xfrm>
              <a:off x="412371" y="6096000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xmlns="" id="{CFB9BD72-CFCB-4BFD-8573-D5C67DAAABD4}"/>
                </a:ext>
              </a:extLst>
            </p:cNvPr>
            <p:cNvSpPr/>
            <p:nvPr/>
          </p:nvSpPr>
          <p:spPr>
            <a:xfrm>
              <a:off x="361851" y="1616144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xmlns="" id="{6B539C74-1012-4A2A-A246-8504B458D161}"/>
                </a:ext>
              </a:extLst>
            </p:cNvPr>
            <p:cNvSpPr/>
            <p:nvPr/>
          </p:nvSpPr>
          <p:spPr>
            <a:xfrm>
              <a:off x="1540132" y="433840"/>
              <a:ext cx="419600" cy="41960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xmlns="" id="{67BDB6E6-3E6F-445D-A7B2-EBDA8AA013D6}"/>
                </a:ext>
              </a:extLst>
            </p:cNvPr>
            <p:cNvSpPr/>
            <p:nvPr/>
          </p:nvSpPr>
          <p:spPr>
            <a:xfrm>
              <a:off x="8969406" y="210923"/>
              <a:ext cx="419600" cy="41960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xmlns="" id="{35DAC981-9231-4676-94A6-0FF1EB780BAF}"/>
                </a:ext>
              </a:extLst>
            </p:cNvPr>
            <p:cNvSpPr/>
            <p:nvPr/>
          </p:nvSpPr>
          <p:spPr>
            <a:xfrm>
              <a:off x="11350656" y="299264"/>
              <a:ext cx="269152" cy="269152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xmlns="" id="{5E4E7F82-F8B3-44FA-9D0E-9AB15E2A9011}"/>
                </a:ext>
              </a:extLst>
            </p:cNvPr>
            <p:cNvSpPr/>
            <p:nvPr/>
          </p:nvSpPr>
          <p:spPr>
            <a:xfrm>
              <a:off x="8490756" y="925715"/>
              <a:ext cx="1025635" cy="102563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75B68EF-3A1B-4310-ABD3-1434C9A25174}"/>
              </a:ext>
            </a:extLst>
          </p:cNvPr>
          <p:cNvSpPr txBox="1"/>
          <p:nvPr/>
        </p:nvSpPr>
        <p:spPr>
          <a:xfrm>
            <a:off x="3532786" y="210923"/>
            <a:ext cx="512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Backlogen &amp; </a:t>
            </a:r>
            <a:r>
              <a:rPr lang="sv-SE" sz="2800" dirty="0" smtClean="0">
                <a:solidFill>
                  <a:srgbClr val="FDEF96"/>
                </a:solidFill>
              </a:rPr>
              <a:t>veckovis utveckling</a:t>
            </a:r>
            <a:r>
              <a:rPr lang="sv-SE" sz="2800" dirty="0">
                <a:solidFill>
                  <a:srgbClr val="FDEF9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90AC2C4-42A7-470A-8F52-8CA81846F23F}"/>
              </a:ext>
            </a:extLst>
          </p:cNvPr>
          <p:cNvGrpSpPr/>
          <p:nvPr/>
        </p:nvGrpSpPr>
        <p:grpSpPr>
          <a:xfrm>
            <a:off x="361851" y="210923"/>
            <a:ext cx="11457685" cy="6218946"/>
            <a:chOff x="361851" y="210923"/>
            <a:chExt cx="11457685" cy="6218946"/>
          </a:xfrm>
        </p:grpSpPr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xmlns="" id="{685779C9-E34A-4952-912D-42C302078764}"/>
                </a:ext>
              </a:extLst>
            </p:cNvPr>
            <p:cNvSpPr/>
            <p:nvPr/>
          </p:nvSpPr>
          <p:spPr>
            <a:xfrm>
              <a:off x="731520" y="251841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Javadelen</a:t>
              </a:r>
              <a:endParaRPr lang="en-US" dirty="0"/>
            </a:p>
          </p:txBody>
        </p:sp>
        <p:sp useBgFill="1">
          <p:nvSpPr>
            <p:cNvPr id="5" name="Oval 4">
              <a:extLst>
                <a:ext uri="{FF2B5EF4-FFF2-40B4-BE49-F238E27FC236}">
                  <a16:creationId xmlns:a16="http://schemas.microsoft.com/office/drawing/2014/main" xmlns="" id="{BD3330ED-A2EC-498D-AAA4-587A0D0D47FF}"/>
                </a:ext>
              </a:extLst>
            </p:cNvPr>
            <p:cNvSpPr/>
            <p:nvPr/>
          </p:nvSpPr>
          <p:spPr>
            <a:xfrm>
              <a:off x="2397408" y="456819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HTMLdelen</a:t>
              </a:r>
              <a:endParaRPr lang="en-US" sz="1600" dirty="0"/>
            </a:p>
          </p:txBody>
        </p:sp>
        <p:sp useBgFill="1">
          <p:nvSpPr>
            <p:cNvPr id="6" name="Oval 5">
              <a:extLst>
                <a:ext uri="{FF2B5EF4-FFF2-40B4-BE49-F238E27FC236}">
                  <a16:creationId xmlns:a16="http://schemas.microsoft.com/office/drawing/2014/main" xmlns="" id="{A7A4E05B-67C7-43D2-9E99-C6F0E74FFE11}"/>
                </a:ext>
              </a:extLst>
            </p:cNvPr>
            <p:cNvSpPr/>
            <p:nvPr/>
          </p:nvSpPr>
          <p:spPr>
            <a:xfrm>
              <a:off x="5204443" y="355854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Spelplanering</a:t>
              </a:r>
            </a:p>
          </p:txBody>
        </p:sp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xmlns="" id="{E77EDF4E-3A34-42D3-8B18-E34FAA2960CF}"/>
                </a:ext>
              </a:extLst>
            </p:cNvPr>
            <p:cNvSpPr/>
            <p:nvPr/>
          </p:nvSpPr>
          <p:spPr>
            <a:xfrm>
              <a:off x="7145655" y="1851065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Inlämning</a:t>
              </a:r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xmlns="" id="{67CC6550-A45F-4452-8897-3A7E24CE959C}"/>
                </a:ext>
              </a:extLst>
            </p:cNvPr>
            <p:cNvSpPr/>
            <p:nvPr/>
          </p:nvSpPr>
          <p:spPr>
            <a:xfrm>
              <a:off x="8299096" y="427863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Dokumentdelen</a:t>
              </a:r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xmlns="" id="{14EB79A5-52C3-44EF-9B62-968733DF5B5B}"/>
                </a:ext>
              </a:extLst>
            </p:cNvPr>
            <p:cNvSpPr/>
            <p:nvPr/>
          </p:nvSpPr>
          <p:spPr>
            <a:xfrm>
              <a:off x="3626166" y="1020486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Databasen</a:t>
              </a:r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xmlns="" id="{E5D9E0FB-F737-4574-82C9-EC0CE1234815}"/>
                </a:ext>
              </a:extLst>
            </p:cNvPr>
            <p:cNvSpPr/>
            <p:nvPr/>
          </p:nvSpPr>
          <p:spPr>
            <a:xfrm>
              <a:off x="10059316" y="1524000"/>
              <a:ext cx="1760220" cy="176022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Presentation</a:t>
              </a:r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xmlns="" id="{07022846-80F4-47FC-AF86-BDE668F1BCBF}"/>
                </a:ext>
              </a:extLst>
            </p:cNvPr>
            <p:cNvSpPr/>
            <p:nvPr/>
          </p:nvSpPr>
          <p:spPr>
            <a:xfrm>
              <a:off x="2124074" y="1783079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xmlns="" id="{68383341-3A28-4186-8933-3A81F717D5E2}"/>
                </a:ext>
              </a:extLst>
            </p:cNvPr>
            <p:cNvSpPr/>
            <p:nvPr/>
          </p:nvSpPr>
          <p:spPr>
            <a:xfrm>
              <a:off x="3770945" y="3190874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xmlns="" id="{E4C118EB-A3A9-4A4D-910C-3E824E5DF532}"/>
                </a:ext>
              </a:extLst>
            </p:cNvPr>
            <p:cNvSpPr/>
            <p:nvPr/>
          </p:nvSpPr>
          <p:spPr>
            <a:xfrm>
              <a:off x="6070285" y="1668779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xmlns="" id="{92156D44-E046-4747-AAB7-D091A219D06D}"/>
                </a:ext>
              </a:extLst>
            </p:cNvPr>
            <p:cNvSpPr/>
            <p:nvPr/>
          </p:nvSpPr>
          <p:spPr>
            <a:xfrm>
              <a:off x="7084694" y="5080634"/>
              <a:ext cx="735331" cy="735331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xmlns="" id="{DE660A70-FA8B-4ECD-B1FB-CD9FD934EF25}"/>
                </a:ext>
              </a:extLst>
            </p:cNvPr>
            <p:cNvSpPr/>
            <p:nvPr/>
          </p:nvSpPr>
          <p:spPr>
            <a:xfrm>
              <a:off x="9114931" y="2731176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xmlns="" id="{29D6379A-BCF6-4772-A45E-2C8FA11AEA2F}"/>
                </a:ext>
              </a:extLst>
            </p:cNvPr>
            <p:cNvSpPr/>
            <p:nvPr/>
          </p:nvSpPr>
          <p:spPr>
            <a:xfrm>
              <a:off x="1540131" y="5158740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xmlns="" id="{B0751607-C2F5-48B3-AF1D-2F275A931B16}"/>
                </a:ext>
              </a:extLst>
            </p:cNvPr>
            <p:cNvSpPr/>
            <p:nvPr/>
          </p:nvSpPr>
          <p:spPr>
            <a:xfrm>
              <a:off x="412371" y="6096000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xmlns="" id="{CFB9BD72-CFCB-4BFD-8573-D5C67DAAABD4}"/>
                </a:ext>
              </a:extLst>
            </p:cNvPr>
            <p:cNvSpPr/>
            <p:nvPr/>
          </p:nvSpPr>
          <p:spPr>
            <a:xfrm>
              <a:off x="361851" y="1616144"/>
              <a:ext cx="333869" cy="333869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xmlns="" id="{6B539C74-1012-4A2A-A246-8504B458D161}"/>
                </a:ext>
              </a:extLst>
            </p:cNvPr>
            <p:cNvSpPr/>
            <p:nvPr/>
          </p:nvSpPr>
          <p:spPr>
            <a:xfrm>
              <a:off x="1540132" y="433840"/>
              <a:ext cx="419600" cy="41960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xmlns="" id="{67BDB6E6-3E6F-445D-A7B2-EBDA8AA013D6}"/>
                </a:ext>
              </a:extLst>
            </p:cNvPr>
            <p:cNvSpPr/>
            <p:nvPr/>
          </p:nvSpPr>
          <p:spPr>
            <a:xfrm>
              <a:off x="8969406" y="210923"/>
              <a:ext cx="419600" cy="419600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xmlns="" id="{35DAC981-9231-4676-94A6-0FF1EB780BAF}"/>
                </a:ext>
              </a:extLst>
            </p:cNvPr>
            <p:cNvSpPr/>
            <p:nvPr/>
          </p:nvSpPr>
          <p:spPr>
            <a:xfrm>
              <a:off x="11350656" y="299264"/>
              <a:ext cx="269152" cy="269152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xmlns="" id="{5E4E7F82-F8B3-44FA-9D0E-9AB15E2A9011}"/>
                </a:ext>
              </a:extLst>
            </p:cNvPr>
            <p:cNvSpPr/>
            <p:nvPr/>
          </p:nvSpPr>
          <p:spPr>
            <a:xfrm>
              <a:off x="8490756" y="925715"/>
              <a:ext cx="1025635" cy="102563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extrusionH="76200" contourW="12700" prstMaterial="clear">
              <a:bevelT h="63500"/>
              <a:extrusionClr>
                <a:srgbClr val="64AFCD"/>
              </a:extrusionClr>
              <a:contourClr>
                <a:srgbClr val="64AFC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75B68EF-3A1B-4310-ABD3-1434C9A25174}"/>
              </a:ext>
            </a:extLst>
          </p:cNvPr>
          <p:cNvSpPr txBox="1"/>
          <p:nvPr/>
        </p:nvSpPr>
        <p:spPr>
          <a:xfrm>
            <a:off x="3532786" y="210923"/>
            <a:ext cx="512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Backlogen &amp; </a:t>
            </a:r>
            <a:r>
              <a:rPr lang="sv-SE" sz="2800" dirty="0" smtClean="0">
                <a:solidFill>
                  <a:srgbClr val="FDEF96"/>
                </a:solidFill>
              </a:rPr>
              <a:t>veckovis utveckling</a:t>
            </a:r>
            <a:r>
              <a:rPr lang="sv-SE" sz="2800" dirty="0">
                <a:solidFill>
                  <a:srgbClr val="FDEF9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1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75B68EF-3A1B-4310-ABD3-1434C9A25174}"/>
              </a:ext>
            </a:extLst>
          </p:cNvPr>
          <p:cNvSpPr txBox="1"/>
          <p:nvPr/>
        </p:nvSpPr>
        <p:spPr>
          <a:xfrm>
            <a:off x="3532786" y="210923"/>
            <a:ext cx="512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Backlogen &amp; veckovisutveckling.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3854CB7E-F744-4AC6-B119-B6BE765B9EF1}"/>
              </a:ext>
            </a:extLst>
          </p:cNvPr>
          <p:cNvGrpSpPr/>
          <p:nvPr/>
        </p:nvGrpSpPr>
        <p:grpSpPr>
          <a:xfrm>
            <a:off x="1330684" y="1544257"/>
            <a:ext cx="8964387" cy="5189904"/>
            <a:chOff x="1115785" y="852095"/>
            <a:chExt cx="8964387" cy="5189904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xmlns="" id="{17484D70-4CEB-4BD1-AD0C-AF0A7400024C}"/>
                </a:ext>
              </a:extLst>
            </p:cNvPr>
            <p:cNvSpPr/>
            <p:nvPr/>
          </p:nvSpPr>
          <p:spPr>
            <a:xfrm>
              <a:off x="2111828" y="1428751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8</a:t>
              </a:r>
              <a:endParaRPr lang="en-US" dirty="0"/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xmlns="" id="{69BAD20D-DFBB-4A3B-9863-C8F23FB6A495}"/>
                </a:ext>
              </a:extLst>
            </p:cNvPr>
            <p:cNvSpPr/>
            <p:nvPr/>
          </p:nvSpPr>
          <p:spPr>
            <a:xfrm>
              <a:off x="3107871" y="2005407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7</a:t>
              </a:r>
              <a:endParaRPr lang="en-US" dirty="0"/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xmlns="" id="{3B0FE493-D10D-449F-81C0-E52EED7B56A5}"/>
                </a:ext>
              </a:extLst>
            </p:cNvPr>
            <p:cNvSpPr/>
            <p:nvPr/>
          </p:nvSpPr>
          <p:spPr>
            <a:xfrm>
              <a:off x="4103914" y="2582063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6</a:t>
              </a:r>
              <a:endParaRPr lang="en-US" dirty="0"/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xmlns="" id="{24B998AD-5457-4D5D-9EFB-706F318FBF6C}"/>
                </a:ext>
              </a:extLst>
            </p:cNvPr>
            <p:cNvSpPr/>
            <p:nvPr/>
          </p:nvSpPr>
          <p:spPr>
            <a:xfrm>
              <a:off x="5099957" y="3158719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5</a:t>
              </a:r>
              <a:endParaRPr lang="en-US" dirty="0"/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xmlns="" id="{3435A55B-11B5-4900-A687-F2DB0D5FC293}"/>
                </a:ext>
              </a:extLst>
            </p:cNvPr>
            <p:cNvSpPr/>
            <p:nvPr/>
          </p:nvSpPr>
          <p:spPr>
            <a:xfrm>
              <a:off x="6096000" y="3735375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4</a:t>
              </a:r>
              <a:endParaRPr lang="en-US" dirty="0"/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xmlns="" id="{60BE3C0D-5F63-487D-9515-05E2C5E83AE9}"/>
                </a:ext>
              </a:extLst>
            </p:cNvPr>
            <p:cNvSpPr/>
            <p:nvPr/>
          </p:nvSpPr>
          <p:spPr>
            <a:xfrm>
              <a:off x="7092043" y="4312031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3</a:t>
              </a:r>
              <a:endParaRPr lang="en-US" dirty="0"/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xmlns="" id="{076007D0-BBCF-4BAD-B27B-26BBE6F45C50}"/>
                </a:ext>
              </a:extLst>
            </p:cNvPr>
            <p:cNvSpPr/>
            <p:nvPr/>
          </p:nvSpPr>
          <p:spPr>
            <a:xfrm>
              <a:off x="8088086" y="4888687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2</a:t>
              </a:r>
              <a:endParaRPr lang="en-US" dirty="0"/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xmlns="" id="{A8ED39A7-1E6A-4A15-9384-CBAC91225F39}"/>
                </a:ext>
              </a:extLst>
            </p:cNvPr>
            <p:cNvSpPr/>
            <p:nvPr/>
          </p:nvSpPr>
          <p:spPr>
            <a:xfrm>
              <a:off x="9084129" y="5465343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1</a:t>
              </a:r>
              <a:endParaRPr lang="en-US" dirty="0"/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xmlns="" id="{65F684B1-D3E4-40AA-8DD0-22A368AAD422}"/>
                </a:ext>
              </a:extLst>
            </p:cNvPr>
            <p:cNvSpPr/>
            <p:nvPr/>
          </p:nvSpPr>
          <p:spPr>
            <a:xfrm>
              <a:off x="1115785" y="852095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9</a:t>
              </a:r>
              <a:endParaRPr lang="en-US" dirty="0"/>
            </a:p>
          </p:txBody>
        </p:sp>
      </p:grpSp>
      <p:sp>
        <p:nvSpPr>
          <p:cNvPr id="47" name="Cloud 46">
            <a:extLst>
              <a:ext uri="{FF2B5EF4-FFF2-40B4-BE49-F238E27FC236}">
                <a16:creationId xmlns:a16="http://schemas.microsoft.com/office/drawing/2014/main" xmlns="" id="{3F90B9AF-B665-44F2-B23C-F40095747FC0}"/>
              </a:ext>
            </a:extLst>
          </p:cNvPr>
          <p:cNvSpPr/>
          <p:nvPr/>
        </p:nvSpPr>
        <p:spPr>
          <a:xfrm>
            <a:off x="9621200" y="5148677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rgbClr val="64AFCD"/>
                </a:solidFill>
              </a:rPr>
              <a:t>Hitta frågor. Databasen.</a:t>
            </a:r>
            <a:endParaRPr lang="en-US" sz="1100" dirty="0">
              <a:solidFill>
                <a:srgbClr val="64AFCD"/>
              </a:solidFill>
            </a:endParaRP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xmlns="" id="{9D0AFDB1-738D-4C32-AF57-372817269A91}"/>
              </a:ext>
            </a:extLst>
          </p:cNvPr>
          <p:cNvSpPr/>
          <p:nvPr/>
        </p:nvSpPr>
        <p:spPr>
          <a:xfrm>
            <a:off x="8625157" y="4572021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rgbClr val="64AFCD"/>
                </a:solidFill>
              </a:rPr>
              <a:t>Java grund.</a:t>
            </a:r>
          </a:p>
          <a:p>
            <a:pPr algn="ctr"/>
            <a:r>
              <a:rPr lang="en-US" sz="1100" dirty="0" err="1">
                <a:solidFill>
                  <a:srgbClr val="64AFCD"/>
                </a:solidFill>
              </a:rPr>
              <a:t>Javafx</a:t>
            </a:r>
            <a:endParaRPr lang="en-US" sz="1100" dirty="0">
              <a:solidFill>
                <a:srgbClr val="64AFCD"/>
              </a:solidFill>
            </a:endParaRP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xmlns="" id="{63F8606F-ACD2-4EFC-8C6F-4D4953FA4220}"/>
              </a:ext>
            </a:extLst>
          </p:cNvPr>
          <p:cNvSpPr/>
          <p:nvPr/>
        </p:nvSpPr>
        <p:spPr>
          <a:xfrm>
            <a:off x="7629114" y="3995365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rgbClr val="64AFCD"/>
                </a:solidFill>
              </a:rPr>
              <a:t>Utveckla javadelen.</a:t>
            </a:r>
            <a:endParaRPr lang="en-US" sz="1100" dirty="0">
              <a:solidFill>
                <a:srgbClr val="64AFCD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143F8D7C-73D9-4DF4-91DB-598A07B7BB5D}"/>
              </a:ext>
            </a:extLst>
          </p:cNvPr>
          <p:cNvGrpSpPr/>
          <p:nvPr/>
        </p:nvGrpSpPr>
        <p:grpSpPr>
          <a:xfrm>
            <a:off x="6633071" y="3418709"/>
            <a:ext cx="1347742" cy="864344"/>
            <a:chOff x="6633071" y="3418709"/>
            <a:chExt cx="1347742" cy="864344"/>
          </a:xfrm>
        </p:grpSpPr>
        <p:sp>
          <p:nvSpPr>
            <p:cNvPr id="51" name="Cloud 50">
              <a:extLst>
                <a:ext uri="{FF2B5EF4-FFF2-40B4-BE49-F238E27FC236}">
                  <a16:creationId xmlns:a16="http://schemas.microsoft.com/office/drawing/2014/main" xmlns="" id="{66723F49-64C8-4BE8-8A9C-BF5209D18C3E}"/>
                </a:ext>
              </a:extLst>
            </p:cNvPr>
            <p:cNvSpPr/>
            <p:nvPr/>
          </p:nvSpPr>
          <p:spPr>
            <a:xfrm>
              <a:off x="6633071" y="3418709"/>
              <a:ext cx="1347742" cy="864344"/>
            </a:xfrm>
            <a:prstGeom prst="cloud">
              <a:avLst/>
            </a:prstGeom>
            <a:solidFill>
              <a:schemeClr val="bg2"/>
            </a:solidFill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>
                  <a:solidFill>
                    <a:srgbClr val="64AFCD"/>
                  </a:solidFill>
                </a:rPr>
                <a:t>Spelet är spelbart.</a:t>
              </a:r>
              <a:br>
                <a:rPr lang="sv-SE" sz="1100" dirty="0">
                  <a:solidFill>
                    <a:srgbClr val="64AFCD"/>
                  </a:solidFill>
                </a:rPr>
              </a:br>
              <a:endParaRPr lang="en-US" sz="1100" dirty="0">
                <a:solidFill>
                  <a:srgbClr val="64AFCD"/>
                </a:solidFill>
              </a:endParaRPr>
            </a:p>
          </p:txBody>
        </p:sp>
        <p:sp>
          <p:nvSpPr>
            <p:cNvPr id="52" name="Smiley Face 51">
              <a:extLst>
                <a:ext uri="{FF2B5EF4-FFF2-40B4-BE49-F238E27FC236}">
                  <a16:creationId xmlns:a16="http://schemas.microsoft.com/office/drawing/2014/main" xmlns="" id="{386837D0-BC12-4E36-B91E-7A6CB550A44F}"/>
                </a:ext>
              </a:extLst>
            </p:cNvPr>
            <p:cNvSpPr/>
            <p:nvPr/>
          </p:nvSpPr>
          <p:spPr>
            <a:xfrm>
              <a:off x="7197760" y="3951535"/>
              <a:ext cx="218364" cy="187674"/>
            </a:xfrm>
            <a:prstGeom prst="smileyFace">
              <a:avLst/>
            </a:prstGeom>
            <a:solidFill>
              <a:srgbClr val="FDEF96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loud 53">
            <a:extLst>
              <a:ext uri="{FF2B5EF4-FFF2-40B4-BE49-F238E27FC236}">
                <a16:creationId xmlns:a16="http://schemas.microsoft.com/office/drawing/2014/main" xmlns="" id="{5C3DEF2B-5A2A-44A8-8491-61E8053F80C0}"/>
              </a:ext>
            </a:extLst>
          </p:cNvPr>
          <p:cNvSpPr/>
          <p:nvPr/>
        </p:nvSpPr>
        <p:spPr>
          <a:xfrm>
            <a:off x="5558930" y="2914295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rgbClr val="64AFCD"/>
                </a:solidFill>
              </a:rPr>
              <a:t>Ledtrådar</a:t>
            </a:r>
            <a:r>
              <a:rPr lang="en-US" sz="1100" dirty="0">
                <a:solidFill>
                  <a:srgbClr val="64AFCD"/>
                </a:solidFill>
              </a:rPr>
              <a:t>.</a:t>
            </a:r>
            <a:endParaRPr lang="sv-SE" sz="1100" dirty="0">
              <a:solidFill>
                <a:srgbClr val="64AFCD"/>
              </a:solidFill>
            </a:endParaRP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xmlns="" id="{FCE0B387-659E-45C6-9BA9-1FFEC256D49B}"/>
              </a:ext>
            </a:extLst>
          </p:cNvPr>
          <p:cNvSpPr/>
          <p:nvPr/>
        </p:nvSpPr>
        <p:spPr>
          <a:xfrm>
            <a:off x="4640985" y="2266037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srgbClr val="64AFCD"/>
                </a:solidFill>
              </a:rPr>
              <a:t>Ljudeffekterna</a:t>
            </a:r>
          </a:p>
          <a:p>
            <a:pPr algn="ctr"/>
            <a:r>
              <a:rPr lang="sv-SE" sz="700" dirty="0">
                <a:solidFill>
                  <a:srgbClr val="64AFCD"/>
                </a:solidFill>
              </a:rPr>
              <a:t>Skicka high-score</a:t>
            </a:r>
          </a:p>
          <a:p>
            <a:pPr algn="ctr"/>
            <a:r>
              <a:rPr lang="sv-SE" sz="700" dirty="0">
                <a:solidFill>
                  <a:srgbClr val="64AFCD"/>
                </a:solidFill>
              </a:rPr>
              <a:t>Extra screens.</a:t>
            </a:r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xmlns="" id="{3E908067-78AB-4D66-B889-95DB578889E4}"/>
              </a:ext>
            </a:extLst>
          </p:cNvPr>
          <p:cNvSpPr/>
          <p:nvPr/>
        </p:nvSpPr>
        <p:spPr>
          <a:xfrm>
            <a:off x="3644942" y="1688741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rgbClr val="64AFCD"/>
                </a:solidFill>
              </a:rPr>
              <a:t>Börja med hemsidan.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xmlns="" id="{53272612-E94C-465D-801D-250FCCA35F38}"/>
              </a:ext>
            </a:extLst>
          </p:cNvPr>
          <p:cNvSpPr/>
          <p:nvPr/>
        </p:nvSpPr>
        <p:spPr>
          <a:xfrm>
            <a:off x="2648899" y="1112085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" dirty="0">
                <a:solidFill>
                  <a:srgbClr val="64AFCD"/>
                </a:solidFill>
              </a:rPr>
              <a:t>Utveckla hemsidan.</a:t>
            </a:r>
          </a:p>
          <a:p>
            <a:pPr algn="ctr"/>
            <a:r>
              <a:rPr lang="sv-SE" sz="1100" dirty="0">
                <a:solidFill>
                  <a:srgbClr val="64AFCD"/>
                </a:solidFill>
              </a:rPr>
              <a:t>Javadoc.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xmlns="" id="{B1B7C954-4F98-4D85-8DEB-6F5ADA26E763}"/>
              </a:ext>
            </a:extLst>
          </p:cNvPr>
          <p:cNvSpPr/>
          <p:nvPr/>
        </p:nvSpPr>
        <p:spPr>
          <a:xfrm>
            <a:off x="1652856" y="535429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" dirty="0" smtClean="0">
                <a:solidFill>
                  <a:srgbClr val="64AFCD"/>
                </a:solidFill>
              </a:rPr>
              <a:t>Färdigställde dokumentation.</a:t>
            </a:r>
            <a:endParaRPr lang="sv-SE" sz="600" dirty="0">
              <a:solidFill>
                <a:srgbClr val="64A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75B68EF-3A1B-4310-ABD3-1434C9A25174}"/>
              </a:ext>
            </a:extLst>
          </p:cNvPr>
          <p:cNvSpPr txBox="1"/>
          <p:nvPr/>
        </p:nvSpPr>
        <p:spPr>
          <a:xfrm>
            <a:off x="3532786" y="210923"/>
            <a:ext cx="512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Backlogen &amp; veckovisutveckling.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3854CB7E-F744-4AC6-B119-B6BE765B9EF1}"/>
              </a:ext>
            </a:extLst>
          </p:cNvPr>
          <p:cNvGrpSpPr/>
          <p:nvPr/>
        </p:nvGrpSpPr>
        <p:grpSpPr>
          <a:xfrm>
            <a:off x="1330684" y="1544257"/>
            <a:ext cx="8964387" cy="5189904"/>
            <a:chOff x="1115785" y="852095"/>
            <a:chExt cx="8964387" cy="5189904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xmlns="" id="{17484D70-4CEB-4BD1-AD0C-AF0A7400024C}"/>
                </a:ext>
              </a:extLst>
            </p:cNvPr>
            <p:cNvSpPr/>
            <p:nvPr/>
          </p:nvSpPr>
          <p:spPr>
            <a:xfrm>
              <a:off x="2111828" y="1428751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8</a:t>
              </a:r>
              <a:endParaRPr lang="en-US" dirty="0"/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xmlns="" id="{69BAD20D-DFBB-4A3B-9863-C8F23FB6A495}"/>
                </a:ext>
              </a:extLst>
            </p:cNvPr>
            <p:cNvSpPr/>
            <p:nvPr/>
          </p:nvSpPr>
          <p:spPr>
            <a:xfrm>
              <a:off x="3107871" y="2005407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7</a:t>
              </a:r>
              <a:endParaRPr lang="en-US" dirty="0"/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xmlns="" id="{3B0FE493-D10D-449F-81C0-E52EED7B56A5}"/>
                </a:ext>
              </a:extLst>
            </p:cNvPr>
            <p:cNvSpPr/>
            <p:nvPr/>
          </p:nvSpPr>
          <p:spPr>
            <a:xfrm>
              <a:off x="4103914" y="2582063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6</a:t>
              </a:r>
              <a:endParaRPr lang="en-US" dirty="0"/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xmlns="" id="{24B998AD-5457-4D5D-9EFB-706F318FBF6C}"/>
                </a:ext>
              </a:extLst>
            </p:cNvPr>
            <p:cNvSpPr/>
            <p:nvPr/>
          </p:nvSpPr>
          <p:spPr>
            <a:xfrm>
              <a:off x="5099957" y="3158719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5</a:t>
              </a:r>
              <a:endParaRPr lang="en-US" dirty="0"/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xmlns="" id="{3435A55B-11B5-4900-A687-F2DB0D5FC293}"/>
                </a:ext>
              </a:extLst>
            </p:cNvPr>
            <p:cNvSpPr/>
            <p:nvPr/>
          </p:nvSpPr>
          <p:spPr>
            <a:xfrm>
              <a:off x="6096000" y="3735375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4</a:t>
              </a:r>
              <a:endParaRPr lang="en-US" dirty="0"/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xmlns="" id="{60BE3C0D-5F63-487D-9515-05E2C5E83AE9}"/>
                </a:ext>
              </a:extLst>
            </p:cNvPr>
            <p:cNvSpPr/>
            <p:nvPr/>
          </p:nvSpPr>
          <p:spPr>
            <a:xfrm>
              <a:off x="7092043" y="4312031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3</a:t>
              </a:r>
              <a:endParaRPr lang="en-US" dirty="0"/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xmlns="" id="{076007D0-BBCF-4BAD-B27B-26BBE6F45C50}"/>
                </a:ext>
              </a:extLst>
            </p:cNvPr>
            <p:cNvSpPr/>
            <p:nvPr/>
          </p:nvSpPr>
          <p:spPr>
            <a:xfrm>
              <a:off x="8088086" y="4888687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2</a:t>
              </a:r>
              <a:endParaRPr lang="en-US" dirty="0"/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xmlns="" id="{A8ED39A7-1E6A-4A15-9384-CBAC91225F39}"/>
                </a:ext>
              </a:extLst>
            </p:cNvPr>
            <p:cNvSpPr/>
            <p:nvPr/>
          </p:nvSpPr>
          <p:spPr>
            <a:xfrm>
              <a:off x="9084129" y="5465343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1</a:t>
              </a:r>
              <a:endParaRPr lang="en-US" dirty="0"/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xmlns="" id="{65F684B1-D3E4-40AA-8DD0-22A368AAD422}"/>
                </a:ext>
              </a:extLst>
            </p:cNvPr>
            <p:cNvSpPr/>
            <p:nvPr/>
          </p:nvSpPr>
          <p:spPr>
            <a:xfrm>
              <a:off x="1115785" y="852095"/>
              <a:ext cx="996043" cy="576656"/>
            </a:xfrm>
            <a:prstGeom prst="flowChartAlternateProcess">
              <a:avLst/>
            </a:prstGeom>
            <a:noFill/>
            <a:ln>
              <a:solidFill>
                <a:srgbClr val="64AF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Vecka</a:t>
              </a:r>
            </a:p>
            <a:p>
              <a:pPr algn="ctr"/>
              <a:r>
                <a:rPr lang="sv-SE" dirty="0"/>
                <a:t>9</a:t>
              </a:r>
              <a:endParaRPr lang="en-US" dirty="0"/>
            </a:p>
          </p:txBody>
        </p:sp>
      </p:grpSp>
      <p:sp>
        <p:nvSpPr>
          <p:cNvPr id="58" name="Cloud 57">
            <a:extLst>
              <a:ext uri="{FF2B5EF4-FFF2-40B4-BE49-F238E27FC236}">
                <a16:creationId xmlns:a16="http://schemas.microsoft.com/office/drawing/2014/main" xmlns="" id="{B1B7C954-4F98-4D85-8DEB-6F5ADA26E763}"/>
              </a:ext>
            </a:extLst>
          </p:cNvPr>
          <p:cNvSpPr/>
          <p:nvPr/>
        </p:nvSpPr>
        <p:spPr>
          <a:xfrm>
            <a:off x="1652856" y="535429"/>
            <a:ext cx="1347742" cy="864344"/>
          </a:xfrm>
          <a:prstGeom prst="cloud">
            <a:avLst/>
          </a:prstGeom>
          <a:solidFill>
            <a:schemeClr val="bg2"/>
          </a:solidFill>
          <a:ln>
            <a:solidFill>
              <a:srgbClr val="64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" dirty="0">
                <a:solidFill>
                  <a:srgbClr val="64AFCD"/>
                </a:solidFill>
              </a:rPr>
              <a:t>Avsluta Dokumentationerna.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332F58-B271-4BB6-921E-B681657B3800}"/>
              </a:ext>
            </a:extLst>
          </p:cNvPr>
          <p:cNvSpPr txBox="1"/>
          <p:nvPr/>
        </p:nvSpPr>
        <p:spPr>
          <a:xfrm>
            <a:off x="4227729" y="210923"/>
            <a:ext cx="373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Planerade utvecklingar.</a:t>
            </a:r>
          </a:p>
        </p:txBody>
      </p:sp>
    </p:spTree>
    <p:extLst>
      <p:ext uri="{BB962C8B-B14F-4D97-AF65-F5344CB8AC3E}">
        <p14:creationId xmlns:p14="http://schemas.microsoft.com/office/powerpoint/2010/main" val="1343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8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332F58-B271-4BB6-921E-B681657B3800}"/>
              </a:ext>
            </a:extLst>
          </p:cNvPr>
          <p:cNvSpPr txBox="1"/>
          <p:nvPr/>
        </p:nvSpPr>
        <p:spPr>
          <a:xfrm>
            <a:off x="4227729" y="210923"/>
            <a:ext cx="373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Planerade utvecklingar.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504CA00-2CC3-497F-8784-B550E564D161}"/>
              </a:ext>
            </a:extLst>
          </p:cNvPr>
          <p:cNvGrpSpPr/>
          <p:nvPr/>
        </p:nvGrpSpPr>
        <p:grpSpPr>
          <a:xfrm>
            <a:off x="601981" y="210923"/>
            <a:ext cx="11216864" cy="6482704"/>
            <a:chOff x="601981" y="210923"/>
            <a:chExt cx="11216864" cy="6482704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xmlns="" id="{82AD9C68-CC44-4695-A5A9-64F20B298CED}"/>
                </a:ext>
              </a:extLst>
            </p:cNvPr>
            <p:cNvSpPr/>
            <p:nvPr/>
          </p:nvSpPr>
          <p:spPr>
            <a:xfrm>
              <a:off x="960121" y="1084217"/>
              <a:ext cx="3657600" cy="36576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6361"/>
                  </a:solidFill>
                </a:rPr>
                <a:t>Online</a:t>
              </a:r>
            </a:p>
            <a:p>
              <a:pPr algn="ctr"/>
              <a:r>
                <a:rPr lang="en-US" dirty="0">
                  <a:solidFill>
                    <a:srgbClr val="FF6361"/>
                  </a:solidFill>
                </a:rPr>
                <a:t>multiplayer</a:t>
              </a:r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xmlns="" id="{A4BB5ED2-4BC7-4F67-81E5-5611645B843C}"/>
                </a:ext>
              </a:extLst>
            </p:cNvPr>
            <p:cNvSpPr/>
            <p:nvPr/>
          </p:nvSpPr>
          <p:spPr>
            <a:xfrm>
              <a:off x="3792584" y="2606040"/>
              <a:ext cx="3657600" cy="36576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6361"/>
                  </a:solidFill>
                </a:rPr>
                <a:t>Extra screen </a:t>
              </a:r>
              <a:r>
                <a:rPr lang="en-US" dirty="0" err="1">
                  <a:solidFill>
                    <a:srgbClr val="FF6361"/>
                  </a:solidFill>
                </a:rPr>
                <a:t>visar</a:t>
              </a:r>
              <a:r>
                <a:rPr lang="en-US" dirty="0">
                  <a:solidFill>
                    <a:srgbClr val="FF6361"/>
                  </a:solidFill>
                </a:rPr>
                <a:t> </a:t>
              </a:r>
              <a:r>
                <a:rPr lang="en-US" dirty="0" err="1">
                  <a:solidFill>
                    <a:srgbClr val="FF6361"/>
                  </a:solidFill>
                </a:rPr>
                <a:t>spel</a:t>
              </a:r>
              <a:r>
                <a:rPr lang="en-US" dirty="0">
                  <a:solidFill>
                    <a:srgbClr val="FF6361"/>
                  </a:solidFill>
                </a:rPr>
                <a:t> l</a:t>
              </a:r>
              <a:r>
                <a:rPr lang="sv-SE" dirty="0">
                  <a:solidFill>
                    <a:srgbClr val="FF6361"/>
                  </a:solidFill>
                </a:rPr>
                <a:t>äge.</a:t>
              </a:r>
              <a:endParaRPr lang="en-US" dirty="0">
                <a:solidFill>
                  <a:srgbClr val="FF6361"/>
                </a:solidFill>
              </a:endParaRPr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xmlns="" id="{581124FD-4465-40A7-B3AC-7D57C23509E1}"/>
                </a:ext>
              </a:extLst>
            </p:cNvPr>
            <p:cNvSpPr/>
            <p:nvPr/>
          </p:nvSpPr>
          <p:spPr>
            <a:xfrm>
              <a:off x="5867401" y="1084217"/>
              <a:ext cx="2786743" cy="2786743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xmlns="" id="{F751BBE0-8BFD-49F5-8A7F-9471B1B93D7B}"/>
                </a:ext>
              </a:extLst>
            </p:cNvPr>
            <p:cNvSpPr/>
            <p:nvPr/>
          </p:nvSpPr>
          <p:spPr>
            <a:xfrm>
              <a:off x="8654144" y="210923"/>
              <a:ext cx="2950029" cy="2950029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rgbClr val="FF6361"/>
                  </a:solidFill>
                </a:rPr>
                <a:t>Webbaserad version av spelet</a:t>
              </a:r>
              <a:endParaRPr lang="en-US" sz="1400" dirty="0">
                <a:solidFill>
                  <a:srgbClr val="FF6361"/>
                </a:solidFill>
              </a:endParaRPr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xmlns="" id="{9BBCCCF8-398F-4C84-801A-8A14EEC86FDE}"/>
                </a:ext>
              </a:extLst>
            </p:cNvPr>
            <p:cNvSpPr/>
            <p:nvPr/>
          </p:nvSpPr>
          <p:spPr>
            <a:xfrm>
              <a:off x="7450184" y="3078479"/>
              <a:ext cx="2950029" cy="2950029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FF6361"/>
                  </a:solidFill>
                </a:rPr>
                <a:t>Fler</a:t>
              </a:r>
              <a:r>
                <a:rPr lang="en-US" sz="1200" dirty="0">
                  <a:solidFill>
                    <a:srgbClr val="FF6361"/>
                  </a:solidFill>
                </a:rPr>
                <a:t> </a:t>
              </a:r>
              <a:r>
                <a:rPr lang="en-US" sz="1200" dirty="0" err="1">
                  <a:solidFill>
                    <a:srgbClr val="FF6361"/>
                  </a:solidFill>
                </a:rPr>
                <a:t>frågekatgorier</a:t>
              </a:r>
              <a:endParaRPr lang="en-US" sz="1200" dirty="0">
                <a:solidFill>
                  <a:srgbClr val="FF6361"/>
                </a:solidFill>
              </a:endParaRPr>
            </a:p>
          </p:txBody>
        </p:sp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xmlns="" id="{C8F122E8-934E-4959-94D3-F99988F5624C}"/>
                </a:ext>
              </a:extLst>
            </p:cNvPr>
            <p:cNvSpPr/>
            <p:nvPr/>
          </p:nvSpPr>
          <p:spPr>
            <a:xfrm>
              <a:off x="3135086" y="330926"/>
              <a:ext cx="1702527" cy="1702527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xmlns="" id="{73BED4CC-F955-4496-B243-55BA70A57E57}"/>
                </a:ext>
              </a:extLst>
            </p:cNvPr>
            <p:cNvSpPr/>
            <p:nvPr/>
          </p:nvSpPr>
          <p:spPr>
            <a:xfrm>
              <a:off x="2869476" y="4639492"/>
              <a:ext cx="703216" cy="703216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xmlns="" id="{702D64D9-619F-4F3F-8F28-2AFA8F38519E}"/>
                </a:ext>
              </a:extLst>
            </p:cNvPr>
            <p:cNvSpPr/>
            <p:nvPr/>
          </p:nvSpPr>
          <p:spPr>
            <a:xfrm>
              <a:off x="601981" y="4991100"/>
              <a:ext cx="1702527" cy="1702527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xmlns="" id="{37B364C7-E4E4-47E2-894F-EC898111DE6B}"/>
                </a:ext>
              </a:extLst>
            </p:cNvPr>
            <p:cNvSpPr/>
            <p:nvPr/>
          </p:nvSpPr>
          <p:spPr>
            <a:xfrm>
              <a:off x="6967947" y="4639492"/>
              <a:ext cx="964474" cy="964474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xmlns="" id="{D4631B28-2362-4335-AE07-E3892C83EFBA}"/>
                </a:ext>
              </a:extLst>
            </p:cNvPr>
            <p:cNvSpPr/>
            <p:nvPr/>
          </p:nvSpPr>
          <p:spPr>
            <a:xfrm>
              <a:off x="4908108" y="995782"/>
              <a:ext cx="1085567" cy="1085567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xmlns="" id="{9D1FC7DA-FCEA-4A1A-ACF2-3FD404590E6A}"/>
                </a:ext>
              </a:extLst>
            </p:cNvPr>
            <p:cNvSpPr/>
            <p:nvPr/>
          </p:nvSpPr>
          <p:spPr>
            <a:xfrm>
              <a:off x="1320207" y="734143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tar: 5 Points 55">
              <a:extLst>
                <a:ext uri="{FF2B5EF4-FFF2-40B4-BE49-F238E27FC236}">
                  <a16:creationId xmlns:a16="http://schemas.microsoft.com/office/drawing/2014/main" xmlns="" id="{2067314E-3E47-4ADE-9037-ADC586F7D86C}"/>
                </a:ext>
              </a:extLst>
            </p:cNvPr>
            <p:cNvSpPr/>
            <p:nvPr/>
          </p:nvSpPr>
          <p:spPr>
            <a:xfrm>
              <a:off x="960121" y="1500497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tar: 5 Points 56">
              <a:extLst>
                <a:ext uri="{FF2B5EF4-FFF2-40B4-BE49-F238E27FC236}">
                  <a16:creationId xmlns:a16="http://schemas.microsoft.com/office/drawing/2014/main" xmlns="" id="{3D3545FF-8F48-4ABC-8EAF-A9DE3C213943}"/>
                </a:ext>
              </a:extLst>
            </p:cNvPr>
            <p:cNvSpPr/>
            <p:nvPr/>
          </p:nvSpPr>
          <p:spPr>
            <a:xfrm>
              <a:off x="8006806" y="1455001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xmlns="" id="{D053D860-37FD-48D2-874E-6BF93DC7BDB1}"/>
                </a:ext>
              </a:extLst>
            </p:cNvPr>
            <p:cNvSpPr/>
            <p:nvPr/>
          </p:nvSpPr>
          <p:spPr>
            <a:xfrm>
              <a:off x="9795413" y="2824200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xmlns="" id="{C26A4A0A-B827-4B38-B006-8A936C7F25D2}"/>
                </a:ext>
              </a:extLst>
            </p:cNvPr>
            <p:cNvSpPr/>
            <p:nvPr/>
          </p:nvSpPr>
          <p:spPr>
            <a:xfrm>
              <a:off x="9946055" y="4553493"/>
              <a:ext cx="1872790" cy="187279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5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332F58-B271-4BB6-921E-B681657B3800}"/>
              </a:ext>
            </a:extLst>
          </p:cNvPr>
          <p:cNvSpPr txBox="1"/>
          <p:nvPr/>
        </p:nvSpPr>
        <p:spPr>
          <a:xfrm>
            <a:off x="4227729" y="210923"/>
            <a:ext cx="373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Planerade utvecklingar.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504CA00-2CC3-497F-8784-B550E564D161}"/>
              </a:ext>
            </a:extLst>
          </p:cNvPr>
          <p:cNvGrpSpPr/>
          <p:nvPr/>
        </p:nvGrpSpPr>
        <p:grpSpPr>
          <a:xfrm>
            <a:off x="601981" y="210923"/>
            <a:ext cx="11216864" cy="6482704"/>
            <a:chOff x="601981" y="210923"/>
            <a:chExt cx="11216864" cy="6482704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xmlns="" id="{82AD9C68-CC44-4695-A5A9-64F20B298CED}"/>
                </a:ext>
              </a:extLst>
            </p:cNvPr>
            <p:cNvSpPr/>
            <p:nvPr/>
          </p:nvSpPr>
          <p:spPr>
            <a:xfrm>
              <a:off x="960121" y="1084217"/>
              <a:ext cx="3657600" cy="36576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6361"/>
                  </a:solidFill>
                </a:rPr>
                <a:t>Online</a:t>
              </a:r>
            </a:p>
            <a:p>
              <a:pPr algn="ctr"/>
              <a:r>
                <a:rPr lang="en-US" dirty="0">
                  <a:solidFill>
                    <a:srgbClr val="FF6361"/>
                  </a:solidFill>
                </a:rPr>
                <a:t>multiplayer</a:t>
              </a:r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xmlns="" id="{A4BB5ED2-4BC7-4F67-81E5-5611645B843C}"/>
                </a:ext>
              </a:extLst>
            </p:cNvPr>
            <p:cNvSpPr/>
            <p:nvPr/>
          </p:nvSpPr>
          <p:spPr>
            <a:xfrm>
              <a:off x="3792584" y="2606040"/>
              <a:ext cx="3657600" cy="36576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6361"/>
                  </a:solidFill>
                </a:rPr>
                <a:t>Extra screen </a:t>
              </a:r>
              <a:r>
                <a:rPr lang="en-US" dirty="0" err="1">
                  <a:solidFill>
                    <a:srgbClr val="FF6361"/>
                  </a:solidFill>
                </a:rPr>
                <a:t>visar</a:t>
              </a:r>
              <a:r>
                <a:rPr lang="en-US" dirty="0">
                  <a:solidFill>
                    <a:srgbClr val="FF6361"/>
                  </a:solidFill>
                </a:rPr>
                <a:t> </a:t>
              </a:r>
              <a:r>
                <a:rPr lang="en-US" dirty="0" err="1">
                  <a:solidFill>
                    <a:srgbClr val="FF6361"/>
                  </a:solidFill>
                </a:rPr>
                <a:t>spel</a:t>
              </a:r>
              <a:r>
                <a:rPr lang="en-US" dirty="0">
                  <a:solidFill>
                    <a:srgbClr val="FF6361"/>
                  </a:solidFill>
                </a:rPr>
                <a:t> l</a:t>
              </a:r>
              <a:r>
                <a:rPr lang="sv-SE" dirty="0">
                  <a:solidFill>
                    <a:srgbClr val="FF6361"/>
                  </a:solidFill>
                </a:rPr>
                <a:t>äge.</a:t>
              </a:r>
              <a:endParaRPr lang="en-US" dirty="0">
                <a:solidFill>
                  <a:srgbClr val="FF6361"/>
                </a:solidFill>
              </a:endParaRPr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xmlns="" id="{581124FD-4465-40A7-B3AC-7D57C23509E1}"/>
                </a:ext>
              </a:extLst>
            </p:cNvPr>
            <p:cNvSpPr/>
            <p:nvPr/>
          </p:nvSpPr>
          <p:spPr>
            <a:xfrm>
              <a:off x="5867401" y="1084217"/>
              <a:ext cx="2786743" cy="2786743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xmlns="" id="{F751BBE0-8BFD-49F5-8A7F-9471B1B93D7B}"/>
                </a:ext>
              </a:extLst>
            </p:cNvPr>
            <p:cNvSpPr/>
            <p:nvPr/>
          </p:nvSpPr>
          <p:spPr>
            <a:xfrm>
              <a:off x="8654144" y="210923"/>
              <a:ext cx="2950029" cy="2950029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rgbClr val="FF6361"/>
                  </a:solidFill>
                </a:rPr>
                <a:t>Webbaserad version av spelet</a:t>
              </a:r>
              <a:endParaRPr lang="en-US" sz="1400" dirty="0">
                <a:solidFill>
                  <a:srgbClr val="FF6361"/>
                </a:solidFill>
              </a:endParaRPr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xmlns="" id="{9BBCCCF8-398F-4C84-801A-8A14EEC86FDE}"/>
                </a:ext>
              </a:extLst>
            </p:cNvPr>
            <p:cNvSpPr/>
            <p:nvPr/>
          </p:nvSpPr>
          <p:spPr>
            <a:xfrm>
              <a:off x="7450184" y="3078479"/>
              <a:ext cx="2950029" cy="2950029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FF6361"/>
                  </a:solidFill>
                </a:rPr>
                <a:t>Fler</a:t>
              </a:r>
              <a:r>
                <a:rPr lang="en-US" sz="1200" dirty="0">
                  <a:solidFill>
                    <a:srgbClr val="FF6361"/>
                  </a:solidFill>
                </a:rPr>
                <a:t> </a:t>
              </a:r>
              <a:r>
                <a:rPr lang="en-US" sz="1200" dirty="0" err="1">
                  <a:solidFill>
                    <a:srgbClr val="FF6361"/>
                  </a:solidFill>
                </a:rPr>
                <a:t>frågekatgorier</a:t>
              </a:r>
              <a:endParaRPr lang="en-US" sz="1200" dirty="0">
                <a:solidFill>
                  <a:srgbClr val="FF6361"/>
                </a:solidFill>
              </a:endParaRPr>
            </a:p>
          </p:txBody>
        </p:sp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xmlns="" id="{C8F122E8-934E-4959-94D3-F99988F5624C}"/>
                </a:ext>
              </a:extLst>
            </p:cNvPr>
            <p:cNvSpPr/>
            <p:nvPr/>
          </p:nvSpPr>
          <p:spPr>
            <a:xfrm>
              <a:off x="3135086" y="330926"/>
              <a:ext cx="1702527" cy="1702527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xmlns="" id="{73BED4CC-F955-4496-B243-55BA70A57E57}"/>
                </a:ext>
              </a:extLst>
            </p:cNvPr>
            <p:cNvSpPr/>
            <p:nvPr/>
          </p:nvSpPr>
          <p:spPr>
            <a:xfrm>
              <a:off x="2869476" y="4639492"/>
              <a:ext cx="703216" cy="703216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xmlns="" id="{702D64D9-619F-4F3F-8F28-2AFA8F38519E}"/>
                </a:ext>
              </a:extLst>
            </p:cNvPr>
            <p:cNvSpPr/>
            <p:nvPr/>
          </p:nvSpPr>
          <p:spPr>
            <a:xfrm>
              <a:off x="601981" y="4991100"/>
              <a:ext cx="1702527" cy="1702527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xmlns="" id="{37B364C7-E4E4-47E2-894F-EC898111DE6B}"/>
                </a:ext>
              </a:extLst>
            </p:cNvPr>
            <p:cNvSpPr/>
            <p:nvPr/>
          </p:nvSpPr>
          <p:spPr>
            <a:xfrm>
              <a:off x="6967947" y="4639492"/>
              <a:ext cx="964474" cy="964474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xmlns="" id="{D4631B28-2362-4335-AE07-E3892C83EFBA}"/>
                </a:ext>
              </a:extLst>
            </p:cNvPr>
            <p:cNvSpPr/>
            <p:nvPr/>
          </p:nvSpPr>
          <p:spPr>
            <a:xfrm>
              <a:off x="4908108" y="995782"/>
              <a:ext cx="1085567" cy="1085567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xmlns="" id="{9D1FC7DA-FCEA-4A1A-ACF2-3FD404590E6A}"/>
                </a:ext>
              </a:extLst>
            </p:cNvPr>
            <p:cNvSpPr/>
            <p:nvPr/>
          </p:nvSpPr>
          <p:spPr>
            <a:xfrm>
              <a:off x="1320207" y="734143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tar: 5 Points 55">
              <a:extLst>
                <a:ext uri="{FF2B5EF4-FFF2-40B4-BE49-F238E27FC236}">
                  <a16:creationId xmlns:a16="http://schemas.microsoft.com/office/drawing/2014/main" xmlns="" id="{2067314E-3E47-4ADE-9037-ADC586F7D86C}"/>
                </a:ext>
              </a:extLst>
            </p:cNvPr>
            <p:cNvSpPr/>
            <p:nvPr/>
          </p:nvSpPr>
          <p:spPr>
            <a:xfrm>
              <a:off x="960121" y="1500497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tar: 5 Points 56">
              <a:extLst>
                <a:ext uri="{FF2B5EF4-FFF2-40B4-BE49-F238E27FC236}">
                  <a16:creationId xmlns:a16="http://schemas.microsoft.com/office/drawing/2014/main" xmlns="" id="{3D3545FF-8F48-4ABC-8EAF-A9DE3C213943}"/>
                </a:ext>
              </a:extLst>
            </p:cNvPr>
            <p:cNvSpPr/>
            <p:nvPr/>
          </p:nvSpPr>
          <p:spPr>
            <a:xfrm>
              <a:off x="8006806" y="1455001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xmlns="" id="{D053D860-37FD-48D2-874E-6BF93DC7BDB1}"/>
                </a:ext>
              </a:extLst>
            </p:cNvPr>
            <p:cNvSpPr/>
            <p:nvPr/>
          </p:nvSpPr>
          <p:spPr>
            <a:xfrm>
              <a:off x="9795413" y="2824200"/>
              <a:ext cx="604800" cy="60480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xmlns="" id="{C26A4A0A-B827-4B38-B006-8A936C7F25D2}"/>
                </a:ext>
              </a:extLst>
            </p:cNvPr>
            <p:cNvSpPr/>
            <p:nvPr/>
          </p:nvSpPr>
          <p:spPr>
            <a:xfrm>
              <a:off x="9946055" y="4553493"/>
              <a:ext cx="1872790" cy="1872790"/>
            </a:xfrm>
            <a:prstGeom prst="star5">
              <a:avLst/>
            </a:prstGeom>
            <a:solidFill>
              <a:srgbClr val="FDEF96"/>
            </a:solidFill>
            <a:ln>
              <a:solidFill>
                <a:srgbClr val="FF636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0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9B54645-DE63-4A5E-83EB-20B963939A4A}"/>
              </a:ext>
            </a:extLst>
          </p:cNvPr>
          <p:cNvGrpSpPr/>
          <p:nvPr/>
        </p:nvGrpSpPr>
        <p:grpSpPr>
          <a:xfrm>
            <a:off x="195381" y="0"/>
            <a:ext cx="9362834" cy="4490982"/>
            <a:chOff x="195381" y="0"/>
            <a:chExt cx="9362834" cy="4490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13068438-1C44-489E-A3CB-6C883A851790}"/>
                </a:ext>
              </a:extLst>
            </p:cNvPr>
            <p:cNvGrpSpPr/>
            <p:nvPr/>
          </p:nvGrpSpPr>
          <p:grpSpPr>
            <a:xfrm>
              <a:off x="195381" y="0"/>
              <a:ext cx="9362834" cy="3967761"/>
              <a:chOff x="195381" y="0"/>
              <a:chExt cx="9362834" cy="39677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D1927A16-5A3F-4724-B693-EC94E52B2121}"/>
                  </a:ext>
                </a:extLst>
              </p:cNvPr>
              <p:cNvSpPr/>
              <p:nvPr/>
            </p:nvSpPr>
            <p:spPr>
              <a:xfrm>
                <a:off x="195381" y="0"/>
                <a:ext cx="244490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u="sng" cap="none" spc="0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Inneh</a:t>
                </a:r>
                <a:r>
                  <a:rPr lang="sv-SE" sz="5400" u="sng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åll</a:t>
                </a:r>
                <a:endParaRPr lang="en-US" sz="5400" b="0" u="sng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4484586-EEF1-48D2-9E17-20DCC6180EF2}"/>
                  </a:ext>
                </a:extLst>
              </p:cNvPr>
              <p:cNvSpPr txBox="1"/>
              <p:nvPr/>
            </p:nvSpPr>
            <p:spPr>
              <a:xfrm>
                <a:off x="195383" y="828441"/>
                <a:ext cx="64945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>
                    <a:solidFill>
                      <a:srgbClr val="FF6361"/>
                    </a:solidFill>
                  </a:rPr>
                  <a:t>- Introduktion.</a:t>
                </a:r>
                <a:endParaRPr lang="en-US" sz="2800" dirty="0">
                  <a:solidFill>
                    <a:srgbClr val="FF636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150D258-89AD-4DF2-BF6F-CD0C43E1E050}"/>
                  </a:ext>
                </a:extLst>
              </p:cNvPr>
              <p:cNvSpPr txBox="1"/>
              <p:nvPr/>
            </p:nvSpPr>
            <p:spPr>
              <a:xfrm>
                <a:off x="195382" y="1351661"/>
                <a:ext cx="8409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>
                    <a:solidFill>
                      <a:srgbClr val="FF6361"/>
                    </a:solidFill>
                  </a:rPr>
                  <a:t>- Speldemo &amp; förklaring av spelets funktionalitet.</a:t>
                </a:r>
                <a:endParaRPr lang="en-US" sz="2800" dirty="0">
                  <a:solidFill>
                    <a:srgbClr val="FF636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FC013B3-7E7F-42AA-8340-E85CE53BB5B1}"/>
                  </a:ext>
                </a:extLst>
              </p:cNvPr>
              <p:cNvSpPr txBox="1"/>
              <p:nvPr/>
            </p:nvSpPr>
            <p:spPr>
              <a:xfrm>
                <a:off x="195381" y="1874881"/>
                <a:ext cx="93628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>
                    <a:solidFill>
                      <a:srgbClr val="FF6361"/>
                    </a:solidFill>
                  </a:rPr>
                  <a:t>- Hemsidademo &amp; förklaring av hemsidans funktionalitet.</a:t>
                </a:r>
                <a:endParaRPr lang="en-US" sz="2800" dirty="0">
                  <a:solidFill>
                    <a:srgbClr val="FF636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D6AC65F3-5839-465E-9D8C-33768E1ABF6E}"/>
                  </a:ext>
                </a:extLst>
              </p:cNvPr>
              <p:cNvSpPr txBox="1"/>
              <p:nvPr/>
            </p:nvSpPr>
            <p:spPr>
              <a:xfrm>
                <a:off x="195382" y="2398101"/>
                <a:ext cx="7041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>
                    <a:solidFill>
                      <a:srgbClr val="FF6361"/>
                    </a:solidFill>
                  </a:rPr>
                  <a:t>- Projektstruktur.</a:t>
                </a:r>
                <a:endParaRPr lang="en-US" sz="2800" dirty="0">
                  <a:solidFill>
                    <a:srgbClr val="FF636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1ED1A69-0A1B-418D-9E93-63278D54828B}"/>
                  </a:ext>
                </a:extLst>
              </p:cNvPr>
              <p:cNvSpPr txBox="1"/>
              <p:nvPr/>
            </p:nvSpPr>
            <p:spPr>
              <a:xfrm>
                <a:off x="195381" y="2921321"/>
                <a:ext cx="7041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>
                    <a:solidFill>
                      <a:srgbClr val="FF6361"/>
                    </a:solidFill>
                  </a:rPr>
                  <a:t>- Spelstruktur.</a:t>
                </a:r>
                <a:endParaRPr lang="en-US" sz="2800" dirty="0">
                  <a:solidFill>
                    <a:srgbClr val="FF636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F98F737-4F7A-4C40-A073-081D6255B920}"/>
                  </a:ext>
                </a:extLst>
              </p:cNvPr>
              <p:cNvSpPr txBox="1"/>
              <p:nvPr/>
            </p:nvSpPr>
            <p:spPr>
              <a:xfrm>
                <a:off x="195382" y="3444541"/>
                <a:ext cx="7041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>
                    <a:solidFill>
                      <a:srgbClr val="FF6361"/>
                    </a:solidFill>
                  </a:rPr>
                  <a:t>- Hemsidan &amp; back-end struktur.</a:t>
                </a:r>
                <a:endParaRPr lang="en-US" sz="2800" dirty="0">
                  <a:solidFill>
                    <a:srgbClr val="FF636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1" y="3967762"/>
              <a:ext cx="5126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Backlogen &amp; </a:t>
              </a:r>
              <a:r>
                <a:rPr lang="sv-SE" sz="2800" dirty="0" smtClean="0">
                  <a:solidFill>
                    <a:srgbClr val="FF6361"/>
                  </a:solidFill>
                </a:rPr>
                <a:t>veckovis utveckling</a:t>
              </a:r>
              <a:r>
                <a:rPr lang="sv-SE" sz="2800" dirty="0">
                  <a:solidFill>
                    <a:srgbClr val="FF6361"/>
                  </a:solidFill>
                </a:rPr>
                <a:t>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94F9CD-923C-42AC-859E-F93D7720669D}"/>
              </a:ext>
            </a:extLst>
          </p:cNvPr>
          <p:cNvSpPr txBox="1"/>
          <p:nvPr/>
        </p:nvSpPr>
        <p:spPr>
          <a:xfrm>
            <a:off x="195381" y="4490981"/>
            <a:ext cx="373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Planerade utvecklingar.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C9276E2-6364-4149-981A-BFC735A275E8}"/>
              </a:ext>
            </a:extLst>
          </p:cNvPr>
          <p:cNvGrpSpPr/>
          <p:nvPr/>
        </p:nvGrpSpPr>
        <p:grpSpPr>
          <a:xfrm>
            <a:off x="195381" y="5014201"/>
            <a:ext cx="7041664" cy="1569660"/>
            <a:chOff x="195381" y="5014201"/>
            <a:chExt cx="7041664" cy="15696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650662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33073 -0.617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3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B1317C3-F84C-4408-B0A8-02AF1037532B}"/>
              </a:ext>
            </a:extLst>
          </p:cNvPr>
          <p:cNvGrpSpPr/>
          <p:nvPr/>
        </p:nvGrpSpPr>
        <p:grpSpPr>
          <a:xfrm>
            <a:off x="195381" y="0"/>
            <a:ext cx="9362834" cy="5014201"/>
            <a:chOff x="195381" y="0"/>
            <a:chExt cx="9362834" cy="5014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1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Hemsidan &amp; back-end 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1" y="3967762"/>
              <a:ext cx="5126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Backlogen &amp; </a:t>
              </a:r>
              <a:r>
                <a:rPr lang="sv-SE" sz="2800" dirty="0" smtClean="0">
                  <a:solidFill>
                    <a:srgbClr val="FF6361"/>
                  </a:solidFill>
                </a:rPr>
                <a:t>veckovis utveckling</a:t>
              </a:r>
              <a:r>
                <a:rPr lang="sv-SE" sz="2800" dirty="0">
                  <a:solidFill>
                    <a:srgbClr val="FF636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Planerade utvecklingar.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4F51A2-C0BF-409C-B0D0-D775221A569F}"/>
              </a:ext>
            </a:extLst>
          </p:cNvPr>
          <p:cNvSpPr txBox="1"/>
          <p:nvPr/>
        </p:nvSpPr>
        <p:spPr>
          <a:xfrm>
            <a:off x="195381" y="501420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CMS </a:t>
            </a:r>
            <a:r>
              <a:rPr lang="sv-SE" sz="2000" dirty="0">
                <a:solidFill>
                  <a:schemeClr val="bg1"/>
                </a:solidFill>
              </a:rPr>
              <a:t>”Content management system”.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28AD6B-CFDF-4C0F-A71C-E0B9FF71C0F7}"/>
              </a:ext>
            </a:extLst>
          </p:cNvPr>
          <p:cNvSpPr txBox="1"/>
          <p:nvPr/>
        </p:nvSpPr>
        <p:spPr>
          <a:xfrm>
            <a:off x="195381" y="55374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 reflektion.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Frågeställning och svar.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B1317C3-F84C-4408-B0A8-02AF1037532B}"/>
              </a:ext>
            </a:extLst>
          </p:cNvPr>
          <p:cNvGrpSpPr/>
          <p:nvPr/>
        </p:nvGrpSpPr>
        <p:grpSpPr>
          <a:xfrm>
            <a:off x="195381" y="0"/>
            <a:ext cx="9362834" cy="5014201"/>
            <a:chOff x="195381" y="0"/>
            <a:chExt cx="9362834" cy="5014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1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Hemsidan &amp; back-end 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1" y="3967762"/>
              <a:ext cx="5172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Backlogen &amp; </a:t>
              </a:r>
              <a:r>
                <a:rPr lang="sv-SE" sz="2800" dirty="0" smtClean="0">
                  <a:solidFill>
                    <a:srgbClr val="FF6361"/>
                  </a:solidFill>
                </a:rPr>
                <a:t>veckovis utveckling</a:t>
              </a:r>
              <a:r>
                <a:rPr lang="sv-SE" sz="2800" dirty="0">
                  <a:solidFill>
                    <a:srgbClr val="FF636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Planerade utvecklingar.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4F51A2-C0BF-409C-B0D0-D775221A569F}"/>
              </a:ext>
            </a:extLst>
          </p:cNvPr>
          <p:cNvSpPr txBox="1"/>
          <p:nvPr/>
        </p:nvSpPr>
        <p:spPr>
          <a:xfrm>
            <a:off x="195382" y="5014201"/>
            <a:ext cx="440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CMS </a:t>
            </a:r>
            <a:r>
              <a:rPr lang="sv-SE" sz="2000" dirty="0">
                <a:solidFill>
                  <a:srgbClr val="FDEF96"/>
                </a:solidFill>
              </a:rPr>
              <a:t>”Content management system”. </a:t>
            </a:r>
            <a:endParaRPr lang="en-US" sz="2000" dirty="0">
              <a:solidFill>
                <a:srgbClr val="FDEF9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4EFDCF0-C72A-4566-B0CD-F7B59834B18B}"/>
              </a:ext>
            </a:extLst>
          </p:cNvPr>
          <p:cNvGrpSpPr/>
          <p:nvPr/>
        </p:nvGrpSpPr>
        <p:grpSpPr>
          <a:xfrm>
            <a:off x="195381" y="5537421"/>
            <a:ext cx="7041664" cy="1046440"/>
            <a:chOff x="195381" y="5537421"/>
            <a:chExt cx="7041664" cy="10464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DEF96"/>
                  </a:solidFill>
                </a:rPr>
                <a:t>- Projekt reflektion.</a:t>
              </a:r>
              <a:endParaRPr lang="en-US" sz="2800" dirty="0">
                <a:solidFill>
                  <a:srgbClr val="FDEF9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091D7A-7642-43B5-B47C-E200BB96F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9679" y="6784631"/>
            <a:ext cx="1487107" cy="41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30339 -0.6937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-346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6 -0.61412 L 0.10625 0.10764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5" y="3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D1976E-88D8-4F49-9890-4B82343D7555}"/>
              </a:ext>
            </a:extLst>
          </p:cNvPr>
          <p:cNvSpPr txBox="1"/>
          <p:nvPr/>
        </p:nvSpPr>
        <p:spPr>
          <a:xfrm>
            <a:off x="3902429" y="255756"/>
            <a:ext cx="438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CMS </a:t>
            </a:r>
            <a:r>
              <a:rPr lang="sv-SE" sz="2000" dirty="0">
                <a:solidFill>
                  <a:srgbClr val="FDEF96"/>
                </a:solidFill>
              </a:rPr>
              <a:t>”Content management system”.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A9872E-FE45-4145-976F-E826F0FE9C19}"/>
              </a:ext>
            </a:extLst>
          </p:cNvPr>
          <p:cNvGrpSpPr/>
          <p:nvPr/>
        </p:nvGrpSpPr>
        <p:grpSpPr>
          <a:xfrm>
            <a:off x="60469" y="-135690"/>
            <a:ext cx="12071065" cy="6993690"/>
            <a:chOff x="60469" y="-135690"/>
            <a:chExt cx="12071065" cy="6993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FA5ABAC-550C-4217-A2DA-7068223F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726" y="-135689"/>
              <a:ext cx="5895808" cy="699368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E749A45-CAB5-4D2A-813C-D4B235299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469" y="-135690"/>
              <a:ext cx="5895806" cy="6993689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091D7A-7642-43B5-B47C-E200BB96F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2" y="2563814"/>
            <a:ext cx="1487107" cy="41496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3FCF55C-3387-4CD7-B5FE-8BD4E6AAA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47" y="2708372"/>
            <a:ext cx="1487107" cy="41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27864 0.024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131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927A16-5A3F-4724-B693-EC94E52B2121}"/>
              </a:ext>
            </a:extLst>
          </p:cNvPr>
          <p:cNvSpPr/>
          <p:nvPr/>
        </p:nvSpPr>
        <p:spPr>
          <a:xfrm>
            <a:off x="195381" y="0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Inneh</a:t>
            </a:r>
            <a:r>
              <a:rPr lang="sv-SE" sz="54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åll</a:t>
            </a:r>
            <a:endParaRPr lang="en-US" sz="54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484586-EEF1-48D2-9E17-20DCC6180EF2}"/>
              </a:ext>
            </a:extLst>
          </p:cNvPr>
          <p:cNvSpPr txBox="1"/>
          <p:nvPr/>
        </p:nvSpPr>
        <p:spPr>
          <a:xfrm>
            <a:off x="195383" y="828441"/>
            <a:ext cx="649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Introduktion.</a:t>
            </a:r>
            <a:endParaRPr lang="en-US" sz="2800" dirty="0">
              <a:solidFill>
                <a:srgbClr val="FDEF9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50D258-89AD-4DF2-BF6F-CD0C43E1E050}"/>
              </a:ext>
            </a:extLst>
          </p:cNvPr>
          <p:cNvSpPr txBox="1"/>
          <p:nvPr/>
        </p:nvSpPr>
        <p:spPr>
          <a:xfrm>
            <a:off x="195382" y="1351661"/>
            <a:ext cx="840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Speldemo &amp; förklaring av spelets funktionalitet.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013B3-7E7F-42AA-8340-E85CE53BB5B1}"/>
              </a:ext>
            </a:extLst>
          </p:cNvPr>
          <p:cNvSpPr txBox="1"/>
          <p:nvPr/>
        </p:nvSpPr>
        <p:spPr>
          <a:xfrm>
            <a:off x="195381" y="1874881"/>
            <a:ext cx="936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Hemsidademo &amp; förklaring av hemsidans funktionalitet.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AC65F3-5839-465E-9D8C-33768E1ABF6E}"/>
              </a:ext>
            </a:extLst>
          </p:cNvPr>
          <p:cNvSpPr txBox="1"/>
          <p:nvPr/>
        </p:nvSpPr>
        <p:spPr>
          <a:xfrm>
            <a:off x="195382" y="239810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ED1A69-0A1B-418D-9E93-63278D54828B}"/>
              </a:ext>
            </a:extLst>
          </p:cNvPr>
          <p:cNvSpPr txBox="1"/>
          <p:nvPr/>
        </p:nvSpPr>
        <p:spPr>
          <a:xfrm>
            <a:off x="195382" y="29213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Spelstruktur.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98F737-4F7A-4C40-A073-081D6255B920}"/>
              </a:ext>
            </a:extLst>
          </p:cNvPr>
          <p:cNvSpPr txBox="1"/>
          <p:nvPr/>
        </p:nvSpPr>
        <p:spPr>
          <a:xfrm>
            <a:off x="195382" y="34445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Hemsidan &amp; back-end 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195382" y="3967761"/>
            <a:ext cx="51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Backlogen &amp; </a:t>
            </a:r>
            <a:r>
              <a:rPr lang="sv-SE" sz="2800" dirty="0" smtClean="0">
                <a:solidFill>
                  <a:schemeClr val="bg1"/>
                </a:solidFill>
              </a:rPr>
              <a:t>veckovis utveckling</a:t>
            </a:r>
            <a:r>
              <a:rPr lang="sv-S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94F9CD-923C-42AC-859E-F93D7720669D}"/>
              </a:ext>
            </a:extLst>
          </p:cNvPr>
          <p:cNvSpPr txBox="1"/>
          <p:nvPr/>
        </p:nvSpPr>
        <p:spPr>
          <a:xfrm>
            <a:off x="195381" y="4490981"/>
            <a:ext cx="491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Planerade utvecklingar.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4F51A2-C0BF-409C-B0D0-D775221A569F}"/>
              </a:ext>
            </a:extLst>
          </p:cNvPr>
          <p:cNvSpPr txBox="1"/>
          <p:nvPr/>
        </p:nvSpPr>
        <p:spPr>
          <a:xfrm>
            <a:off x="195381" y="5014201"/>
            <a:ext cx="569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CMS </a:t>
            </a:r>
            <a:r>
              <a:rPr lang="sv-SE" sz="2000" dirty="0">
                <a:solidFill>
                  <a:schemeClr val="bg1"/>
                </a:solidFill>
              </a:rPr>
              <a:t>”Content management system”.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28AD6B-CFDF-4C0F-A71C-E0B9FF71C0F7}"/>
              </a:ext>
            </a:extLst>
          </p:cNvPr>
          <p:cNvSpPr txBox="1"/>
          <p:nvPr/>
        </p:nvSpPr>
        <p:spPr>
          <a:xfrm>
            <a:off x="195381" y="5537421"/>
            <a:ext cx="298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 reflektion.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Frågeställning och svar.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"/>
    </mc:Choice>
    <mc:Fallback xmlns="">
      <p:transition spd="slow" advClick="0"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D1976E-88D8-4F49-9890-4B82343D7555}"/>
              </a:ext>
            </a:extLst>
          </p:cNvPr>
          <p:cNvSpPr txBox="1"/>
          <p:nvPr/>
        </p:nvSpPr>
        <p:spPr>
          <a:xfrm>
            <a:off x="3902429" y="241580"/>
            <a:ext cx="438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CMS </a:t>
            </a:r>
            <a:r>
              <a:rPr lang="sv-SE" sz="2000" dirty="0">
                <a:solidFill>
                  <a:srgbClr val="FDEF96"/>
                </a:solidFill>
              </a:rPr>
              <a:t>”Content management system”.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A5ABAC-550C-4217-A2DA-7068223F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-135689"/>
            <a:ext cx="5895808" cy="6993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E749A45-CAB5-4D2A-813C-D4B23529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469" y="-135690"/>
            <a:ext cx="5895806" cy="6993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3FCF55C-3387-4CD7-B5FE-8BD4E6AAA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79" y="4713409"/>
            <a:ext cx="757844" cy="20575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6C906F8-A4B5-4EDA-92C2-7EA2ABF9CEEF}"/>
              </a:ext>
            </a:extLst>
          </p:cNvPr>
          <p:cNvGrpSpPr/>
          <p:nvPr/>
        </p:nvGrpSpPr>
        <p:grpSpPr>
          <a:xfrm>
            <a:off x="774211" y="843455"/>
            <a:ext cx="10643578" cy="1720295"/>
            <a:chOff x="774211" y="843455"/>
            <a:chExt cx="10643578" cy="1720295"/>
          </a:xfrm>
        </p:grpSpPr>
        <p:sp>
          <p:nvSpPr>
            <p:cNvPr id="2" name="Double Wave 1">
              <a:extLst>
                <a:ext uri="{FF2B5EF4-FFF2-40B4-BE49-F238E27FC236}">
                  <a16:creationId xmlns:a16="http://schemas.microsoft.com/office/drawing/2014/main" xmlns="" id="{DE469BD6-F8E9-44ED-9F36-76925A00D5D6}"/>
                </a:ext>
              </a:extLst>
            </p:cNvPr>
            <p:cNvSpPr/>
            <p:nvPr/>
          </p:nvSpPr>
          <p:spPr>
            <a:xfrm>
              <a:off x="8375044" y="843455"/>
              <a:ext cx="3042745" cy="1639613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800" b="1" dirty="0" smtClean="0">
                  <a:solidFill>
                    <a:srgbClr val="394A66"/>
                  </a:solidFill>
                </a:rPr>
                <a:t>Kodning</a:t>
              </a:r>
              <a:endParaRPr lang="en-US" sz="2800" b="1" dirty="0">
                <a:solidFill>
                  <a:srgbClr val="394A66"/>
                </a:solidFill>
              </a:endParaRPr>
            </a:p>
          </p:txBody>
        </p:sp>
        <p:sp>
          <p:nvSpPr>
            <p:cNvPr id="9" name="Double Wave 8">
              <a:extLst>
                <a:ext uri="{FF2B5EF4-FFF2-40B4-BE49-F238E27FC236}">
                  <a16:creationId xmlns:a16="http://schemas.microsoft.com/office/drawing/2014/main" xmlns="" id="{B1F7F581-DDDD-4C7E-AAE5-EE91C27652F1}"/>
                </a:ext>
              </a:extLst>
            </p:cNvPr>
            <p:cNvSpPr/>
            <p:nvPr/>
          </p:nvSpPr>
          <p:spPr>
            <a:xfrm flipH="1">
              <a:off x="774211" y="924137"/>
              <a:ext cx="3042745" cy="1639613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400" b="1" dirty="0">
                  <a:solidFill>
                    <a:srgbClr val="394A66"/>
                  </a:solidFill>
                </a:rPr>
                <a:t>CMS</a:t>
              </a:r>
              <a:endParaRPr lang="en-US" sz="5400" b="1" dirty="0">
                <a:solidFill>
                  <a:srgbClr val="394A66"/>
                </a:solidFill>
              </a:endParaRPr>
            </a:p>
          </p:txBody>
        </p:sp>
      </p:grpSp>
      <p:grpSp>
        <p:nvGrpSpPr>
          <p:cNvPr id="5" name="Grupp 4"/>
          <p:cNvGrpSpPr/>
          <p:nvPr/>
        </p:nvGrpSpPr>
        <p:grpSpPr>
          <a:xfrm>
            <a:off x="793503" y="2493933"/>
            <a:ext cx="10604992" cy="1077218"/>
            <a:chOff x="793503" y="2493933"/>
            <a:chExt cx="10604992" cy="1077218"/>
          </a:xfrm>
        </p:grpSpPr>
        <p:sp>
          <p:nvSpPr>
            <p:cNvPr id="4" name="textruta 3"/>
            <p:cNvSpPr txBox="1"/>
            <p:nvPr/>
          </p:nvSpPr>
          <p:spPr>
            <a:xfrm>
              <a:off x="793503" y="2584412"/>
              <a:ext cx="3004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sv-SE" sz="1600" dirty="0" smtClean="0">
                  <a:solidFill>
                    <a:schemeClr val="bg1"/>
                  </a:solidFill>
                </a:rPr>
                <a:t>Enkelt.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sv-SE" sz="1600" dirty="0" smtClean="0">
                  <a:solidFill>
                    <a:schemeClr val="bg1"/>
                  </a:solidFill>
                </a:rPr>
                <a:t>Support.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sv-SE" sz="1600" dirty="0" smtClean="0">
                  <a:solidFill>
                    <a:schemeClr val="bg1"/>
                  </a:solidFill>
                </a:rPr>
                <a:t>Längre tid att komma igång.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ruta 9"/>
            <p:cNvSpPr txBox="1"/>
            <p:nvPr/>
          </p:nvSpPr>
          <p:spPr>
            <a:xfrm>
              <a:off x="8394336" y="2493933"/>
              <a:ext cx="30041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sv-SE" sz="1600" dirty="0" smtClean="0">
                  <a:solidFill>
                    <a:schemeClr val="bg1"/>
                  </a:solidFill>
                </a:rPr>
                <a:t>Mer kontroll.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sv-SE" sz="1600" dirty="0" smtClean="0">
                  <a:solidFill>
                    <a:schemeClr val="bg1"/>
                  </a:solidFill>
                </a:rPr>
                <a:t>Kunskap.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sv-SE" sz="1600" dirty="0" smtClean="0">
                  <a:solidFill>
                    <a:schemeClr val="bg1"/>
                  </a:solidFill>
                </a:rPr>
                <a:t>Lättare att utveckla.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79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D1976E-88D8-4F49-9890-4B82343D7555}"/>
              </a:ext>
            </a:extLst>
          </p:cNvPr>
          <p:cNvSpPr txBox="1"/>
          <p:nvPr/>
        </p:nvSpPr>
        <p:spPr>
          <a:xfrm>
            <a:off x="3902429" y="241580"/>
            <a:ext cx="438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CMS </a:t>
            </a:r>
            <a:r>
              <a:rPr lang="sv-SE" sz="2000" dirty="0">
                <a:solidFill>
                  <a:srgbClr val="FDEF96"/>
                </a:solidFill>
              </a:rPr>
              <a:t>”Content management system”.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F441D1F-4187-4CE5-B885-61501DA88E11}"/>
              </a:ext>
            </a:extLst>
          </p:cNvPr>
          <p:cNvGrpSpPr/>
          <p:nvPr/>
        </p:nvGrpSpPr>
        <p:grpSpPr>
          <a:xfrm>
            <a:off x="60469" y="-135690"/>
            <a:ext cx="12071065" cy="6993690"/>
            <a:chOff x="60469" y="-135690"/>
            <a:chExt cx="12071065" cy="6993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FA5ABAC-550C-4217-A2DA-7068223F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726" y="-135689"/>
              <a:ext cx="5895808" cy="699368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E749A45-CAB5-4D2A-813C-D4B235299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469" y="-135690"/>
              <a:ext cx="5895806" cy="6993689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3FCF55C-3387-4CD7-B5FE-8BD4E6AAA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0" y="4713409"/>
            <a:ext cx="737361" cy="20575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6C906F8-A4B5-4EDA-92C2-7EA2ABF9CEEF}"/>
              </a:ext>
            </a:extLst>
          </p:cNvPr>
          <p:cNvGrpSpPr/>
          <p:nvPr/>
        </p:nvGrpSpPr>
        <p:grpSpPr>
          <a:xfrm>
            <a:off x="774211" y="843455"/>
            <a:ext cx="10643578" cy="1720295"/>
            <a:chOff x="774211" y="843455"/>
            <a:chExt cx="10643578" cy="1720295"/>
          </a:xfrm>
        </p:grpSpPr>
        <p:sp>
          <p:nvSpPr>
            <p:cNvPr id="2" name="Double Wave 1">
              <a:extLst>
                <a:ext uri="{FF2B5EF4-FFF2-40B4-BE49-F238E27FC236}">
                  <a16:creationId xmlns:a16="http://schemas.microsoft.com/office/drawing/2014/main" xmlns="" id="{DE469BD6-F8E9-44ED-9F36-76925A00D5D6}"/>
                </a:ext>
              </a:extLst>
            </p:cNvPr>
            <p:cNvSpPr/>
            <p:nvPr/>
          </p:nvSpPr>
          <p:spPr>
            <a:xfrm>
              <a:off x="8375044" y="843455"/>
              <a:ext cx="3042745" cy="1639613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800" b="1" dirty="0">
                  <a:solidFill>
                    <a:srgbClr val="394A66"/>
                  </a:solidFill>
                </a:rPr>
                <a:t>Koding från början</a:t>
              </a:r>
              <a:endParaRPr lang="en-US" sz="2800" b="1" dirty="0">
                <a:solidFill>
                  <a:srgbClr val="394A66"/>
                </a:solidFill>
              </a:endParaRPr>
            </a:p>
          </p:txBody>
        </p:sp>
        <p:sp>
          <p:nvSpPr>
            <p:cNvPr id="9" name="Double Wave 8">
              <a:extLst>
                <a:ext uri="{FF2B5EF4-FFF2-40B4-BE49-F238E27FC236}">
                  <a16:creationId xmlns:a16="http://schemas.microsoft.com/office/drawing/2014/main" xmlns="" id="{B1F7F581-DDDD-4C7E-AAE5-EE91C27652F1}"/>
                </a:ext>
              </a:extLst>
            </p:cNvPr>
            <p:cNvSpPr/>
            <p:nvPr/>
          </p:nvSpPr>
          <p:spPr>
            <a:xfrm flipH="1">
              <a:off x="774211" y="924137"/>
              <a:ext cx="3042745" cy="1639613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400" b="1" dirty="0">
                  <a:solidFill>
                    <a:srgbClr val="394A66"/>
                  </a:solidFill>
                </a:rPr>
                <a:t>CMS</a:t>
              </a:r>
              <a:endParaRPr lang="en-US" sz="5400" b="1" dirty="0">
                <a:solidFill>
                  <a:srgbClr val="394A66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726EB2-03B7-42C7-8006-46ED1126B860}"/>
              </a:ext>
            </a:extLst>
          </p:cNvPr>
          <p:cNvSpPr txBox="1"/>
          <p:nvPr/>
        </p:nvSpPr>
        <p:spPr>
          <a:xfrm>
            <a:off x="4574626" y="241580"/>
            <a:ext cx="304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 reflektion.</a:t>
            </a:r>
            <a:endParaRPr lang="en-US" sz="2800" dirty="0">
              <a:solidFill>
                <a:srgbClr val="FDE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28958 -0.162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814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4599352" y="305040"/>
            <a:ext cx="299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 reflektion.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091D7A-7642-43B5-B47C-E200BB96F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2" y="2563814"/>
            <a:ext cx="1487107" cy="41496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F8E96F61-70AC-4D20-A8BB-733673D5D11F}"/>
              </a:ext>
            </a:extLst>
          </p:cNvPr>
          <p:cNvSpPr/>
          <p:nvPr/>
        </p:nvSpPr>
        <p:spPr>
          <a:xfrm>
            <a:off x="2883968" y="3032941"/>
            <a:ext cx="163483" cy="163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0C0D52E-1680-418B-88B2-82E0EF8D6251}"/>
              </a:ext>
            </a:extLst>
          </p:cNvPr>
          <p:cNvSpPr/>
          <p:nvPr/>
        </p:nvSpPr>
        <p:spPr>
          <a:xfrm>
            <a:off x="3093626" y="2696757"/>
            <a:ext cx="417925" cy="417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748CD31-0ADE-4512-BC32-D394B3CAA082}"/>
              </a:ext>
            </a:extLst>
          </p:cNvPr>
          <p:cNvSpPr/>
          <p:nvPr/>
        </p:nvSpPr>
        <p:spPr>
          <a:xfrm>
            <a:off x="3680576" y="2351507"/>
            <a:ext cx="690499" cy="690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xmlns="" id="{8E995CB1-0836-475E-AE6A-09AFBE3DD4FD}"/>
              </a:ext>
            </a:extLst>
          </p:cNvPr>
          <p:cNvSpPr/>
          <p:nvPr/>
        </p:nvSpPr>
        <p:spPr>
          <a:xfrm>
            <a:off x="4749062" y="914067"/>
            <a:ext cx="5228460" cy="302023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394A66"/>
                </a:solidFill>
              </a:rPr>
              <a:t>+ Löste alla problem som uppstod för att efterlikna originalspelet.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+ Samarbetet och den goda stämningen i gruppen.</a:t>
            </a:r>
          </a:p>
          <a:p>
            <a:pPr algn="ctr"/>
            <a:endParaRPr lang="sv-SE" dirty="0">
              <a:solidFill>
                <a:srgbClr val="394A66"/>
              </a:solidFill>
            </a:endParaRPr>
          </a:p>
          <a:p>
            <a:pPr algn="ctr"/>
            <a:r>
              <a:rPr lang="sv-SE" dirty="0">
                <a:solidFill>
                  <a:srgbClr val="394A66"/>
                </a:solidFill>
              </a:rPr>
              <a:t> - Planerat MVC och spelets klasser/metoder innan vi började. 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- Skrivit regler och deadlines innan vi började.</a:t>
            </a:r>
            <a:endParaRPr lang="en-US" dirty="0">
              <a:solidFill>
                <a:srgbClr val="394A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4599352" y="305040"/>
            <a:ext cx="299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 reflektion.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091D7A-7642-43B5-B47C-E200BB96F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2" y="2563814"/>
            <a:ext cx="1487107" cy="41496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F8E96F61-70AC-4D20-A8BB-733673D5D11F}"/>
              </a:ext>
            </a:extLst>
          </p:cNvPr>
          <p:cNvSpPr/>
          <p:nvPr/>
        </p:nvSpPr>
        <p:spPr>
          <a:xfrm>
            <a:off x="2883968" y="3032941"/>
            <a:ext cx="163483" cy="163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0C0D52E-1680-418B-88B2-82E0EF8D6251}"/>
              </a:ext>
            </a:extLst>
          </p:cNvPr>
          <p:cNvSpPr/>
          <p:nvPr/>
        </p:nvSpPr>
        <p:spPr>
          <a:xfrm>
            <a:off x="3093626" y="2696757"/>
            <a:ext cx="417925" cy="417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748CD31-0ADE-4512-BC32-D394B3CAA082}"/>
              </a:ext>
            </a:extLst>
          </p:cNvPr>
          <p:cNvSpPr/>
          <p:nvPr/>
        </p:nvSpPr>
        <p:spPr>
          <a:xfrm>
            <a:off x="3680576" y="2351507"/>
            <a:ext cx="690499" cy="690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xmlns="" id="{8E995CB1-0836-475E-AE6A-09AFBE3DD4FD}"/>
              </a:ext>
            </a:extLst>
          </p:cNvPr>
          <p:cNvSpPr/>
          <p:nvPr/>
        </p:nvSpPr>
        <p:spPr>
          <a:xfrm>
            <a:off x="4749062" y="914067"/>
            <a:ext cx="5228460" cy="302023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394A66"/>
                </a:solidFill>
              </a:rPr>
              <a:t>+ Löste alla problem som uppstod för att efterlikna originalspelet.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+ Samarbetet och den goda stämningen i gruppen.</a:t>
            </a:r>
          </a:p>
          <a:p>
            <a:pPr algn="ctr"/>
            <a:endParaRPr lang="sv-SE" dirty="0">
              <a:solidFill>
                <a:srgbClr val="394A66"/>
              </a:solidFill>
            </a:endParaRPr>
          </a:p>
          <a:p>
            <a:pPr algn="ctr"/>
            <a:r>
              <a:rPr lang="sv-SE" dirty="0">
                <a:solidFill>
                  <a:srgbClr val="394A66"/>
                </a:solidFill>
              </a:rPr>
              <a:t> - Planerat MVC och spelets klasser/metoder innan vi började. 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- Skrivit regler och deadlines innan vi började.</a:t>
            </a:r>
            <a:endParaRPr lang="en-US" dirty="0">
              <a:solidFill>
                <a:srgbClr val="394A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xit" presetSubtype="32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4599352" y="305040"/>
            <a:ext cx="299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 reflektion.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091D7A-7642-43B5-B47C-E200BB96F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2" y="2563814"/>
            <a:ext cx="1487107" cy="41496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F8E96F61-70AC-4D20-A8BB-733673D5D11F}"/>
              </a:ext>
            </a:extLst>
          </p:cNvPr>
          <p:cNvSpPr/>
          <p:nvPr/>
        </p:nvSpPr>
        <p:spPr>
          <a:xfrm>
            <a:off x="2883968" y="3032941"/>
            <a:ext cx="163483" cy="163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0C0D52E-1680-418B-88B2-82E0EF8D6251}"/>
              </a:ext>
            </a:extLst>
          </p:cNvPr>
          <p:cNvSpPr/>
          <p:nvPr/>
        </p:nvSpPr>
        <p:spPr>
          <a:xfrm>
            <a:off x="3093626" y="2696757"/>
            <a:ext cx="417925" cy="417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748CD31-0ADE-4512-BC32-D394B3CAA082}"/>
              </a:ext>
            </a:extLst>
          </p:cNvPr>
          <p:cNvSpPr/>
          <p:nvPr/>
        </p:nvSpPr>
        <p:spPr>
          <a:xfrm>
            <a:off x="3680576" y="2351507"/>
            <a:ext cx="690499" cy="690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xmlns="" id="{8E995CB1-0836-475E-AE6A-09AFBE3DD4FD}"/>
              </a:ext>
            </a:extLst>
          </p:cNvPr>
          <p:cNvSpPr/>
          <p:nvPr/>
        </p:nvSpPr>
        <p:spPr>
          <a:xfrm>
            <a:off x="4749062" y="914067"/>
            <a:ext cx="5228460" cy="302023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394A66"/>
                </a:solidFill>
              </a:rPr>
              <a:t>! GIT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MVC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JavaFX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Javadoc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Individuella kunskapsgenombrott.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? Skapa fil av typen ”jar” av vårt spel.</a:t>
            </a:r>
            <a:endParaRPr lang="en-US" dirty="0">
              <a:solidFill>
                <a:srgbClr val="394A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4599352" y="305040"/>
            <a:ext cx="299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 reflektion.</a:t>
            </a:r>
            <a:endParaRPr lang="en-US" sz="2800" dirty="0">
              <a:solidFill>
                <a:srgbClr val="FDEF96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091D7A-7642-43B5-B47C-E200BB96F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2" y="2563814"/>
            <a:ext cx="1487107" cy="41496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F8E96F61-70AC-4D20-A8BB-733673D5D11F}"/>
              </a:ext>
            </a:extLst>
          </p:cNvPr>
          <p:cNvSpPr/>
          <p:nvPr/>
        </p:nvSpPr>
        <p:spPr>
          <a:xfrm>
            <a:off x="2883968" y="3032941"/>
            <a:ext cx="163483" cy="163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0C0D52E-1680-418B-88B2-82E0EF8D6251}"/>
              </a:ext>
            </a:extLst>
          </p:cNvPr>
          <p:cNvSpPr/>
          <p:nvPr/>
        </p:nvSpPr>
        <p:spPr>
          <a:xfrm>
            <a:off x="3093626" y="2696757"/>
            <a:ext cx="417925" cy="417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748CD31-0ADE-4512-BC32-D394B3CAA082}"/>
              </a:ext>
            </a:extLst>
          </p:cNvPr>
          <p:cNvSpPr/>
          <p:nvPr/>
        </p:nvSpPr>
        <p:spPr>
          <a:xfrm>
            <a:off x="3680576" y="2351507"/>
            <a:ext cx="690499" cy="690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xmlns="" id="{8E995CB1-0836-475E-AE6A-09AFBE3DD4FD}"/>
              </a:ext>
            </a:extLst>
          </p:cNvPr>
          <p:cNvSpPr/>
          <p:nvPr/>
        </p:nvSpPr>
        <p:spPr>
          <a:xfrm>
            <a:off x="4749062" y="914067"/>
            <a:ext cx="5228460" cy="302023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394A66"/>
                </a:solidFill>
              </a:rPr>
              <a:t>! GIT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MVC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JavaFX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Javadoc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! Individuella kunskapsgenombrott.</a:t>
            </a:r>
          </a:p>
          <a:p>
            <a:pPr algn="ctr"/>
            <a:r>
              <a:rPr lang="sv-SE" dirty="0">
                <a:solidFill>
                  <a:srgbClr val="394A66"/>
                </a:solidFill>
              </a:rPr>
              <a:t>? Skapa fil av typen ”jar” av vårt spel.</a:t>
            </a:r>
            <a:endParaRPr lang="en-US" dirty="0">
              <a:solidFill>
                <a:srgbClr val="394A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xit" presetSubtype="32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36107 0.761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3807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27214 0.558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7" y="2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9" grpId="0" animBg="1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0A28CBC-395F-42F5-9BE5-33CC44610A9B}"/>
              </a:ext>
            </a:extLst>
          </p:cNvPr>
          <p:cNvGrpSpPr/>
          <p:nvPr/>
        </p:nvGrpSpPr>
        <p:grpSpPr>
          <a:xfrm>
            <a:off x="195381" y="0"/>
            <a:ext cx="9362834" cy="5537421"/>
            <a:chOff x="195381" y="0"/>
            <a:chExt cx="9362834" cy="55374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1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Hemsidan &amp; back-end 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1" y="3967762"/>
              <a:ext cx="5181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Backlogen &amp; </a:t>
              </a:r>
              <a:r>
                <a:rPr lang="sv-SE" sz="2800" dirty="0" smtClean="0">
                  <a:solidFill>
                    <a:srgbClr val="FF6361"/>
                  </a:solidFill>
                </a:rPr>
                <a:t>veckovis utveckling</a:t>
              </a:r>
              <a:r>
                <a:rPr lang="sv-SE" sz="2800" dirty="0">
                  <a:solidFill>
                    <a:srgbClr val="FF636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Planerade utvecklingar.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2" y="5014201"/>
              <a:ext cx="4404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CMS </a:t>
              </a:r>
              <a:r>
                <a:rPr lang="sv-SE" sz="2000" dirty="0">
                  <a:solidFill>
                    <a:srgbClr val="FF6361"/>
                  </a:solidFill>
                </a:rPr>
                <a:t>”Content management system”. </a:t>
              </a:r>
              <a:endParaRPr lang="en-US" sz="2000" dirty="0">
                <a:solidFill>
                  <a:srgbClr val="FF636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28AD6B-CFDF-4C0F-A71C-E0B9FF71C0F7}"/>
              </a:ext>
            </a:extLst>
          </p:cNvPr>
          <p:cNvSpPr txBox="1"/>
          <p:nvPr/>
        </p:nvSpPr>
        <p:spPr>
          <a:xfrm>
            <a:off x="195381" y="55374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Projekt reflektion.</a:t>
            </a:r>
            <a:endParaRPr lang="en-US" sz="2800" dirty="0">
              <a:solidFill>
                <a:srgbClr val="FDEF9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Frågeställning och svar.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5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408F751-69D5-4C9D-A134-3F1CF58076BF}"/>
              </a:ext>
            </a:extLst>
          </p:cNvPr>
          <p:cNvGrpSpPr/>
          <p:nvPr/>
        </p:nvGrpSpPr>
        <p:grpSpPr>
          <a:xfrm>
            <a:off x="195381" y="0"/>
            <a:ext cx="9362834" cy="6060641"/>
            <a:chOff x="195381" y="0"/>
            <a:chExt cx="9362834" cy="6060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1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Hemsidan &amp; back-end struktur.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1" y="3967762"/>
              <a:ext cx="517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Backlogen &amp; </a:t>
              </a:r>
              <a:r>
                <a:rPr lang="sv-SE" sz="2800" dirty="0" smtClean="0">
                  <a:solidFill>
                    <a:srgbClr val="FF6361"/>
                  </a:solidFill>
                </a:rPr>
                <a:t>veckovis utveckling</a:t>
              </a:r>
              <a:r>
                <a:rPr lang="sv-SE" sz="2800" dirty="0">
                  <a:solidFill>
                    <a:srgbClr val="FF636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Planerade utvecklingar.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2" y="5014201"/>
              <a:ext cx="4404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CMS </a:t>
              </a:r>
              <a:r>
                <a:rPr lang="sv-SE" sz="2000" dirty="0">
                  <a:solidFill>
                    <a:srgbClr val="FF6361"/>
                  </a:solidFill>
                </a:rPr>
                <a:t>”Content management system”. </a:t>
              </a:r>
              <a:endParaRPr lang="en-US" sz="2000" dirty="0">
                <a:solidFill>
                  <a:srgbClr val="FF636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Projekt reflektion.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371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Frågeställning och svar.</a:t>
            </a:r>
            <a:endParaRPr lang="en-US" sz="2800" dirty="0">
              <a:solidFill>
                <a:srgbClr val="FDEF9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0FB272-FD41-4DF7-8836-F349B69DC60C}"/>
              </a:ext>
            </a:extLst>
          </p:cNvPr>
          <p:cNvSpPr txBox="1"/>
          <p:nvPr/>
        </p:nvSpPr>
        <p:spPr>
          <a:xfrm>
            <a:off x="4390469" y="2404780"/>
            <a:ext cx="341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</a:rPr>
              <a:t>Ställa gärna era frågor.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93E548B-072A-4B90-86D6-91C84E82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59" y="859523"/>
            <a:ext cx="5170036" cy="51700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xmlns="" id="{5D32F249-79BE-4824-9A58-5DEDF5F9D257}"/>
              </a:ext>
            </a:extLst>
          </p:cNvPr>
          <p:cNvSpPr/>
          <p:nvPr/>
        </p:nvSpPr>
        <p:spPr>
          <a:xfrm>
            <a:off x="5323614" y="3105209"/>
            <a:ext cx="1544763" cy="1544763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1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33151 -0.8546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-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xit" presetSubtype="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7EC32D8-E13E-463E-A97D-37A8335DBEB7}"/>
              </a:ext>
            </a:extLst>
          </p:cNvPr>
          <p:cNvGrpSpPr/>
          <p:nvPr/>
        </p:nvGrpSpPr>
        <p:grpSpPr>
          <a:xfrm>
            <a:off x="195381" y="0"/>
            <a:ext cx="6494587" cy="1351661"/>
            <a:chOff x="195381" y="0"/>
            <a:chExt cx="6494587" cy="1351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50D258-89AD-4DF2-BF6F-CD0C43E1E050}"/>
              </a:ext>
            </a:extLst>
          </p:cNvPr>
          <p:cNvSpPr txBox="1"/>
          <p:nvPr/>
        </p:nvSpPr>
        <p:spPr>
          <a:xfrm>
            <a:off x="195382" y="1351661"/>
            <a:ext cx="726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Speldemo &amp; förklaring av spelets funktionalitet.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11C6DC4-AC34-4D29-A391-19F97472EDB2}"/>
              </a:ext>
            </a:extLst>
          </p:cNvPr>
          <p:cNvGrpSpPr/>
          <p:nvPr/>
        </p:nvGrpSpPr>
        <p:grpSpPr>
          <a:xfrm>
            <a:off x="195381" y="1874881"/>
            <a:ext cx="8436555" cy="4708980"/>
            <a:chOff x="195381" y="1874881"/>
            <a:chExt cx="8436555" cy="47089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8436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2657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2" y="2921321"/>
              <a:ext cx="2212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Spelstruktur.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4852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Hemsidan &amp; back-end 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2" y="3967761"/>
              <a:ext cx="5120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Backlogen &amp; </a:t>
              </a:r>
              <a:r>
                <a:rPr lang="sv-SE" sz="2800" dirty="0" smtClean="0">
                  <a:solidFill>
                    <a:schemeClr val="bg1"/>
                  </a:solidFill>
                </a:rPr>
                <a:t>veckovis utveckling</a:t>
              </a:r>
              <a:r>
                <a:rPr lang="sv-SE" sz="2800" dirty="0">
                  <a:solidFill>
                    <a:schemeClr val="bg1"/>
                  </a:solidFill>
                </a:rPr>
                <a:t>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4931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Planerade utvecklingar.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5723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3011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hlinkClick r:id="" action="ppaction://macro?name=game"/>
            <a:extLst>
              <a:ext uri="{FF2B5EF4-FFF2-40B4-BE49-F238E27FC236}">
                <a16:creationId xmlns:a16="http://schemas.microsoft.com/office/drawing/2014/main" xmlns="" id="{22C7DF7D-59AE-4AA0-B05E-77715FF6CFF4}"/>
              </a:ext>
            </a:extLst>
          </p:cNvPr>
          <p:cNvSpPr txBox="1"/>
          <p:nvPr/>
        </p:nvSpPr>
        <p:spPr>
          <a:xfrm>
            <a:off x="3841261" y="3386201"/>
            <a:ext cx="4509477" cy="646331"/>
          </a:xfrm>
          <a:prstGeom prst="rect">
            <a:avLst/>
          </a:prstGeom>
          <a:noFill/>
          <a:ln>
            <a:solidFill>
              <a:srgbClr val="52DE9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52DE97"/>
                </a:solidFill>
              </a:rPr>
              <a:t>Starta spelet</a:t>
            </a:r>
            <a:endParaRPr lang="en-US" sz="3600" dirty="0">
              <a:solidFill>
                <a:srgbClr val="52D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81481E-6 L 0.1862 -0.1645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824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927A16-5A3F-4724-B693-EC94E52B2121}"/>
              </a:ext>
            </a:extLst>
          </p:cNvPr>
          <p:cNvSpPr/>
          <p:nvPr/>
        </p:nvSpPr>
        <p:spPr>
          <a:xfrm>
            <a:off x="195381" y="0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Inneh</a:t>
            </a:r>
            <a:r>
              <a:rPr lang="sv-SE" sz="54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åll</a:t>
            </a:r>
            <a:endParaRPr lang="en-US" sz="54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484586-EEF1-48D2-9E17-20DCC6180EF2}"/>
              </a:ext>
            </a:extLst>
          </p:cNvPr>
          <p:cNvSpPr txBox="1"/>
          <p:nvPr/>
        </p:nvSpPr>
        <p:spPr>
          <a:xfrm>
            <a:off x="195383" y="828441"/>
            <a:ext cx="649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6361"/>
                </a:solidFill>
              </a:rPr>
              <a:t>- Introduktion.</a:t>
            </a:r>
            <a:endParaRPr lang="en-US" sz="2800" dirty="0">
              <a:solidFill>
                <a:srgbClr val="FF636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50D258-89AD-4DF2-BF6F-CD0C43E1E050}"/>
              </a:ext>
            </a:extLst>
          </p:cNvPr>
          <p:cNvSpPr txBox="1"/>
          <p:nvPr/>
        </p:nvSpPr>
        <p:spPr>
          <a:xfrm>
            <a:off x="195382" y="1351661"/>
            <a:ext cx="726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Speldemo &amp; förklaring av spelets funktionalitet.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3C7B8B-33F3-4024-9B2F-86085024CE47}"/>
              </a:ext>
            </a:extLst>
          </p:cNvPr>
          <p:cNvGrpSpPr/>
          <p:nvPr/>
        </p:nvGrpSpPr>
        <p:grpSpPr>
          <a:xfrm>
            <a:off x="195381" y="1874881"/>
            <a:ext cx="9362834" cy="4708980"/>
            <a:chOff x="195381" y="1874881"/>
            <a:chExt cx="9362834" cy="47089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C013B3-7E7F-42AA-8340-E85CE53BB5B1}"/>
                </a:ext>
              </a:extLst>
            </p:cNvPr>
            <p:cNvSpPr txBox="1"/>
            <p:nvPr/>
          </p:nvSpPr>
          <p:spPr>
            <a:xfrm>
              <a:off x="195381" y="1874881"/>
              <a:ext cx="9362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Hemsidademo &amp; förklaring av hemsidans funktionalitet.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2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Spelstruktur.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Hemsidan &amp; back-end 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2" y="396776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Backlogen &amp; </a:t>
              </a:r>
              <a:r>
                <a:rPr lang="sv-SE" sz="2800" dirty="0" smtClean="0">
                  <a:solidFill>
                    <a:schemeClr val="bg1"/>
                  </a:solidFill>
                </a:rPr>
                <a:t>veckovis utveckling</a:t>
              </a:r>
              <a:r>
                <a:rPr lang="sv-SE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Planerade utvecklingar.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hlinkClick r:id="" action="ppaction://macro?name=game"/>
            <a:extLst>
              <a:ext uri="{FF2B5EF4-FFF2-40B4-BE49-F238E27FC236}">
                <a16:creationId xmlns:a16="http://schemas.microsoft.com/office/drawing/2014/main" xmlns="" id="{22C7DF7D-59AE-4AA0-B05E-77715FF6CFF4}"/>
              </a:ext>
            </a:extLst>
          </p:cNvPr>
          <p:cNvSpPr txBox="1"/>
          <p:nvPr/>
        </p:nvSpPr>
        <p:spPr>
          <a:xfrm>
            <a:off x="3841261" y="3386201"/>
            <a:ext cx="4509477" cy="646331"/>
          </a:xfrm>
          <a:prstGeom prst="rect">
            <a:avLst/>
          </a:prstGeom>
          <a:noFill/>
          <a:ln>
            <a:solidFill>
              <a:srgbClr val="52DE9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52DE97"/>
                </a:solidFill>
              </a:rPr>
              <a:t>Starta spelet</a:t>
            </a:r>
            <a:endParaRPr lang="en-US" sz="3600" dirty="0">
              <a:solidFill>
                <a:srgbClr val="52D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862 -0.16459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927A16-5A3F-4724-B693-EC94E52B2121}"/>
              </a:ext>
            </a:extLst>
          </p:cNvPr>
          <p:cNvSpPr/>
          <p:nvPr/>
        </p:nvSpPr>
        <p:spPr>
          <a:xfrm>
            <a:off x="195381" y="0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Inneh</a:t>
            </a:r>
            <a:r>
              <a:rPr lang="sv-SE" sz="54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åll</a:t>
            </a:r>
            <a:endParaRPr lang="en-US" sz="54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484586-EEF1-48D2-9E17-20DCC6180EF2}"/>
              </a:ext>
            </a:extLst>
          </p:cNvPr>
          <p:cNvSpPr txBox="1"/>
          <p:nvPr/>
        </p:nvSpPr>
        <p:spPr>
          <a:xfrm>
            <a:off x="195383" y="828441"/>
            <a:ext cx="649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6361"/>
                </a:solidFill>
              </a:rPr>
              <a:t>- Introduktion.</a:t>
            </a:r>
            <a:endParaRPr lang="en-US" sz="2800" dirty="0">
              <a:solidFill>
                <a:srgbClr val="FF636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50D258-89AD-4DF2-BF6F-CD0C43E1E050}"/>
              </a:ext>
            </a:extLst>
          </p:cNvPr>
          <p:cNvSpPr txBox="1"/>
          <p:nvPr/>
        </p:nvSpPr>
        <p:spPr>
          <a:xfrm>
            <a:off x="195382" y="1351661"/>
            <a:ext cx="840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Speldemo &amp; förklaring av spelets funktionalitet.</a:t>
            </a:r>
            <a:endParaRPr lang="en-US" sz="2800" dirty="0">
              <a:solidFill>
                <a:srgbClr val="FDEF9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013B3-7E7F-42AA-8340-E85CE53BB5B1}"/>
              </a:ext>
            </a:extLst>
          </p:cNvPr>
          <p:cNvSpPr txBox="1"/>
          <p:nvPr/>
        </p:nvSpPr>
        <p:spPr>
          <a:xfrm>
            <a:off x="195381" y="1874881"/>
            <a:ext cx="936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Hemsidademo &amp; förklaring av hemsidans funktionalitet.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AC65F3-5839-465E-9D8C-33768E1ABF6E}"/>
              </a:ext>
            </a:extLst>
          </p:cNvPr>
          <p:cNvSpPr txBox="1"/>
          <p:nvPr/>
        </p:nvSpPr>
        <p:spPr>
          <a:xfrm>
            <a:off x="195382" y="239810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ED1A69-0A1B-418D-9E93-63278D54828B}"/>
              </a:ext>
            </a:extLst>
          </p:cNvPr>
          <p:cNvSpPr txBox="1"/>
          <p:nvPr/>
        </p:nvSpPr>
        <p:spPr>
          <a:xfrm>
            <a:off x="195382" y="29213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Spelstruktur.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98F737-4F7A-4C40-A073-081D6255B920}"/>
              </a:ext>
            </a:extLst>
          </p:cNvPr>
          <p:cNvSpPr txBox="1"/>
          <p:nvPr/>
        </p:nvSpPr>
        <p:spPr>
          <a:xfrm>
            <a:off x="195382" y="34445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Hemsidan &amp; back-end 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195382" y="396776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Backlogen &amp; </a:t>
            </a:r>
            <a:r>
              <a:rPr lang="sv-SE" sz="2800" dirty="0" smtClean="0">
                <a:solidFill>
                  <a:schemeClr val="bg1"/>
                </a:solidFill>
              </a:rPr>
              <a:t>veckovis utveckling</a:t>
            </a:r>
            <a:r>
              <a:rPr lang="sv-SE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94F9CD-923C-42AC-859E-F93D7720669D}"/>
              </a:ext>
            </a:extLst>
          </p:cNvPr>
          <p:cNvSpPr txBox="1"/>
          <p:nvPr/>
        </p:nvSpPr>
        <p:spPr>
          <a:xfrm>
            <a:off x="195381" y="449098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Planerade utvecklingar.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4F51A2-C0BF-409C-B0D0-D775221A569F}"/>
              </a:ext>
            </a:extLst>
          </p:cNvPr>
          <p:cNvSpPr txBox="1"/>
          <p:nvPr/>
        </p:nvSpPr>
        <p:spPr>
          <a:xfrm>
            <a:off x="195381" y="501420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CMS </a:t>
            </a:r>
            <a:r>
              <a:rPr lang="sv-SE" sz="2000" dirty="0">
                <a:solidFill>
                  <a:schemeClr val="bg1"/>
                </a:solidFill>
              </a:rPr>
              <a:t>”Content management system”.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28AD6B-CFDF-4C0F-A71C-E0B9FF71C0F7}"/>
              </a:ext>
            </a:extLst>
          </p:cNvPr>
          <p:cNvSpPr txBox="1"/>
          <p:nvPr/>
        </p:nvSpPr>
        <p:spPr>
          <a:xfrm>
            <a:off x="195381" y="55374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 reflektion.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Frågeställning och svar.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3FB97FE-1DB0-4DD4-85A0-DA2DC45835E3}"/>
              </a:ext>
            </a:extLst>
          </p:cNvPr>
          <p:cNvGrpSpPr/>
          <p:nvPr/>
        </p:nvGrpSpPr>
        <p:grpSpPr>
          <a:xfrm>
            <a:off x="195381" y="0"/>
            <a:ext cx="8409357" cy="1874881"/>
            <a:chOff x="195381" y="0"/>
            <a:chExt cx="8409357" cy="1874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013B3-7E7F-42AA-8340-E85CE53BB5B1}"/>
              </a:ext>
            </a:extLst>
          </p:cNvPr>
          <p:cNvSpPr txBox="1"/>
          <p:nvPr/>
        </p:nvSpPr>
        <p:spPr>
          <a:xfrm>
            <a:off x="195381" y="1874881"/>
            <a:ext cx="84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Hemsidademo &amp; förklaring av hemsidans funktionalitet.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2F4117F-FEDA-4A21-AF3A-22E235D31700}"/>
              </a:ext>
            </a:extLst>
          </p:cNvPr>
          <p:cNvGrpSpPr/>
          <p:nvPr/>
        </p:nvGrpSpPr>
        <p:grpSpPr>
          <a:xfrm>
            <a:off x="195381" y="2398101"/>
            <a:ext cx="7041665" cy="4185760"/>
            <a:chOff x="195381" y="2398101"/>
            <a:chExt cx="7041665" cy="4185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2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Spelstruktur.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Hemsidan &amp; back-end 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2" y="396776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Backlogen &amp; </a:t>
              </a:r>
              <a:r>
                <a:rPr lang="sv-SE" sz="2800" dirty="0" smtClean="0">
                  <a:solidFill>
                    <a:schemeClr val="bg1"/>
                  </a:solidFill>
                </a:rPr>
                <a:t>veckovis utveckling</a:t>
              </a:r>
              <a:r>
                <a:rPr lang="sv-SE" sz="2800" dirty="0">
                  <a:solidFill>
                    <a:schemeClr val="bg1"/>
                  </a:solidFill>
                </a:rPr>
                <a:t>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Planerade utvecklingar.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xmlns="" id="{618CDD4F-D17D-4F94-BDCA-46C997AA7077}"/>
              </a:ext>
            </a:extLst>
          </p:cNvPr>
          <p:cNvSpPr txBox="1"/>
          <p:nvPr/>
        </p:nvSpPr>
        <p:spPr>
          <a:xfrm>
            <a:off x="3841261" y="3386201"/>
            <a:ext cx="4509477" cy="646331"/>
          </a:xfrm>
          <a:prstGeom prst="rect">
            <a:avLst/>
          </a:prstGeom>
          <a:noFill/>
          <a:ln>
            <a:solidFill>
              <a:srgbClr val="52DE9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52DE97"/>
                </a:solidFill>
              </a:rPr>
              <a:t>Öppna hemsidan</a:t>
            </a:r>
            <a:endParaRPr lang="en-US" sz="3600" dirty="0">
              <a:solidFill>
                <a:srgbClr val="52D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13685 -0.237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1185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3FB97FE-1DB0-4DD4-85A0-DA2DC45835E3}"/>
              </a:ext>
            </a:extLst>
          </p:cNvPr>
          <p:cNvGrpSpPr/>
          <p:nvPr/>
        </p:nvGrpSpPr>
        <p:grpSpPr>
          <a:xfrm>
            <a:off x="195381" y="0"/>
            <a:ext cx="8409357" cy="1874881"/>
            <a:chOff x="195381" y="0"/>
            <a:chExt cx="8409357" cy="1874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013B3-7E7F-42AA-8340-E85CE53BB5B1}"/>
              </a:ext>
            </a:extLst>
          </p:cNvPr>
          <p:cNvSpPr txBox="1"/>
          <p:nvPr/>
        </p:nvSpPr>
        <p:spPr>
          <a:xfrm>
            <a:off x="195381" y="1874881"/>
            <a:ext cx="84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DEF96"/>
                </a:solidFill>
              </a:rPr>
              <a:t>- Hemsidademo &amp; förklaring av hemsidans funktionalitet.</a:t>
            </a:r>
            <a:endParaRPr lang="en-US" sz="2800" dirty="0">
              <a:solidFill>
                <a:srgbClr val="FDEF9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2F4117F-FEDA-4A21-AF3A-22E235D31700}"/>
              </a:ext>
            </a:extLst>
          </p:cNvPr>
          <p:cNvGrpSpPr/>
          <p:nvPr/>
        </p:nvGrpSpPr>
        <p:grpSpPr>
          <a:xfrm>
            <a:off x="195381" y="2398101"/>
            <a:ext cx="7041665" cy="4185760"/>
            <a:chOff x="195381" y="2398101"/>
            <a:chExt cx="7041665" cy="4185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6AC65F3-5839-465E-9D8C-33768E1ABF6E}"/>
                </a:ext>
              </a:extLst>
            </p:cNvPr>
            <p:cNvSpPr txBox="1"/>
            <p:nvPr/>
          </p:nvSpPr>
          <p:spPr>
            <a:xfrm>
              <a:off x="195382" y="23981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1ED1A69-0A1B-418D-9E93-63278D54828B}"/>
                </a:ext>
              </a:extLst>
            </p:cNvPr>
            <p:cNvSpPr txBox="1"/>
            <p:nvPr/>
          </p:nvSpPr>
          <p:spPr>
            <a:xfrm>
              <a:off x="195382" y="29213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Spelstruktur.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98F737-4F7A-4C40-A073-081D6255B920}"/>
                </a:ext>
              </a:extLst>
            </p:cNvPr>
            <p:cNvSpPr txBox="1"/>
            <p:nvPr/>
          </p:nvSpPr>
          <p:spPr>
            <a:xfrm>
              <a:off x="195382" y="34445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Hemsidan &amp; back-end struktur.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316BADF-0AB0-4062-A735-6DB131B70F07}"/>
                </a:ext>
              </a:extLst>
            </p:cNvPr>
            <p:cNvSpPr txBox="1"/>
            <p:nvPr/>
          </p:nvSpPr>
          <p:spPr>
            <a:xfrm>
              <a:off x="195382" y="396776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Backlogen &amp; </a:t>
              </a:r>
              <a:r>
                <a:rPr lang="sv-SE" sz="2800" dirty="0" smtClean="0">
                  <a:solidFill>
                    <a:schemeClr val="bg1"/>
                  </a:solidFill>
                </a:rPr>
                <a:t>veckovis utveckling</a:t>
              </a:r>
              <a:r>
                <a:rPr lang="sv-SE" sz="2800" dirty="0">
                  <a:solidFill>
                    <a:schemeClr val="bg1"/>
                  </a:solidFill>
                </a:rPr>
                <a:t>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94F9CD-923C-42AC-859E-F93D7720669D}"/>
                </a:ext>
              </a:extLst>
            </p:cNvPr>
            <p:cNvSpPr txBox="1"/>
            <p:nvPr/>
          </p:nvSpPr>
          <p:spPr>
            <a:xfrm>
              <a:off x="195381" y="449098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Planerade utvecklingar.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4F51A2-C0BF-409C-B0D0-D775221A569F}"/>
                </a:ext>
              </a:extLst>
            </p:cNvPr>
            <p:cNvSpPr txBox="1"/>
            <p:nvPr/>
          </p:nvSpPr>
          <p:spPr>
            <a:xfrm>
              <a:off x="195381" y="501420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CMS </a:t>
              </a:r>
              <a:r>
                <a:rPr lang="sv-SE" sz="2000" dirty="0">
                  <a:solidFill>
                    <a:schemeClr val="bg1"/>
                  </a:solidFill>
                </a:rPr>
                <a:t>”Content management system”.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A28AD6B-CFDF-4C0F-A71C-E0B9FF71C0F7}"/>
                </a:ext>
              </a:extLst>
            </p:cNvPr>
            <p:cNvSpPr txBox="1"/>
            <p:nvPr/>
          </p:nvSpPr>
          <p:spPr>
            <a:xfrm>
              <a:off x="195381" y="553742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Projekt reflektion.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FA2D4AF-E4F5-45E7-9DBB-16AF3BF31660}"/>
                </a:ext>
              </a:extLst>
            </p:cNvPr>
            <p:cNvSpPr txBox="1"/>
            <p:nvPr/>
          </p:nvSpPr>
          <p:spPr>
            <a:xfrm>
              <a:off x="195381" y="6060641"/>
              <a:ext cx="7041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chemeClr val="bg1"/>
                  </a:solidFill>
                </a:rPr>
                <a:t>- Frågeställning och svar.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xmlns="" id="{618CDD4F-D17D-4F94-BDCA-46C997AA7077}"/>
              </a:ext>
            </a:extLst>
          </p:cNvPr>
          <p:cNvSpPr txBox="1"/>
          <p:nvPr/>
        </p:nvSpPr>
        <p:spPr>
          <a:xfrm>
            <a:off x="3841261" y="3386201"/>
            <a:ext cx="4509477" cy="646331"/>
          </a:xfrm>
          <a:prstGeom prst="rect">
            <a:avLst/>
          </a:prstGeom>
          <a:noFill/>
          <a:ln>
            <a:solidFill>
              <a:srgbClr val="52DE9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52DE97"/>
                </a:solidFill>
              </a:rPr>
              <a:t>Öppna hemsidan</a:t>
            </a:r>
            <a:endParaRPr lang="en-US" sz="3600" dirty="0">
              <a:solidFill>
                <a:srgbClr val="52D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13685 -0.2375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11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3FB97FE-1DB0-4DD4-85A0-DA2DC45835E3}"/>
              </a:ext>
            </a:extLst>
          </p:cNvPr>
          <p:cNvGrpSpPr/>
          <p:nvPr/>
        </p:nvGrpSpPr>
        <p:grpSpPr>
          <a:xfrm>
            <a:off x="195381" y="0"/>
            <a:ext cx="8409357" cy="1874881"/>
            <a:chOff x="195381" y="0"/>
            <a:chExt cx="8409357" cy="1874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1927A16-5A3F-4724-B693-EC94E52B2121}"/>
                </a:ext>
              </a:extLst>
            </p:cNvPr>
            <p:cNvSpPr/>
            <p:nvPr/>
          </p:nvSpPr>
          <p:spPr>
            <a:xfrm>
              <a:off x="195381" y="0"/>
              <a:ext cx="2444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u="sng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Inneh</a:t>
              </a:r>
              <a:r>
                <a:rPr lang="sv-SE" sz="5400" u="sng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åll</a:t>
              </a:r>
              <a:endParaRPr lang="en-US" sz="5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4484586-EEF1-48D2-9E17-20DCC6180EF2}"/>
                </a:ext>
              </a:extLst>
            </p:cNvPr>
            <p:cNvSpPr txBox="1"/>
            <p:nvPr/>
          </p:nvSpPr>
          <p:spPr>
            <a:xfrm>
              <a:off x="195383" y="828441"/>
              <a:ext cx="649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Introduktion.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50D258-89AD-4DF2-BF6F-CD0C43E1E050}"/>
                </a:ext>
              </a:extLst>
            </p:cNvPr>
            <p:cNvSpPr txBox="1"/>
            <p:nvPr/>
          </p:nvSpPr>
          <p:spPr>
            <a:xfrm>
              <a:off x="195382" y="1351661"/>
              <a:ext cx="8409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FF6361"/>
                  </a:solidFill>
                </a:rPr>
                <a:t>- Speldemo &amp; förklaring av spelets funktionalitet.</a:t>
              </a:r>
              <a:endParaRPr lang="en-US" sz="2800" dirty="0">
                <a:solidFill>
                  <a:srgbClr val="FF636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013B3-7E7F-42AA-8340-E85CE53BB5B1}"/>
              </a:ext>
            </a:extLst>
          </p:cNvPr>
          <p:cNvSpPr txBox="1"/>
          <p:nvPr/>
        </p:nvSpPr>
        <p:spPr>
          <a:xfrm>
            <a:off x="195381" y="1874881"/>
            <a:ext cx="84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6361"/>
                </a:solidFill>
              </a:rPr>
              <a:t>- Hemsidademo &amp; förklaring av hemsidans funktionalitet.</a:t>
            </a:r>
            <a:endParaRPr lang="en-US" sz="2800" dirty="0">
              <a:solidFill>
                <a:srgbClr val="FF636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AC65F3-5839-465E-9D8C-33768E1ABF6E}"/>
              </a:ext>
            </a:extLst>
          </p:cNvPr>
          <p:cNvSpPr txBox="1"/>
          <p:nvPr/>
        </p:nvSpPr>
        <p:spPr>
          <a:xfrm>
            <a:off x="195382" y="239810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ED1A69-0A1B-418D-9E93-63278D54828B}"/>
              </a:ext>
            </a:extLst>
          </p:cNvPr>
          <p:cNvSpPr txBox="1"/>
          <p:nvPr/>
        </p:nvSpPr>
        <p:spPr>
          <a:xfrm>
            <a:off x="195382" y="29213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Spelstruktur.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98F737-4F7A-4C40-A073-081D6255B920}"/>
              </a:ext>
            </a:extLst>
          </p:cNvPr>
          <p:cNvSpPr txBox="1"/>
          <p:nvPr/>
        </p:nvSpPr>
        <p:spPr>
          <a:xfrm>
            <a:off x="195382" y="34445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Hemsidan &amp; back-end struktur.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16BADF-0AB0-4062-A735-6DB131B70F07}"/>
              </a:ext>
            </a:extLst>
          </p:cNvPr>
          <p:cNvSpPr txBox="1"/>
          <p:nvPr/>
        </p:nvSpPr>
        <p:spPr>
          <a:xfrm>
            <a:off x="195382" y="396776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Backlogen &amp; </a:t>
            </a:r>
            <a:r>
              <a:rPr lang="sv-SE" sz="2800" dirty="0" smtClean="0">
                <a:solidFill>
                  <a:schemeClr val="bg1"/>
                </a:solidFill>
              </a:rPr>
              <a:t>veckovis utveckling</a:t>
            </a:r>
            <a:r>
              <a:rPr lang="sv-SE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94F9CD-923C-42AC-859E-F93D7720669D}"/>
              </a:ext>
            </a:extLst>
          </p:cNvPr>
          <p:cNvSpPr txBox="1"/>
          <p:nvPr/>
        </p:nvSpPr>
        <p:spPr>
          <a:xfrm>
            <a:off x="195381" y="449098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Planerade utvecklingar.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4F51A2-C0BF-409C-B0D0-D775221A569F}"/>
              </a:ext>
            </a:extLst>
          </p:cNvPr>
          <p:cNvSpPr txBox="1"/>
          <p:nvPr/>
        </p:nvSpPr>
        <p:spPr>
          <a:xfrm>
            <a:off x="195381" y="501420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CMS </a:t>
            </a:r>
            <a:r>
              <a:rPr lang="sv-SE" sz="2000" dirty="0">
                <a:solidFill>
                  <a:schemeClr val="bg1"/>
                </a:solidFill>
              </a:rPr>
              <a:t>”Content management system”.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28AD6B-CFDF-4C0F-A71C-E0B9FF71C0F7}"/>
              </a:ext>
            </a:extLst>
          </p:cNvPr>
          <p:cNvSpPr txBox="1"/>
          <p:nvPr/>
        </p:nvSpPr>
        <p:spPr>
          <a:xfrm>
            <a:off x="195381" y="553742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Projekt reflektion.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A2D4AF-E4F5-45E7-9DBB-16AF3BF31660}"/>
              </a:ext>
            </a:extLst>
          </p:cNvPr>
          <p:cNvSpPr txBox="1"/>
          <p:nvPr/>
        </p:nvSpPr>
        <p:spPr>
          <a:xfrm>
            <a:off x="195381" y="6060641"/>
            <a:ext cx="70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- Frågeställning och svar.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7106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1387</Words>
  <Application>Microsoft Office PowerPoint</Application>
  <PresentationFormat>Anpassad</PresentationFormat>
  <Paragraphs>336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38" baseType="lpstr"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Ahmad</dc:creator>
  <cp:lastModifiedBy>Mohammad Ahmad</cp:lastModifiedBy>
  <cp:revision>102</cp:revision>
  <dcterms:created xsi:type="dcterms:W3CDTF">2020-01-09T11:51:50Z</dcterms:created>
  <dcterms:modified xsi:type="dcterms:W3CDTF">2020-01-13T09:35:33Z</dcterms:modified>
</cp:coreProperties>
</file>