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1480" r:id="rId2"/>
    <p:sldId id="1502" r:id="rId3"/>
    <p:sldId id="1481" r:id="rId4"/>
    <p:sldId id="1482" r:id="rId5"/>
    <p:sldId id="1483" r:id="rId6"/>
    <p:sldId id="1484" r:id="rId7"/>
    <p:sldId id="1485" r:id="rId8"/>
    <p:sldId id="1490" r:id="rId9"/>
    <p:sldId id="1486" r:id="rId10"/>
    <p:sldId id="1489" r:id="rId11"/>
    <p:sldId id="1487" r:id="rId12"/>
    <p:sldId id="1488" r:id="rId13"/>
    <p:sldId id="1491" r:id="rId14"/>
    <p:sldId id="1497" r:id="rId15"/>
    <p:sldId id="1492" r:id="rId16"/>
    <p:sldId id="1493" r:id="rId17"/>
    <p:sldId id="1494" r:id="rId18"/>
    <p:sldId id="1499" r:id="rId19"/>
    <p:sldId id="1500" r:id="rId20"/>
    <p:sldId id="1495" r:id="rId21"/>
    <p:sldId id="1496" r:id="rId22"/>
    <p:sldId id="149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8"/>
    <a:srgbClr val="000000"/>
    <a:srgbClr val="D9D9D9"/>
    <a:srgbClr val="7F7F7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5940" autoAdjust="0"/>
  </p:normalViewPr>
  <p:slideViewPr>
    <p:cSldViewPr snapToGrid="0" snapToObjects="1" showGuides="1">
      <p:cViewPr varScale="1">
        <p:scale>
          <a:sx n="81" d="100"/>
          <a:sy n="81" d="100"/>
        </p:scale>
        <p:origin x="92" y="788"/>
      </p:cViewPr>
      <p:guideLst>
        <p:guide orient="horz" pos="2183"/>
        <p:guide pos="4203"/>
      </p:guideLst>
    </p:cSldViewPr>
  </p:slideViewPr>
  <p:outlineViewPr>
    <p:cViewPr>
      <p:scale>
        <a:sx n="33" d="100"/>
        <a:sy n="33" d="100"/>
      </p:scale>
      <p:origin x="0" y="-74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492-412C-564E-B61A-C3B3D1FAD781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AC087-D6A7-E743-ABCB-6BC12592B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0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66185" y="10509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20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66185" y="3663951"/>
            <a:ext cx="11459633" cy="2233613"/>
            <a:chOff x="160" y="5597"/>
            <a:chExt cx="19840" cy="1440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214 w 2880"/>
                <a:gd name="T5" fmla="*/ 288 h 288"/>
                <a:gd name="T6" fmla="*/ 2180 w 2880"/>
                <a:gd name="T7" fmla="*/ 256 h 288"/>
                <a:gd name="T8" fmla="*/ 2044 w 2880"/>
                <a:gd name="T9" fmla="*/ 134 h 288"/>
                <a:gd name="T10" fmla="*/ 1868 w 2880"/>
                <a:gd name="T11" fmla="*/ 46 h 288"/>
                <a:gd name="T12" fmla="*/ 1714 w 2880"/>
                <a:gd name="T13" fmla="*/ 10 h 288"/>
                <a:gd name="T14" fmla="*/ 1624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2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30 h 290"/>
                <a:gd name="T4" fmla="*/ 2453 w 3194"/>
                <a:gd name="T5" fmla="*/ 332 h 290"/>
                <a:gd name="T6" fmla="*/ 2448 w 3194"/>
                <a:gd name="T7" fmla="*/ 298 h 290"/>
                <a:gd name="T8" fmla="*/ 2428 w 3194"/>
                <a:gd name="T9" fmla="*/ 188 h 290"/>
                <a:gd name="T10" fmla="*/ 2396 w 3194"/>
                <a:gd name="T11" fmla="*/ 34 h 290"/>
                <a:gd name="T12" fmla="*/ 2385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2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8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2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39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4067" y="522001"/>
            <a:ext cx="10531933" cy="4269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0" indent="0">
              <a:buFontTx/>
              <a:buNone/>
              <a:defRPr lang="en-GB" altLang="ja-JP" sz="2400" b="1" noProof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lvl="0" eaLnBrk="1" hangingPunct="1">
              <a:lnSpc>
                <a:spcPct val="90000"/>
              </a:lnSpc>
              <a:spcBef>
                <a:spcPct val="50000"/>
              </a:spcBef>
              <a:tabLst>
                <a:tab pos="749300" algn="l"/>
              </a:tabLst>
            </a:pPr>
            <a:r>
              <a:rPr lang="ja-JP" altLang="en-US" noProof="0"/>
              <a:t>マスター サブタイトルの書式設定</a:t>
            </a:r>
            <a:endParaRPr lang="en-GB" altLang="ja-JP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344353"/>
            <a:ext cx="11430000" cy="1875385"/>
          </a:xfrm>
        </p:spPr>
        <p:txBody>
          <a:bodyPr lIns="90000" anchor="t"/>
          <a:lstStyle>
            <a:lvl1pPr>
              <a:defRPr sz="3200" baseline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eaLnBrk="1" hangingPunct="1"/>
            <a:r>
              <a:rPr kumimoji="1" lang="ja-JP" altLang="en-US" sz="1292">
                <a:latin typeface="メイリオ" panose="020B0604030504040204" pitchFamily="50" charset="-128"/>
                <a:ea typeface="メイリオ" panose="020B0604030504040204" pitchFamily="50" charset="-128"/>
              </a:rPr>
              <a:t>マスター タイトルの書式設定</a:t>
            </a:r>
            <a:endParaRPr kumimoji="1" lang="ja-JP" altLang="en-US" sz="1292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" name="Picture 10" descr="5300_IBMpos_black_PPT_bkgd">
            <a:extLst>
              <a:ext uri="{FF2B5EF4-FFF2-40B4-BE49-F238E27FC236}">
                <a16:creationId xmlns:a16="http://schemas.microsoft.com/office/drawing/2014/main" id="{D1ECDC11-C0BF-A54B-BD34-1F3B335300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0533" y="608765"/>
            <a:ext cx="781051" cy="3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Global_cover_0109.jpg">
            <a:extLst>
              <a:ext uri="{FF2B5EF4-FFF2-40B4-BE49-F238E27FC236}">
                <a16:creationId xmlns:a16="http://schemas.microsoft.com/office/drawing/2014/main" id="{DC94647C-295D-E54C-8CDC-863A28B6945F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067" y="3667126"/>
            <a:ext cx="1145751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2E9888D7-B3F8-A240-AF13-F585FEA0B00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58606" y="6512068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/>
          <a:lstStyle>
            <a:lvl1pPr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© 201</a:t>
            </a:r>
            <a:r>
              <a:rPr kumimoji="0"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9</a:t>
            </a:r>
            <a:r>
              <a:rPr kumimoji="0" lang="ja-JP" altLang="en-GB" sz="10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 </a:t>
            </a:r>
            <a:r>
              <a:rPr kumimoji="0" lang="en-GB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IBM Corporation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D9DF956-3EC6-804B-A870-F93119E216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053" y="491833"/>
            <a:ext cx="1808480" cy="5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183" y="630337"/>
            <a:ext cx="11459635" cy="3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Meiryo UI" panose="020B0604030504040204" pitchFamily="50" charset="-128"/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9872743-3ED2-C540-B863-E46C13D6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64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184" y="85663"/>
            <a:ext cx="11459633" cy="45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  <a:endParaRPr lang="en-GB" altLang="ja-JP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183" y="704076"/>
            <a:ext cx="1145963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GB" altLang="ja-JP" dirty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366185" y="54927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20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110688" y="6632740"/>
            <a:ext cx="18288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/>
          <a:lstStyle>
            <a:lvl1pPr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© 201</a:t>
            </a:r>
            <a:r>
              <a:rPr kumimoji="0"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9</a:t>
            </a:r>
            <a:r>
              <a:rPr kumimoji="0" lang="ja-JP" altLang="en-GB" sz="10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 </a:t>
            </a:r>
            <a:r>
              <a:rPr kumimoji="0" lang="en-GB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IBM Corporation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801616" y="6632740"/>
            <a:ext cx="403831" cy="248402"/>
          </a:xfrm>
          <a:prstGeom prst="rect">
            <a:avLst/>
          </a:prstGeom>
          <a:noFill/>
        </p:spPr>
        <p:txBody>
          <a:bodyPr wrap="none" lIns="93600" tIns="46800" rIns="93600" bIns="468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5423308-53F5-499D-A998-4F106E6257DB}" type="slidenum">
              <a:rPr lang="ja-JP" altLang="en-US" sz="1000" smtClean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ja-JP" altLang="en-US" sz="10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89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509588" indent="-163513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2pPr>
      <a:lvl3pPr marL="855663" indent="-173038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5pPr>
      <a:lvl6pPr marL="1881188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matsukenbook/bert-21771096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18DE30-CB94-684D-908F-E6E2AC12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11459635" cy="30272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コンペの紹介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Google</a:t>
            </a:r>
            <a:r>
              <a:rPr lang="ja-JP" altLang="en-US" dirty="0"/>
              <a:t>　</a:t>
            </a:r>
            <a:r>
              <a:rPr lang="en-US" altLang="ja-JP" dirty="0"/>
              <a:t>QUEST Q&amp;A</a:t>
            </a:r>
            <a:r>
              <a:rPr lang="ja-JP" altLang="en-US" dirty="0"/>
              <a:t>の概要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コンペ全体の動向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コンペを参加した歩み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具体的なアプローチ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モデルの紹介</a:t>
            </a:r>
            <a:endParaRPr kumimoji="1"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予測値の後処理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モデルの学習について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その他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心得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裏ワザ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今後勉強会で具体的話すこと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ED8D617-161F-DA49-A8AE-0C7E27E2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　</a:t>
            </a:r>
            <a:r>
              <a:rPr lang="en-US" altLang="ja-JP" dirty="0"/>
              <a:t>QUEST Q&amp;A</a:t>
            </a:r>
            <a:r>
              <a:rPr lang="ja-JP" altLang="en-US" dirty="0"/>
              <a:t>　振り返り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88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3B7D8AA-8093-064F-8E74-88ED174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モデル：全体像　</a:t>
            </a:r>
            <a:r>
              <a:rPr kumimoji="1" lang="en-US" altLang="ja-JP" dirty="0"/>
              <a:t>Question</a:t>
            </a:r>
            <a:r>
              <a:rPr kumimoji="1" lang="ja-JP" altLang="en-US"/>
              <a:t>と</a:t>
            </a:r>
            <a:r>
              <a:rPr kumimoji="1" lang="en-US" altLang="ja-JP" dirty="0"/>
              <a:t>Answer</a:t>
            </a:r>
            <a:r>
              <a:rPr kumimoji="1" lang="ja-JP" altLang="en-US"/>
              <a:t>別べでモデルを作った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880552-7604-834C-AB3B-434C57065440}"/>
              </a:ext>
            </a:extLst>
          </p:cNvPr>
          <p:cNvSpPr/>
          <p:nvPr/>
        </p:nvSpPr>
        <p:spPr bwMode="auto">
          <a:xfrm>
            <a:off x="366184" y="1359931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[CLS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B96BE6-F023-6A49-914D-3EEDD1DFBC10}"/>
              </a:ext>
            </a:extLst>
          </p:cNvPr>
          <p:cNvSpPr/>
          <p:nvPr/>
        </p:nvSpPr>
        <p:spPr bwMode="auto">
          <a:xfrm>
            <a:off x="5669281" y="1359931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title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BB983D-B5C9-C143-9152-C4AE6205573C}"/>
              </a:ext>
            </a:extLst>
          </p:cNvPr>
          <p:cNvSpPr/>
          <p:nvPr/>
        </p:nvSpPr>
        <p:spPr bwMode="auto">
          <a:xfrm>
            <a:off x="7839457" y="1359931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E32D707-1AB7-8E4E-9F33-0282F560D6B4}"/>
              </a:ext>
            </a:extLst>
          </p:cNvPr>
          <p:cNvSpPr/>
          <p:nvPr/>
        </p:nvSpPr>
        <p:spPr bwMode="auto">
          <a:xfrm>
            <a:off x="8796529" y="1359931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body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CBD6706-717C-404E-B61E-2DEDCDD04F45}"/>
              </a:ext>
            </a:extLst>
          </p:cNvPr>
          <p:cNvSpPr/>
          <p:nvPr/>
        </p:nvSpPr>
        <p:spPr bwMode="auto">
          <a:xfrm>
            <a:off x="10972801" y="1359931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75CBBA5-18C2-4446-815E-8E4D30921B8B}"/>
              </a:ext>
            </a:extLst>
          </p:cNvPr>
          <p:cNvSpPr/>
          <p:nvPr/>
        </p:nvSpPr>
        <p:spPr bwMode="auto">
          <a:xfrm>
            <a:off x="1213528" y="1359931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[SPC1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8AE7BB-A612-4E4E-BA24-9D1D9FD0AACF}"/>
              </a:ext>
            </a:extLst>
          </p:cNvPr>
          <p:cNvSpPr/>
          <p:nvPr/>
        </p:nvSpPr>
        <p:spPr bwMode="auto">
          <a:xfrm>
            <a:off x="2060872" y="1359931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40711D9-E752-6C40-B73B-C60724D77DAC}"/>
              </a:ext>
            </a:extLst>
          </p:cNvPr>
          <p:cNvSpPr/>
          <p:nvPr/>
        </p:nvSpPr>
        <p:spPr bwMode="auto">
          <a:xfrm>
            <a:off x="4560232" y="1359931"/>
            <a:ext cx="813604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[SPC20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A5EAA9-F19A-9549-BB41-E42FD9F48B94}"/>
              </a:ext>
            </a:extLst>
          </p:cNvPr>
          <p:cNvSpPr/>
          <p:nvPr/>
        </p:nvSpPr>
        <p:spPr>
          <a:xfrm>
            <a:off x="3407391" y="1359931"/>
            <a:ext cx="415498" cy="369332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316774-DEF2-4943-AE22-7776C762CA52}"/>
              </a:ext>
            </a:extLst>
          </p:cNvPr>
          <p:cNvSpPr/>
          <p:nvPr/>
        </p:nvSpPr>
        <p:spPr bwMode="auto">
          <a:xfrm>
            <a:off x="317839" y="2072640"/>
            <a:ext cx="11459634" cy="2389632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EE2FD3A-1CEF-0447-A2D8-027BFC68505C}"/>
              </a:ext>
            </a:extLst>
          </p:cNvPr>
          <p:cNvSpPr/>
          <p:nvPr/>
        </p:nvSpPr>
        <p:spPr>
          <a:xfrm>
            <a:off x="5106488" y="2101402"/>
            <a:ext cx="1614353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BERT model</a:t>
            </a:r>
          </a:p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Last 4 layers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D423E81-E81C-674D-80DE-A3C862CF287E}"/>
              </a:ext>
            </a:extLst>
          </p:cNvPr>
          <p:cNvSpPr/>
          <p:nvPr/>
        </p:nvSpPr>
        <p:spPr bwMode="auto">
          <a:xfrm>
            <a:off x="378799" y="2747733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[CLS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CA00B19-EF9B-9C49-AA8A-3DAEF3D9820F}"/>
              </a:ext>
            </a:extLst>
          </p:cNvPr>
          <p:cNvSpPr/>
          <p:nvPr/>
        </p:nvSpPr>
        <p:spPr bwMode="auto">
          <a:xfrm>
            <a:off x="5681896" y="2747733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title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EBBA249-8378-DA4B-931D-F9F504DFA21B}"/>
              </a:ext>
            </a:extLst>
          </p:cNvPr>
          <p:cNvSpPr/>
          <p:nvPr/>
        </p:nvSpPr>
        <p:spPr bwMode="auto">
          <a:xfrm>
            <a:off x="7852072" y="2747733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5657671-4CD7-BF4D-AC8B-694FF7357D53}"/>
              </a:ext>
            </a:extLst>
          </p:cNvPr>
          <p:cNvSpPr/>
          <p:nvPr/>
        </p:nvSpPr>
        <p:spPr bwMode="auto">
          <a:xfrm>
            <a:off x="8809144" y="2747733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body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656CF93-FB8E-5D4F-92BB-9BD1A664350B}"/>
              </a:ext>
            </a:extLst>
          </p:cNvPr>
          <p:cNvSpPr/>
          <p:nvPr/>
        </p:nvSpPr>
        <p:spPr bwMode="auto">
          <a:xfrm>
            <a:off x="10985416" y="2747733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85506AA-922E-0447-BDE2-0C7E4C54AF12}"/>
              </a:ext>
            </a:extLst>
          </p:cNvPr>
          <p:cNvSpPr/>
          <p:nvPr/>
        </p:nvSpPr>
        <p:spPr bwMode="auto">
          <a:xfrm>
            <a:off x="1226143" y="2747733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[SPC1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30FB3EE-FD02-234B-BEEF-187964A99FFC}"/>
              </a:ext>
            </a:extLst>
          </p:cNvPr>
          <p:cNvSpPr/>
          <p:nvPr/>
        </p:nvSpPr>
        <p:spPr bwMode="auto">
          <a:xfrm>
            <a:off x="2073487" y="2747733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1AF50E7-0574-EB43-BB69-6830B6CF0082}"/>
              </a:ext>
            </a:extLst>
          </p:cNvPr>
          <p:cNvSpPr/>
          <p:nvPr/>
        </p:nvSpPr>
        <p:spPr bwMode="auto">
          <a:xfrm>
            <a:off x="4572847" y="2747733"/>
            <a:ext cx="813604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[SPC20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7AFE82C-FD47-D845-812C-ED9D1D40124B}"/>
              </a:ext>
            </a:extLst>
          </p:cNvPr>
          <p:cNvSpPr/>
          <p:nvPr/>
        </p:nvSpPr>
        <p:spPr>
          <a:xfrm>
            <a:off x="3471302" y="2747733"/>
            <a:ext cx="312906" cy="246221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5709F78-AA83-8F4E-BB58-CB6575721E50}"/>
              </a:ext>
            </a:extLst>
          </p:cNvPr>
          <p:cNvSpPr/>
          <p:nvPr/>
        </p:nvSpPr>
        <p:spPr bwMode="auto">
          <a:xfrm>
            <a:off x="378799" y="3196126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[CLS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6BE2EBE-EB8E-5643-9E89-B688DA52BC65}"/>
              </a:ext>
            </a:extLst>
          </p:cNvPr>
          <p:cNvSpPr/>
          <p:nvPr/>
        </p:nvSpPr>
        <p:spPr bwMode="auto">
          <a:xfrm>
            <a:off x="5681896" y="3196126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title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3FAD5EA-AC7F-D94D-8089-302D2161C674}"/>
              </a:ext>
            </a:extLst>
          </p:cNvPr>
          <p:cNvSpPr/>
          <p:nvPr/>
        </p:nvSpPr>
        <p:spPr bwMode="auto">
          <a:xfrm>
            <a:off x="7852072" y="3196126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066A808-33CB-9545-90DD-7BCF92C4171F}"/>
              </a:ext>
            </a:extLst>
          </p:cNvPr>
          <p:cNvSpPr/>
          <p:nvPr/>
        </p:nvSpPr>
        <p:spPr bwMode="auto">
          <a:xfrm>
            <a:off x="8809144" y="3196126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body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FBFF23-9A6A-4841-B7A5-26CD8396A70E}"/>
              </a:ext>
            </a:extLst>
          </p:cNvPr>
          <p:cNvSpPr/>
          <p:nvPr/>
        </p:nvSpPr>
        <p:spPr bwMode="auto">
          <a:xfrm>
            <a:off x="10985416" y="3196126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24A154E-5257-3544-857F-5BA441D4EFD4}"/>
              </a:ext>
            </a:extLst>
          </p:cNvPr>
          <p:cNvSpPr/>
          <p:nvPr/>
        </p:nvSpPr>
        <p:spPr bwMode="auto">
          <a:xfrm>
            <a:off x="1226143" y="3196126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[SPC1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D3E87AB-97B9-D44C-AF2B-D20CB48BA312}"/>
              </a:ext>
            </a:extLst>
          </p:cNvPr>
          <p:cNvSpPr/>
          <p:nvPr/>
        </p:nvSpPr>
        <p:spPr bwMode="auto">
          <a:xfrm>
            <a:off x="2073487" y="3196126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5C73D0-D29A-1441-9700-1354659E54B2}"/>
              </a:ext>
            </a:extLst>
          </p:cNvPr>
          <p:cNvSpPr/>
          <p:nvPr/>
        </p:nvSpPr>
        <p:spPr bwMode="auto">
          <a:xfrm>
            <a:off x="4572847" y="3196126"/>
            <a:ext cx="813604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[SPC20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439578-3194-5741-93E3-29F9463C0A27}"/>
              </a:ext>
            </a:extLst>
          </p:cNvPr>
          <p:cNvSpPr/>
          <p:nvPr/>
        </p:nvSpPr>
        <p:spPr>
          <a:xfrm>
            <a:off x="3471302" y="3196126"/>
            <a:ext cx="312906" cy="246221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603C1B-B7A7-3247-8AD3-20A31E667248}"/>
              </a:ext>
            </a:extLst>
          </p:cNvPr>
          <p:cNvSpPr/>
          <p:nvPr/>
        </p:nvSpPr>
        <p:spPr bwMode="auto">
          <a:xfrm>
            <a:off x="378799" y="3644519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[CLS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AE3AC29-C9E4-F545-B65F-94366468C807}"/>
              </a:ext>
            </a:extLst>
          </p:cNvPr>
          <p:cNvSpPr/>
          <p:nvPr/>
        </p:nvSpPr>
        <p:spPr bwMode="auto">
          <a:xfrm>
            <a:off x="5681896" y="3644519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title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5375C33-3572-7F4C-B457-0D7E172D17E1}"/>
              </a:ext>
            </a:extLst>
          </p:cNvPr>
          <p:cNvSpPr/>
          <p:nvPr/>
        </p:nvSpPr>
        <p:spPr bwMode="auto">
          <a:xfrm>
            <a:off x="7852072" y="3644519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94DE8A3-D296-2443-8F4D-69FDC92A498F}"/>
              </a:ext>
            </a:extLst>
          </p:cNvPr>
          <p:cNvSpPr/>
          <p:nvPr/>
        </p:nvSpPr>
        <p:spPr bwMode="auto">
          <a:xfrm>
            <a:off x="8809144" y="3644519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body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4309E1D-EA51-2845-91D5-7021B542D406}"/>
              </a:ext>
            </a:extLst>
          </p:cNvPr>
          <p:cNvSpPr/>
          <p:nvPr/>
        </p:nvSpPr>
        <p:spPr bwMode="auto">
          <a:xfrm>
            <a:off x="10985416" y="3644519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0AE234D-9E67-AF4E-ADDC-6CFC6FC2FCEE}"/>
              </a:ext>
            </a:extLst>
          </p:cNvPr>
          <p:cNvSpPr/>
          <p:nvPr/>
        </p:nvSpPr>
        <p:spPr bwMode="auto">
          <a:xfrm>
            <a:off x="1226143" y="3644519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[SPC1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A97D65B-7FE1-074D-9152-20F08D6AFF4C}"/>
              </a:ext>
            </a:extLst>
          </p:cNvPr>
          <p:cNvSpPr/>
          <p:nvPr/>
        </p:nvSpPr>
        <p:spPr bwMode="auto">
          <a:xfrm>
            <a:off x="2073487" y="3644519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3EDEED6-CE39-C348-9C7C-C04EAB6770B5}"/>
              </a:ext>
            </a:extLst>
          </p:cNvPr>
          <p:cNvSpPr/>
          <p:nvPr/>
        </p:nvSpPr>
        <p:spPr bwMode="auto">
          <a:xfrm>
            <a:off x="4572847" y="3644519"/>
            <a:ext cx="813604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[SPC20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44E5373-214B-4C48-8355-7804E147DE58}"/>
              </a:ext>
            </a:extLst>
          </p:cNvPr>
          <p:cNvSpPr/>
          <p:nvPr/>
        </p:nvSpPr>
        <p:spPr>
          <a:xfrm>
            <a:off x="3471302" y="3644519"/>
            <a:ext cx="312906" cy="246221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3588E18-05D5-A84F-B648-19D62BCEEA8B}"/>
              </a:ext>
            </a:extLst>
          </p:cNvPr>
          <p:cNvSpPr/>
          <p:nvPr/>
        </p:nvSpPr>
        <p:spPr bwMode="auto">
          <a:xfrm>
            <a:off x="378799" y="4057579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[CLS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A641D30-88AC-C54B-9FDE-C0946C6446F9}"/>
              </a:ext>
            </a:extLst>
          </p:cNvPr>
          <p:cNvSpPr/>
          <p:nvPr/>
        </p:nvSpPr>
        <p:spPr bwMode="auto">
          <a:xfrm>
            <a:off x="5681896" y="4057579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title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124E21B-57D6-5640-A637-3981F5B7D335}"/>
              </a:ext>
            </a:extLst>
          </p:cNvPr>
          <p:cNvSpPr/>
          <p:nvPr/>
        </p:nvSpPr>
        <p:spPr bwMode="auto">
          <a:xfrm>
            <a:off x="7852072" y="4057579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4D9198B-EB34-1044-887D-CA994D9BF1A1}"/>
              </a:ext>
            </a:extLst>
          </p:cNvPr>
          <p:cNvSpPr/>
          <p:nvPr/>
        </p:nvSpPr>
        <p:spPr bwMode="auto">
          <a:xfrm>
            <a:off x="8809144" y="4057579"/>
            <a:ext cx="1932432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 body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B7E1256-16AE-8649-8740-ADC7335864DC}"/>
              </a:ext>
            </a:extLst>
          </p:cNvPr>
          <p:cNvSpPr/>
          <p:nvPr/>
        </p:nvSpPr>
        <p:spPr bwMode="auto">
          <a:xfrm>
            <a:off x="10985416" y="4057579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[SEP]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40F90D8-3F73-E441-9B13-86EFFD7A8AEA}"/>
              </a:ext>
            </a:extLst>
          </p:cNvPr>
          <p:cNvSpPr/>
          <p:nvPr/>
        </p:nvSpPr>
        <p:spPr bwMode="auto">
          <a:xfrm>
            <a:off x="1226143" y="4057579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[SPC1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98CE5E5-56B2-2D44-B0B5-FDD294980CB8}"/>
              </a:ext>
            </a:extLst>
          </p:cNvPr>
          <p:cNvSpPr/>
          <p:nvPr/>
        </p:nvSpPr>
        <p:spPr bwMode="auto">
          <a:xfrm>
            <a:off x="2073487" y="4057579"/>
            <a:ext cx="719328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3B6CF98-ABD2-D741-BFB2-C2D54549BA1B}"/>
              </a:ext>
            </a:extLst>
          </p:cNvPr>
          <p:cNvSpPr/>
          <p:nvPr/>
        </p:nvSpPr>
        <p:spPr bwMode="auto">
          <a:xfrm>
            <a:off x="4572847" y="4057579"/>
            <a:ext cx="813604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[SPC20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864118C-C14B-BF4E-88E2-9FAD9E8DB197}"/>
              </a:ext>
            </a:extLst>
          </p:cNvPr>
          <p:cNvSpPr/>
          <p:nvPr/>
        </p:nvSpPr>
        <p:spPr>
          <a:xfrm>
            <a:off x="3471302" y="4057579"/>
            <a:ext cx="312906" cy="246221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B2131FE-96D8-4B4D-BCC1-1EBAB9F3669D}"/>
              </a:ext>
            </a:extLst>
          </p:cNvPr>
          <p:cNvSpPr/>
          <p:nvPr/>
        </p:nvSpPr>
        <p:spPr bwMode="auto">
          <a:xfrm>
            <a:off x="317839" y="4753485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[CLS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C310DAE-1086-1A43-8274-284E6B6F86D2}"/>
              </a:ext>
            </a:extLst>
          </p:cNvPr>
          <p:cNvSpPr/>
          <p:nvPr/>
        </p:nvSpPr>
        <p:spPr bwMode="auto">
          <a:xfrm>
            <a:off x="1037167" y="4753485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[CLS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358E4D3-6EAC-5743-ABBD-16115B9A9124}"/>
              </a:ext>
            </a:extLst>
          </p:cNvPr>
          <p:cNvSpPr/>
          <p:nvPr/>
        </p:nvSpPr>
        <p:spPr bwMode="auto">
          <a:xfrm>
            <a:off x="1756495" y="4753485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[CLS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CFFA569-9DB5-1041-BAFD-89EEB679EE44}"/>
              </a:ext>
            </a:extLst>
          </p:cNvPr>
          <p:cNvSpPr/>
          <p:nvPr/>
        </p:nvSpPr>
        <p:spPr bwMode="auto">
          <a:xfrm>
            <a:off x="2475823" y="4753485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[CLS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872686A-E1CB-A944-972B-97A15E35FAE4}"/>
              </a:ext>
            </a:extLst>
          </p:cNvPr>
          <p:cNvSpPr/>
          <p:nvPr/>
        </p:nvSpPr>
        <p:spPr bwMode="auto">
          <a:xfrm>
            <a:off x="3667832" y="4762009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[SPC1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7E30AB1-B54D-204A-9FC0-37982F3E0297}"/>
              </a:ext>
            </a:extLst>
          </p:cNvPr>
          <p:cNvSpPr/>
          <p:nvPr/>
        </p:nvSpPr>
        <p:spPr bwMode="auto">
          <a:xfrm>
            <a:off x="4387160" y="4762009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[SPC1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481E827-7E82-F84E-9DBE-2952B4673E6E}"/>
              </a:ext>
            </a:extLst>
          </p:cNvPr>
          <p:cNvSpPr/>
          <p:nvPr/>
        </p:nvSpPr>
        <p:spPr bwMode="auto">
          <a:xfrm>
            <a:off x="5106488" y="4762009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[SPC1]</a:t>
            </a:r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FC1BC7A-A5F7-0549-94A8-27086F9288C2}"/>
              </a:ext>
            </a:extLst>
          </p:cNvPr>
          <p:cNvSpPr/>
          <p:nvPr/>
        </p:nvSpPr>
        <p:spPr bwMode="auto">
          <a:xfrm>
            <a:off x="5825816" y="4762009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[SPC1]</a:t>
            </a:r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DC9F054-78E9-5445-8AA4-225525A6A329}"/>
              </a:ext>
            </a:extLst>
          </p:cNvPr>
          <p:cNvSpPr/>
          <p:nvPr/>
        </p:nvSpPr>
        <p:spPr bwMode="auto">
          <a:xfrm>
            <a:off x="8827432" y="4752090"/>
            <a:ext cx="719328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[SPC20]</a:t>
            </a:r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0F02783-140F-5E42-AB83-10F0DA3F8A6C}"/>
              </a:ext>
            </a:extLst>
          </p:cNvPr>
          <p:cNvSpPr/>
          <p:nvPr/>
        </p:nvSpPr>
        <p:spPr bwMode="auto">
          <a:xfrm>
            <a:off x="9546760" y="4752090"/>
            <a:ext cx="719328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[SPC20]</a:t>
            </a:r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F8ECFE4-11CE-3842-AD28-880DA16E089A}"/>
              </a:ext>
            </a:extLst>
          </p:cNvPr>
          <p:cNvSpPr/>
          <p:nvPr/>
        </p:nvSpPr>
        <p:spPr bwMode="auto">
          <a:xfrm>
            <a:off x="10266088" y="4752090"/>
            <a:ext cx="719328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[SPC20]</a:t>
            </a:r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9CC9A4F-453C-574B-B5AF-0CFEEC534F37}"/>
              </a:ext>
            </a:extLst>
          </p:cNvPr>
          <p:cNvSpPr/>
          <p:nvPr/>
        </p:nvSpPr>
        <p:spPr bwMode="auto">
          <a:xfrm>
            <a:off x="10985416" y="4752090"/>
            <a:ext cx="719328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[SPC20]</a:t>
            </a:r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A9913ED8-F599-4447-BFA4-152C8EA75A00}"/>
              </a:ext>
            </a:extLst>
          </p:cNvPr>
          <p:cNvCxnSpPr>
            <a:stCxn id="24" idx="1"/>
            <a:endCxn id="60" idx="1"/>
          </p:cNvCxnSpPr>
          <p:nvPr/>
        </p:nvCxnSpPr>
        <p:spPr bwMode="auto">
          <a:xfrm rot="10800000" flipV="1">
            <a:off x="317839" y="2933577"/>
            <a:ext cx="60960" cy="2005752"/>
          </a:xfrm>
          <a:prstGeom prst="bentConnector3">
            <a:avLst>
              <a:gd name="adj1" fmla="val 475000"/>
            </a:avLst>
          </a:prstGeom>
          <a:ln w="12700"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カギ線コネクタ 73">
            <a:extLst>
              <a:ext uri="{FF2B5EF4-FFF2-40B4-BE49-F238E27FC236}">
                <a16:creationId xmlns:a16="http://schemas.microsoft.com/office/drawing/2014/main" id="{ECEA7323-CDE6-6B45-8DDB-951DFCDE740C}"/>
              </a:ext>
            </a:extLst>
          </p:cNvPr>
          <p:cNvCxnSpPr>
            <a:stCxn id="33" idx="1"/>
            <a:endCxn id="60" idx="1"/>
          </p:cNvCxnSpPr>
          <p:nvPr/>
        </p:nvCxnSpPr>
        <p:spPr bwMode="auto">
          <a:xfrm rot="10800000" flipV="1">
            <a:off x="317839" y="3381969"/>
            <a:ext cx="60960" cy="1557359"/>
          </a:xfrm>
          <a:prstGeom prst="bentConnector3">
            <a:avLst>
              <a:gd name="adj1" fmla="val 475000"/>
            </a:avLst>
          </a:prstGeom>
          <a:ln w="12700"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カギ線コネクタ 74">
            <a:extLst>
              <a:ext uri="{FF2B5EF4-FFF2-40B4-BE49-F238E27FC236}">
                <a16:creationId xmlns:a16="http://schemas.microsoft.com/office/drawing/2014/main" id="{046F31FE-086F-F64E-875E-3846AF0C49B7}"/>
              </a:ext>
            </a:extLst>
          </p:cNvPr>
          <p:cNvCxnSpPr>
            <a:stCxn id="42" idx="1"/>
            <a:endCxn id="60" idx="1"/>
          </p:cNvCxnSpPr>
          <p:nvPr/>
        </p:nvCxnSpPr>
        <p:spPr bwMode="auto">
          <a:xfrm rot="10800000" flipV="1">
            <a:off x="317839" y="3830363"/>
            <a:ext cx="60960" cy="1108966"/>
          </a:xfrm>
          <a:prstGeom prst="bentConnector3">
            <a:avLst>
              <a:gd name="adj1" fmla="val 475000"/>
            </a:avLst>
          </a:prstGeom>
          <a:ln w="12700"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カギ線コネクタ 75">
            <a:extLst>
              <a:ext uri="{FF2B5EF4-FFF2-40B4-BE49-F238E27FC236}">
                <a16:creationId xmlns:a16="http://schemas.microsoft.com/office/drawing/2014/main" id="{D9315844-D7B4-1348-9319-785D3C8E3786}"/>
              </a:ext>
            </a:extLst>
          </p:cNvPr>
          <p:cNvCxnSpPr>
            <a:stCxn id="51" idx="1"/>
            <a:endCxn id="60" idx="1"/>
          </p:cNvCxnSpPr>
          <p:nvPr/>
        </p:nvCxnSpPr>
        <p:spPr bwMode="auto">
          <a:xfrm rot="10800000" flipV="1">
            <a:off x="317839" y="4243423"/>
            <a:ext cx="60960" cy="695906"/>
          </a:xfrm>
          <a:prstGeom prst="bentConnector3">
            <a:avLst>
              <a:gd name="adj1" fmla="val 475000"/>
            </a:avLst>
          </a:prstGeom>
          <a:ln w="12700"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85E80CF-42B9-5B42-A852-8649864BDA12}"/>
              </a:ext>
            </a:extLst>
          </p:cNvPr>
          <p:cNvSpPr/>
          <p:nvPr/>
        </p:nvSpPr>
        <p:spPr bwMode="auto">
          <a:xfrm>
            <a:off x="604774" y="5312225"/>
            <a:ext cx="2157985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Multi-Sample Dropout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71BD114-738E-7B43-8037-8159D4716234}"/>
              </a:ext>
            </a:extLst>
          </p:cNvPr>
          <p:cNvSpPr/>
          <p:nvPr/>
        </p:nvSpPr>
        <p:spPr bwMode="auto">
          <a:xfrm>
            <a:off x="3938015" y="5312225"/>
            <a:ext cx="2157985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Multi-Sample Dropout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702D0EB-0680-9643-BC7E-38FCF26E4DBC}"/>
              </a:ext>
            </a:extLst>
          </p:cNvPr>
          <p:cNvSpPr/>
          <p:nvPr/>
        </p:nvSpPr>
        <p:spPr bwMode="auto">
          <a:xfrm>
            <a:off x="9187096" y="5311702"/>
            <a:ext cx="2157985" cy="37168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Multi-Sample Dropout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CBD102E-083C-214D-997C-C4959246430C}"/>
              </a:ext>
            </a:extLst>
          </p:cNvPr>
          <p:cNvSpPr/>
          <p:nvPr/>
        </p:nvSpPr>
        <p:spPr bwMode="auto">
          <a:xfrm>
            <a:off x="1372448" y="5870965"/>
            <a:ext cx="719328" cy="371688"/>
          </a:xfrm>
          <a:prstGeom prst="rect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0.172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3948916-FA24-B146-9E25-14E17AB3E7F5}"/>
              </a:ext>
            </a:extLst>
          </p:cNvPr>
          <p:cNvSpPr/>
          <p:nvPr/>
        </p:nvSpPr>
        <p:spPr bwMode="auto">
          <a:xfrm>
            <a:off x="4746824" y="5870965"/>
            <a:ext cx="719328" cy="371688"/>
          </a:xfrm>
          <a:prstGeom prst="rec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0.819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827657E-8376-6542-B0CA-7479E5B07AB6}"/>
              </a:ext>
            </a:extLst>
          </p:cNvPr>
          <p:cNvSpPr/>
          <p:nvPr/>
        </p:nvSpPr>
        <p:spPr bwMode="auto">
          <a:xfrm>
            <a:off x="10010479" y="5870965"/>
            <a:ext cx="719328" cy="371688"/>
          </a:xfrm>
          <a:prstGeom prst="rect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0.231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7DBF112-A5DE-AC41-8461-BAC7BCEE3782}"/>
              </a:ext>
            </a:extLst>
          </p:cNvPr>
          <p:cNvSpPr/>
          <p:nvPr/>
        </p:nvSpPr>
        <p:spPr>
          <a:xfrm>
            <a:off x="7386816" y="4754446"/>
            <a:ext cx="415498" cy="369332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21B944A-AE40-2443-A0DC-0083C3485B80}"/>
              </a:ext>
            </a:extLst>
          </p:cNvPr>
          <p:cNvSpPr/>
          <p:nvPr/>
        </p:nvSpPr>
        <p:spPr>
          <a:xfrm>
            <a:off x="7393964" y="5857497"/>
            <a:ext cx="415498" cy="369332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DE07DFE-2628-084A-BD01-29A3F59A7111}"/>
              </a:ext>
            </a:extLst>
          </p:cNvPr>
          <p:cNvSpPr/>
          <p:nvPr/>
        </p:nvSpPr>
        <p:spPr>
          <a:xfrm>
            <a:off x="7386816" y="5284377"/>
            <a:ext cx="415498" cy="369332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909C117-064F-1842-A975-5B70ED2C000C}"/>
              </a:ext>
            </a:extLst>
          </p:cNvPr>
          <p:cNvSpPr/>
          <p:nvPr/>
        </p:nvSpPr>
        <p:spPr>
          <a:xfrm>
            <a:off x="1945471" y="528866"/>
            <a:ext cx="2630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dirty="0"/>
              <a:t>Additional special tokens for each predict item</a:t>
            </a:r>
          </a:p>
        </p:txBody>
      </p:sp>
      <p:sp>
        <p:nvSpPr>
          <p:cNvPr id="98" name="右中かっこ 97">
            <a:extLst>
              <a:ext uri="{FF2B5EF4-FFF2-40B4-BE49-F238E27FC236}">
                <a16:creationId xmlns:a16="http://schemas.microsoft.com/office/drawing/2014/main" id="{4518F078-B1C6-4141-B46C-CE3EF6DC694F}"/>
              </a:ext>
            </a:extLst>
          </p:cNvPr>
          <p:cNvSpPr/>
          <p:nvPr/>
        </p:nvSpPr>
        <p:spPr bwMode="auto">
          <a:xfrm rot="16200000">
            <a:off x="3069865" y="-553161"/>
            <a:ext cx="268859" cy="349131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7210112-311A-B640-A1B9-55D7E48641F0}"/>
              </a:ext>
            </a:extLst>
          </p:cNvPr>
          <p:cNvSpPr/>
          <p:nvPr/>
        </p:nvSpPr>
        <p:spPr>
          <a:xfrm>
            <a:off x="-20248" y="6217319"/>
            <a:ext cx="3758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dirty="0" err="1"/>
              <a:t>question_asker_intent_understanding</a:t>
            </a:r>
            <a:endParaRPr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5DAC5C5-171F-4247-AB0F-CB710F00983D}"/>
              </a:ext>
            </a:extLst>
          </p:cNvPr>
          <p:cNvSpPr/>
          <p:nvPr/>
        </p:nvSpPr>
        <p:spPr>
          <a:xfrm>
            <a:off x="3943990" y="6245039"/>
            <a:ext cx="232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dirty="0" err="1"/>
              <a:t>question_body_critical</a:t>
            </a:r>
            <a:endParaRPr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365753C-B986-254D-9590-0D5417CD78F3}"/>
              </a:ext>
            </a:extLst>
          </p:cNvPr>
          <p:cNvSpPr/>
          <p:nvPr/>
        </p:nvSpPr>
        <p:spPr>
          <a:xfrm>
            <a:off x="9165127" y="6245039"/>
            <a:ext cx="2370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dirty="0" err="1"/>
              <a:t>question_type_spelling</a:t>
            </a:r>
            <a:endParaRPr lang="ja-JP" altLang="en-US"/>
          </a:p>
        </p:txBody>
      </p:sp>
      <p:cxnSp>
        <p:nvCxnSpPr>
          <p:cNvPr id="103" name="カギ線コネクタ 102">
            <a:extLst>
              <a:ext uri="{FF2B5EF4-FFF2-40B4-BE49-F238E27FC236}">
                <a16:creationId xmlns:a16="http://schemas.microsoft.com/office/drawing/2014/main" id="{B2423E20-966D-5049-826E-522EE5551D85}"/>
              </a:ext>
            </a:extLst>
          </p:cNvPr>
          <p:cNvCxnSpPr>
            <a:stCxn id="58" idx="2"/>
            <a:endCxn id="68" idx="0"/>
          </p:cNvCxnSpPr>
          <p:nvPr/>
        </p:nvCxnSpPr>
        <p:spPr bwMode="auto">
          <a:xfrm rot="16200000" flipH="1">
            <a:off x="6921961" y="2486954"/>
            <a:ext cx="322823" cy="4207447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カギ線コネクタ 107">
            <a:extLst>
              <a:ext uri="{FF2B5EF4-FFF2-40B4-BE49-F238E27FC236}">
                <a16:creationId xmlns:a16="http://schemas.microsoft.com/office/drawing/2014/main" id="{6D2DCF1D-D741-2E43-965F-72066BE472D4}"/>
              </a:ext>
            </a:extLst>
          </p:cNvPr>
          <p:cNvCxnSpPr>
            <a:stCxn id="56" idx="2"/>
            <a:endCxn id="64" idx="0"/>
          </p:cNvCxnSpPr>
          <p:nvPr/>
        </p:nvCxnSpPr>
        <p:spPr bwMode="auto">
          <a:xfrm rot="16200000" flipH="1">
            <a:off x="2640280" y="3374793"/>
            <a:ext cx="332742" cy="2441689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7988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A2576C2-4423-1C43-A436-CE1A4393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tabLst>
                <a:tab pos="749300" algn="l"/>
              </a:tabLst>
            </a:pP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モデル：</a:t>
            </a:r>
            <a:r>
              <a:rPr lang="en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Multi-Sample Dropout</a:t>
            </a: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85C9340F-5330-7F41-998D-BCD82322E5BD}"/>
              </a:ext>
            </a:extLst>
          </p:cNvPr>
          <p:cNvGrpSpPr/>
          <p:nvPr/>
        </p:nvGrpSpPr>
        <p:grpSpPr>
          <a:xfrm>
            <a:off x="4657344" y="1127389"/>
            <a:ext cx="2877312" cy="371688"/>
            <a:chOff x="4301392" y="1737738"/>
            <a:chExt cx="2877312" cy="371688"/>
          </a:xfrm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5E4CE7C4-D4C5-C746-AD71-14C901FF842B}"/>
                </a:ext>
              </a:extLst>
            </p:cNvPr>
            <p:cNvSpPr/>
            <p:nvPr/>
          </p:nvSpPr>
          <p:spPr bwMode="auto">
            <a:xfrm>
              <a:off x="4301392" y="1737738"/>
              <a:ext cx="719328" cy="371688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tabLst>
                  <a:tab pos="749300" algn="l"/>
                </a:tabLst>
              </a:pP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[CLS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]</a:t>
              </a:r>
              <a:endPara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0913BB8-D0D4-3A40-9422-888387DDF84C}"/>
                </a:ext>
              </a:extLst>
            </p:cNvPr>
            <p:cNvSpPr/>
            <p:nvPr/>
          </p:nvSpPr>
          <p:spPr bwMode="auto">
            <a:xfrm>
              <a:off x="5020720" y="1737738"/>
              <a:ext cx="719328" cy="371688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tabLst>
                  <a:tab pos="749300" algn="l"/>
                </a:tabLst>
              </a:pP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[CLS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]</a:t>
              </a:r>
              <a:endPara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987FADF-6A1C-BE43-B5B6-E57604055AD6}"/>
                </a:ext>
              </a:extLst>
            </p:cNvPr>
            <p:cNvSpPr/>
            <p:nvPr/>
          </p:nvSpPr>
          <p:spPr bwMode="auto">
            <a:xfrm>
              <a:off x="5740048" y="1737738"/>
              <a:ext cx="719328" cy="371688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tabLst>
                  <a:tab pos="749300" algn="l"/>
                </a:tabLst>
              </a:pP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[CLS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]</a:t>
              </a:r>
              <a:endPara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F165CE9A-5C3C-DF4C-BCF4-852428FD4FFD}"/>
                </a:ext>
              </a:extLst>
            </p:cNvPr>
            <p:cNvSpPr/>
            <p:nvPr/>
          </p:nvSpPr>
          <p:spPr bwMode="auto">
            <a:xfrm>
              <a:off x="6459376" y="1737738"/>
              <a:ext cx="719328" cy="371688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tabLst>
                  <a:tab pos="749300" algn="l"/>
                </a:tabLst>
              </a:pP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[CLS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]</a:t>
              </a:r>
              <a:endPara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9B4061C-47EC-4D4E-BD70-2DF9ABFA6338}"/>
              </a:ext>
            </a:extLst>
          </p:cNvPr>
          <p:cNvSpPr txBox="1"/>
          <p:nvPr/>
        </p:nvSpPr>
        <p:spPr>
          <a:xfrm>
            <a:off x="7534656" y="1174733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(768 * 4)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CBC111A-E2EA-7046-A230-1050DD4955A8}"/>
              </a:ext>
            </a:extLst>
          </p:cNvPr>
          <p:cNvSpPr/>
          <p:nvPr/>
        </p:nvSpPr>
        <p:spPr bwMode="auto">
          <a:xfrm>
            <a:off x="613106" y="2595803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dropout (p=0.5)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DE71278-2245-C04F-BDB5-DD552F9E9AB9}"/>
              </a:ext>
            </a:extLst>
          </p:cNvPr>
          <p:cNvSpPr/>
          <p:nvPr/>
        </p:nvSpPr>
        <p:spPr bwMode="auto">
          <a:xfrm>
            <a:off x="5114894" y="3543922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Linear(768*4 -&gt; 1)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B0C2A6E-E6D8-5748-879D-D3B0375067DA}"/>
              </a:ext>
            </a:extLst>
          </p:cNvPr>
          <p:cNvSpPr/>
          <p:nvPr/>
        </p:nvSpPr>
        <p:spPr bwMode="auto">
          <a:xfrm>
            <a:off x="2845362" y="2595803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dropout (p=0.5)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AD8AD71-779A-2848-AB06-2B7C1A9D6F68}"/>
              </a:ext>
            </a:extLst>
          </p:cNvPr>
          <p:cNvSpPr/>
          <p:nvPr/>
        </p:nvSpPr>
        <p:spPr bwMode="auto">
          <a:xfrm>
            <a:off x="5097199" y="2595803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dropout (p=0.5)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305B551-CBB3-6B49-AA39-87E862CC7FBB}"/>
              </a:ext>
            </a:extLst>
          </p:cNvPr>
          <p:cNvSpPr/>
          <p:nvPr/>
        </p:nvSpPr>
        <p:spPr bwMode="auto">
          <a:xfrm>
            <a:off x="7349036" y="2595803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dropout (p=0.5)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772F9A1-CE93-CA44-A3A7-3F51A362A519}"/>
              </a:ext>
            </a:extLst>
          </p:cNvPr>
          <p:cNvSpPr/>
          <p:nvPr/>
        </p:nvSpPr>
        <p:spPr bwMode="auto">
          <a:xfrm>
            <a:off x="9581292" y="2595803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dropout (p=0.5)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F7E44BC-846E-1546-9F05-6D198001C73D}"/>
              </a:ext>
            </a:extLst>
          </p:cNvPr>
          <p:cNvSpPr/>
          <p:nvPr/>
        </p:nvSpPr>
        <p:spPr bwMode="auto">
          <a:xfrm>
            <a:off x="613106" y="4462335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C974259-1CCF-424A-ADE5-444DF66235AE}"/>
              </a:ext>
            </a:extLst>
          </p:cNvPr>
          <p:cNvSpPr/>
          <p:nvPr/>
        </p:nvSpPr>
        <p:spPr bwMode="auto">
          <a:xfrm>
            <a:off x="2845362" y="4462335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0.2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AE5DB44-0E2E-8642-BCB6-BF195D27B47B}"/>
              </a:ext>
            </a:extLst>
          </p:cNvPr>
          <p:cNvSpPr/>
          <p:nvPr/>
        </p:nvSpPr>
        <p:spPr bwMode="auto">
          <a:xfrm>
            <a:off x="5096640" y="4462335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DFC8C06-2DD9-EF44-A0F0-11D14BB728AF}"/>
              </a:ext>
            </a:extLst>
          </p:cNvPr>
          <p:cNvSpPr/>
          <p:nvPr/>
        </p:nvSpPr>
        <p:spPr bwMode="auto">
          <a:xfrm>
            <a:off x="7349036" y="4462335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94667A0-C5C0-564D-BFFB-A0A9703D40F5}"/>
              </a:ext>
            </a:extLst>
          </p:cNvPr>
          <p:cNvSpPr/>
          <p:nvPr/>
        </p:nvSpPr>
        <p:spPr bwMode="auto">
          <a:xfrm>
            <a:off x="9581291" y="4462335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0.7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E86C9C1C-9953-9F4F-BB6A-C76127773852}"/>
              </a:ext>
            </a:extLst>
          </p:cNvPr>
          <p:cNvSpPr/>
          <p:nvPr/>
        </p:nvSpPr>
        <p:spPr bwMode="auto">
          <a:xfrm>
            <a:off x="5114895" y="5310343"/>
            <a:ext cx="1962215" cy="37168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.27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5C9CD1D-06FA-E843-B125-D1B3B77FB648}"/>
              </a:ext>
            </a:extLst>
          </p:cNvPr>
          <p:cNvSpPr txBox="1"/>
          <p:nvPr/>
        </p:nvSpPr>
        <p:spPr>
          <a:xfrm>
            <a:off x="5265676" y="5682031"/>
            <a:ext cx="1660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Average of 5 values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2881653-111C-444E-9189-45CEEB0FF472}"/>
              </a:ext>
            </a:extLst>
          </p:cNvPr>
          <p:cNvSpPr txBox="1"/>
          <p:nvPr/>
        </p:nvSpPr>
        <p:spPr>
          <a:xfrm>
            <a:off x="5087130" y="2090938"/>
            <a:ext cx="197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Different dropout mask 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2CB2B5A-00B0-534D-A928-5B5F2426DCBF}"/>
              </a:ext>
            </a:extLst>
          </p:cNvPr>
          <p:cNvSpPr txBox="1"/>
          <p:nvPr/>
        </p:nvSpPr>
        <p:spPr>
          <a:xfrm>
            <a:off x="7167107" y="3588605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Shared linear weights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C00BE66B-3203-D444-86D7-8F9E6BF75ADA}"/>
              </a:ext>
            </a:extLst>
          </p:cNvPr>
          <p:cNvSpPr/>
          <p:nvPr/>
        </p:nvSpPr>
        <p:spPr bwMode="auto">
          <a:xfrm>
            <a:off x="348067" y="2465396"/>
            <a:ext cx="11654632" cy="2628108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endParaRPr lang="en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1" name="カギ線コネクタ 120">
            <a:extLst>
              <a:ext uri="{FF2B5EF4-FFF2-40B4-BE49-F238E27FC236}">
                <a16:creationId xmlns:a16="http://schemas.microsoft.com/office/drawing/2014/main" id="{CE47DDAC-3963-F94C-8514-56C6E3A8E953}"/>
              </a:ext>
            </a:extLst>
          </p:cNvPr>
          <p:cNvCxnSpPr>
            <a:endCxn id="86" idx="0"/>
          </p:cNvCxnSpPr>
          <p:nvPr/>
        </p:nvCxnSpPr>
        <p:spPr bwMode="auto">
          <a:xfrm rot="10800000" flipV="1">
            <a:off x="1594215" y="1998949"/>
            <a:ext cx="4483535" cy="5968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カギ線コネクタ 121">
            <a:extLst>
              <a:ext uri="{FF2B5EF4-FFF2-40B4-BE49-F238E27FC236}">
                <a16:creationId xmlns:a16="http://schemas.microsoft.com/office/drawing/2014/main" id="{9A903D0F-8B08-CA47-8757-E10C0FD3358C}"/>
              </a:ext>
            </a:extLst>
          </p:cNvPr>
          <p:cNvCxnSpPr>
            <a:endCxn id="88" idx="0"/>
          </p:cNvCxnSpPr>
          <p:nvPr/>
        </p:nvCxnSpPr>
        <p:spPr bwMode="auto">
          <a:xfrm rot="10800000" flipV="1">
            <a:off x="3826471" y="1998947"/>
            <a:ext cx="2251281" cy="59685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カギ線コネクタ 124">
            <a:extLst>
              <a:ext uri="{FF2B5EF4-FFF2-40B4-BE49-F238E27FC236}">
                <a16:creationId xmlns:a16="http://schemas.microsoft.com/office/drawing/2014/main" id="{3B3C5863-AB45-644E-93C7-11BE1A33D80C}"/>
              </a:ext>
            </a:extLst>
          </p:cNvPr>
          <p:cNvCxnSpPr>
            <a:endCxn id="90" idx="0"/>
          </p:cNvCxnSpPr>
          <p:nvPr/>
        </p:nvCxnSpPr>
        <p:spPr bwMode="auto">
          <a:xfrm rot="5400000">
            <a:off x="5556057" y="2073550"/>
            <a:ext cx="1044504" cy="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8FDF26BF-32B7-CE4A-92CB-C56A8C448E5A}"/>
              </a:ext>
            </a:extLst>
          </p:cNvPr>
          <p:cNvCxnSpPr>
            <a:endCxn id="92" idx="0"/>
          </p:cNvCxnSpPr>
          <p:nvPr/>
        </p:nvCxnSpPr>
        <p:spPr bwMode="auto">
          <a:xfrm>
            <a:off x="6088376" y="1997749"/>
            <a:ext cx="2241768" cy="5980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81D17ADF-3A7F-F64B-AC11-6ECD417811CB}"/>
              </a:ext>
            </a:extLst>
          </p:cNvPr>
          <p:cNvCxnSpPr>
            <a:endCxn id="94" idx="0"/>
          </p:cNvCxnSpPr>
          <p:nvPr/>
        </p:nvCxnSpPr>
        <p:spPr bwMode="auto">
          <a:xfrm>
            <a:off x="6068237" y="1998947"/>
            <a:ext cx="4494163" cy="59685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カギ線コネクタ 135">
            <a:extLst>
              <a:ext uri="{FF2B5EF4-FFF2-40B4-BE49-F238E27FC236}">
                <a16:creationId xmlns:a16="http://schemas.microsoft.com/office/drawing/2014/main" id="{309113F4-61CE-C746-8AAE-71562ADC1AEB}"/>
              </a:ext>
            </a:extLst>
          </p:cNvPr>
          <p:cNvCxnSpPr>
            <a:stCxn id="86" idx="2"/>
            <a:endCxn id="87" idx="0"/>
          </p:cNvCxnSpPr>
          <p:nvPr/>
        </p:nvCxnSpPr>
        <p:spPr bwMode="auto">
          <a:xfrm rot="16200000" flipH="1">
            <a:off x="3556893" y="1004812"/>
            <a:ext cx="576431" cy="45017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カギ線コネクタ 138">
            <a:extLst>
              <a:ext uri="{FF2B5EF4-FFF2-40B4-BE49-F238E27FC236}">
                <a16:creationId xmlns:a16="http://schemas.microsoft.com/office/drawing/2014/main" id="{C3DCEA10-F7CE-DD4D-86ED-60F4DFE98B59}"/>
              </a:ext>
            </a:extLst>
          </p:cNvPr>
          <p:cNvCxnSpPr>
            <a:stCxn id="88" idx="2"/>
            <a:endCxn id="87" idx="0"/>
          </p:cNvCxnSpPr>
          <p:nvPr/>
        </p:nvCxnSpPr>
        <p:spPr bwMode="auto">
          <a:xfrm rot="16200000" flipH="1">
            <a:off x="4673021" y="2120940"/>
            <a:ext cx="576431" cy="226953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カギ線コネクタ 141">
            <a:extLst>
              <a:ext uri="{FF2B5EF4-FFF2-40B4-BE49-F238E27FC236}">
                <a16:creationId xmlns:a16="http://schemas.microsoft.com/office/drawing/2014/main" id="{9A3EBB9F-CD03-C14C-9E97-ECE397E304CB}"/>
              </a:ext>
            </a:extLst>
          </p:cNvPr>
          <p:cNvCxnSpPr>
            <a:stCxn id="90" idx="2"/>
            <a:endCxn id="87" idx="0"/>
          </p:cNvCxnSpPr>
          <p:nvPr/>
        </p:nvCxnSpPr>
        <p:spPr bwMode="auto">
          <a:xfrm rot="16200000" flipH="1">
            <a:off x="5798939" y="3246858"/>
            <a:ext cx="576431" cy="176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カギ線コネクタ 144">
            <a:extLst>
              <a:ext uri="{FF2B5EF4-FFF2-40B4-BE49-F238E27FC236}">
                <a16:creationId xmlns:a16="http://schemas.microsoft.com/office/drawing/2014/main" id="{DD14175B-7929-8649-A42B-33ACEF3090D7}"/>
              </a:ext>
            </a:extLst>
          </p:cNvPr>
          <p:cNvCxnSpPr>
            <a:stCxn id="92" idx="2"/>
            <a:endCxn id="87" idx="0"/>
          </p:cNvCxnSpPr>
          <p:nvPr/>
        </p:nvCxnSpPr>
        <p:spPr bwMode="auto">
          <a:xfrm rot="5400000">
            <a:off x="6924858" y="2138635"/>
            <a:ext cx="576431" cy="22341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カギ線コネクタ 147">
            <a:extLst>
              <a:ext uri="{FF2B5EF4-FFF2-40B4-BE49-F238E27FC236}">
                <a16:creationId xmlns:a16="http://schemas.microsoft.com/office/drawing/2014/main" id="{3C1B14C1-E8D9-B349-9FF3-8C3443366056}"/>
              </a:ext>
            </a:extLst>
          </p:cNvPr>
          <p:cNvCxnSpPr>
            <a:stCxn id="94" idx="2"/>
            <a:endCxn id="87" idx="0"/>
          </p:cNvCxnSpPr>
          <p:nvPr/>
        </p:nvCxnSpPr>
        <p:spPr bwMode="auto">
          <a:xfrm rot="5400000">
            <a:off x="8040986" y="1022507"/>
            <a:ext cx="576431" cy="446639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カギ線コネクタ 152">
            <a:extLst>
              <a:ext uri="{FF2B5EF4-FFF2-40B4-BE49-F238E27FC236}">
                <a16:creationId xmlns:a16="http://schemas.microsoft.com/office/drawing/2014/main" id="{633FFAA2-76D2-914C-849D-B958A09417FF}"/>
              </a:ext>
            </a:extLst>
          </p:cNvPr>
          <p:cNvCxnSpPr>
            <a:stCxn id="87" idx="2"/>
            <a:endCxn id="96" idx="0"/>
          </p:cNvCxnSpPr>
          <p:nvPr/>
        </p:nvCxnSpPr>
        <p:spPr bwMode="auto">
          <a:xfrm rot="5400000">
            <a:off x="3571746" y="1938078"/>
            <a:ext cx="546725" cy="45017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カギ線コネクタ 155">
            <a:extLst>
              <a:ext uri="{FF2B5EF4-FFF2-40B4-BE49-F238E27FC236}">
                <a16:creationId xmlns:a16="http://schemas.microsoft.com/office/drawing/2014/main" id="{F8DC9D48-B7D8-724F-BD21-D3381A43E922}"/>
              </a:ext>
            </a:extLst>
          </p:cNvPr>
          <p:cNvCxnSpPr>
            <a:stCxn id="87" idx="2"/>
            <a:endCxn id="98" idx="0"/>
          </p:cNvCxnSpPr>
          <p:nvPr/>
        </p:nvCxnSpPr>
        <p:spPr bwMode="auto">
          <a:xfrm rot="5400000">
            <a:off x="4687874" y="3054206"/>
            <a:ext cx="546725" cy="226953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カギ線コネクタ 158">
            <a:extLst>
              <a:ext uri="{FF2B5EF4-FFF2-40B4-BE49-F238E27FC236}">
                <a16:creationId xmlns:a16="http://schemas.microsoft.com/office/drawing/2014/main" id="{3AA949AD-52E9-6D46-BEC7-B85B2869A017}"/>
              </a:ext>
            </a:extLst>
          </p:cNvPr>
          <p:cNvCxnSpPr>
            <a:stCxn id="87" idx="2"/>
            <a:endCxn id="99" idx="0"/>
          </p:cNvCxnSpPr>
          <p:nvPr/>
        </p:nvCxnSpPr>
        <p:spPr bwMode="auto">
          <a:xfrm rot="5400000">
            <a:off x="5813513" y="4179845"/>
            <a:ext cx="546725" cy="1825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カギ線コネクタ 161">
            <a:extLst>
              <a:ext uri="{FF2B5EF4-FFF2-40B4-BE49-F238E27FC236}">
                <a16:creationId xmlns:a16="http://schemas.microsoft.com/office/drawing/2014/main" id="{AE14980C-C2E2-124D-995B-C60E21B6E873}"/>
              </a:ext>
            </a:extLst>
          </p:cNvPr>
          <p:cNvCxnSpPr>
            <a:stCxn id="87" idx="2"/>
            <a:endCxn id="100" idx="0"/>
          </p:cNvCxnSpPr>
          <p:nvPr/>
        </p:nvCxnSpPr>
        <p:spPr bwMode="auto">
          <a:xfrm rot="16200000" flipH="1">
            <a:off x="6939711" y="3071901"/>
            <a:ext cx="546725" cy="22341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カギ線コネクタ 164">
            <a:extLst>
              <a:ext uri="{FF2B5EF4-FFF2-40B4-BE49-F238E27FC236}">
                <a16:creationId xmlns:a16="http://schemas.microsoft.com/office/drawing/2014/main" id="{0A2B1335-8664-EE4E-8391-30EAA9ABCAE7}"/>
              </a:ext>
            </a:extLst>
          </p:cNvPr>
          <p:cNvCxnSpPr>
            <a:stCxn id="87" idx="2"/>
            <a:endCxn id="101" idx="0"/>
          </p:cNvCxnSpPr>
          <p:nvPr/>
        </p:nvCxnSpPr>
        <p:spPr bwMode="auto">
          <a:xfrm rot="16200000" flipH="1">
            <a:off x="8055838" y="1955773"/>
            <a:ext cx="546725" cy="44663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CCBEAD26-D42E-8945-8EE4-7210446A16C8}"/>
              </a:ext>
            </a:extLst>
          </p:cNvPr>
          <p:cNvSpPr/>
          <p:nvPr/>
        </p:nvSpPr>
        <p:spPr>
          <a:xfrm>
            <a:off x="8440673" y="6404944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https://arxiv.org/pdf/1905.09788.pdf</a:t>
            </a:r>
          </a:p>
        </p:txBody>
      </p:sp>
    </p:spTree>
    <p:extLst>
      <p:ext uri="{BB962C8B-B14F-4D97-AF65-F5344CB8AC3E}">
        <p14:creationId xmlns:p14="http://schemas.microsoft.com/office/powerpoint/2010/main" val="103472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90D9D53-06E7-9A4E-AA00-7BAE5A96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予測値の後処理：現状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AD8F841-9DB8-5141-BA3F-5E6E33CE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59" y="2095305"/>
            <a:ext cx="4991100" cy="3390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2CEC69D-08B1-FC43-B170-26DF976F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05" y="2095305"/>
            <a:ext cx="4775200" cy="31623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4FC917-C386-A34F-A825-A73A1FF408E7}"/>
              </a:ext>
            </a:extLst>
          </p:cNvPr>
          <p:cNvSpPr txBox="1"/>
          <p:nvPr/>
        </p:nvSpPr>
        <p:spPr>
          <a:xfrm>
            <a:off x="2524231" y="1470804"/>
            <a:ext cx="2370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  <a:p>
            <a:r>
              <a:rPr lang="en" altLang="ja-JP" dirty="0" err="1"/>
              <a:t>question_type_spelling</a:t>
            </a:r>
            <a:endParaRPr lang="en" altLang="ja-JP" dirty="0"/>
          </a:p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ラベルの分布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F65896-5F1B-F046-B773-404834AA3A0F}"/>
              </a:ext>
            </a:extLst>
          </p:cNvPr>
          <p:cNvSpPr txBox="1"/>
          <p:nvPr/>
        </p:nvSpPr>
        <p:spPr>
          <a:xfrm>
            <a:off x="7515331" y="1655470"/>
            <a:ext cx="2370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 err="1"/>
              <a:t>question_type_spelling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予測値の分布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DBD747-C663-5340-A337-2420FE0A48C6}"/>
              </a:ext>
            </a:extLst>
          </p:cNvPr>
          <p:cNvSpPr txBox="1"/>
          <p:nvPr/>
        </p:nvSpPr>
        <p:spPr>
          <a:xfrm>
            <a:off x="8302752" y="52576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予測値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6B454B-E6D6-2C4F-A4B1-5392662D4447}"/>
              </a:ext>
            </a:extLst>
          </p:cNvPr>
          <p:cNvSpPr txBox="1"/>
          <p:nvPr/>
        </p:nvSpPr>
        <p:spPr>
          <a:xfrm>
            <a:off x="6065529" y="20709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頻度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52F403-F01C-3745-819E-CD8AF8E638A1}"/>
              </a:ext>
            </a:extLst>
          </p:cNvPr>
          <p:cNvSpPr txBox="1"/>
          <p:nvPr/>
        </p:nvSpPr>
        <p:spPr>
          <a:xfrm>
            <a:off x="1029631" y="20587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頻度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75130D-D17E-B345-8369-5F921267D6F9}"/>
              </a:ext>
            </a:extLst>
          </p:cNvPr>
          <p:cNvSpPr txBox="1"/>
          <p:nvPr/>
        </p:nvSpPr>
        <p:spPr>
          <a:xfrm>
            <a:off x="3299603" y="5347705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ラベルの値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4CDD6-3AA2-4CB5-966E-A36FF184BBD2}"/>
              </a:ext>
            </a:extLst>
          </p:cNvPr>
          <p:cNvSpPr/>
          <p:nvPr/>
        </p:nvSpPr>
        <p:spPr>
          <a:xfrm>
            <a:off x="5172656" y="122049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相関：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0.06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5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59C499-11FC-5145-ADD6-E2E66667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4" y="630336"/>
            <a:ext cx="5336470" cy="2161632"/>
          </a:xfrm>
        </p:spPr>
        <p:txBody>
          <a:bodyPr/>
          <a:lstStyle/>
          <a:p>
            <a:r>
              <a:rPr lang="en-US" altLang="ja-JP" dirty="0"/>
              <a:t>y      [     0,     0,    0,       0,      0, 1]</a:t>
            </a:r>
          </a:p>
          <a:p>
            <a:r>
              <a:rPr lang="en-US" altLang="ja-JP" dirty="0" err="1"/>
              <a:t>y</a:t>
            </a:r>
            <a:r>
              <a:rPr kumimoji="1" lang="en-US" altLang="ja-JP" dirty="0" err="1"/>
              <a:t>hat</a:t>
            </a:r>
            <a:r>
              <a:rPr kumimoji="1" lang="en-US" altLang="ja-JP" dirty="0"/>
              <a:t> [  0.5,   0.4,  0.3,   0.2,   0.1, 1]</a:t>
            </a:r>
          </a:p>
          <a:p>
            <a:r>
              <a:rPr kumimoji="1" lang="en-US" altLang="ja-JP" dirty="0"/>
              <a:t> Rho = </a:t>
            </a:r>
            <a:r>
              <a:rPr lang="en-US" altLang="ja-JP" dirty="0"/>
              <a:t>0.65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6CCA88A-F059-2149-847B-1DCF3DEA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予測値の後処理：離散化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123710-3A2C-624E-882A-5BCAF230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99" y="1048456"/>
            <a:ext cx="4978400" cy="32131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A4688B-04B2-6846-AC3C-45685FE5D943}"/>
              </a:ext>
            </a:extLst>
          </p:cNvPr>
          <p:cNvSpPr txBox="1"/>
          <p:nvPr/>
        </p:nvSpPr>
        <p:spPr>
          <a:xfrm>
            <a:off x="7509507" y="1227878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処理しない相関が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0.06</a:t>
            </a:r>
            <a:r>
              <a:rPr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、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下位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98%</a:t>
            </a:r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の値を０にしたら、相関が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0.25</a:t>
            </a:r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に上がった。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7D669-D040-4E35-AB9B-9DF3E5774ADF}"/>
              </a:ext>
            </a:extLst>
          </p:cNvPr>
          <p:cNvSpPr/>
          <p:nvPr/>
        </p:nvSpPr>
        <p:spPr>
          <a:xfrm>
            <a:off x="366184" y="45866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予測値の下位の値を全部０にする</a:t>
            </a:r>
            <a:endParaRPr lang="en-US" altLang="ja-JP" dirty="0"/>
          </a:p>
          <a:p>
            <a:r>
              <a:rPr lang="en-US" altLang="ja-JP" dirty="0" err="1"/>
              <a:t>yp</a:t>
            </a:r>
            <a:r>
              <a:rPr lang="en-US" altLang="ja-JP" dirty="0"/>
              <a:t>    [      0,        0,      0,        0,       0, 1]</a:t>
            </a:r>
          </a:p>
          <a:p>
            <a:r>
              <a:rPr lang="en-US" altLang="ja-JP" dirty="0"/>
              <a:t> Rho = 1</a:t>
            </a:r>
          </a:p>
        </p:txBody>
      </p:sp>
      <p:pic>
        <p:nvPicPr>
          <p:cNvPr id="11" name="Picture 10" descr="A picture containing table, sitting, different, white&#10;&#10;Description automatically generated">
            <a:extLst>
              <a:ext uri="{FF2B5EF4-FFF2-40B4-BE49-F238E27FC236}">
                <a16:creationId xmlns:a16="http://schemas.microsoft.com/office/drawing/2014/main" id="{CEDD00AF-38FB-4FC3-BE4B-DE15DF6A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6" y="1653125"/>
            <a:ext cx="2817635" cy="2834040"/>
          </a:xfrm>
          <a:prstGeom prst="rect">
            <a:avLst/>
          </a:prstGeom>
        </p:spPr>
      </p:pic>
      <p:pic>
        <p:nvPicPr>
          <p:cNvPr id="13" name="Picture 12" descr="A picture containing different, man, smoke, air&#10;&#10;Description automatically generated">
            <a:extLst>
              <a:ext uri="{FF2B5EF4-FFF2-40B4-BE49-F238E27FC236}">
                <a16:creationId xmlns:a16="http://schemas.microsoft.com/office/drawing/2014/main" id="{ABE9C926-B23A-4306-89E2-41B9B960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01" y="1653125"/>
            <a:ext cx="2817635" cy="2834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B2BDD3-1A69-4464-8461-EFB5AACB0D92}"/>
              </a:ext>
            </a:extLst>
          </p:cNvPr>
          <p:cNvSpPr txBox="1"/>
          <p:nvPr/>
        </p:nvSpPr>
        <p:spPr>
          <a:xfrm>
            <a:off x="6745299" y="630336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下位何位の値を０にするの？</a:t>
            </a:r>
            <a:endParaRPr kumimoji="1" lang="en-US" sz="16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76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403F1-BF74-4F37-BB08-36CCEC79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4" y="1096424"/>
            <a:ext cx="6517520" cy="97506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72A289-4E1B-40BF-A3FF-479CA4FF5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Question_interestingness_others</a:t>
            </a:r>
            <a:r>
              <a:rPr lang="ja-JP" altLang="en-US" dirty="0"/>
              <a:t>に対して、他の項目の予測結果のほうが相関が高いことを発見した。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EE05B-8873-4B33-B50E-C3288A3F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予測値の後処理：</a:t>
            </a:r>
            <a:r>
              <a:rPr lang="en-US" altLang="ja-JP" dirty="0"/>
              <a:t>Self-ensemble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C8C15-647C-427C-B9C4-3CBA9516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22" y="3429000"/>
            <a:ext cx="10623331" cy="2093143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4C5B3D1-D69A-4610-9880-83B1C680046A}"/>
              </a:ext>
            </a:extLst>
          </p:cNvPr>
          <p:cNvSpPr txBox="1">
            <a:spLocks/>
          </p:cNvSpPr>
          <p:nvPr/>
        </p:nvSpPr>
        <p:spPr bwMode="auto">
          <a:xfrm>
            <a:off x="366181" y="2469646"/>
            <a:ext cx="11459635" cy="10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Meiryo UI" panose="020B0604030504040204" pitchFamily="50" charset="-128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 marL="509588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Meiryo UI" panose="020B0604030504040204" pitchFamily="50" charset="-128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 marL="8556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Meiryo UI" panose="020B0604030504040204" pitchFamily="50" charset="-128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 marL="1203325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Meiryo UI" panose="020B0604030504040204" pitchFamily="50" charset="-128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 marL="15398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Meiryo UI" panose="020B0604030504040204" pitchFamily="50" charset="-128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  <a:lvl6pPr marL="1881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相関が高い項目を</a:t>
            </a:r>
            <a:r>
              <a:rPr lang="en-US" altLang="ja-JP" dirty="0"/>
              <a:t>Ensemble</a:t>
            </a:r>
            <a:r>
              <a:rPr lang="ja-JP" altLang="en-US" dirty="0"/>
              <a:t>したほうが良いかもしないと思って、そのウェイドを</a:t>
            </a:r>
            <a:r>
              <a:rPr lang="en-US" altLang="ja-JP" dirty="0" err="1"/>
              <a:t>HyperOpt</a:t>
            </a:r>
            <a:r>
              <a:rPr lang="ja-JP" altLang="en-US" dirty="0"/>
              <a:t>というハイパーパラメータ調整パッケージで探した。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2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1BCC84-8912-4841-95FE-B5AAF36E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7"/>
            <a:ext cx="7193383" cy="2649312"/>
          </a:xfrm>
        </p:spPr>
        <p:txBody>
          <a:bodyPr/>
          <a:lstStyle/>
          <a:p>
            <a:r>
              <a:rPr kumimoji="1" lang="en-US" altLang="ja-JP" dirty="0" err="1"/>
              <a:t>Stackoveflow</a:t>
            </a:r>
            <a:r>
              <a:rPr kumimoji="1" lang="ja-JP" altLang="en-US" dirty="0"/>
              <a:t>の</a:t>
            </a:r>
            <a:r>
              <a:rPr kumimoji="1" lang="en-US" altLang="ja-JP" dirty="0"/>
              <a:t>Dump</a:t>
            </a:r>
            <a:r>
              <a:rPr kumimoji="1" lang="ja-JP" altLang="en-US" dirty="0"/>
              <a:t>データがネット上にある。</a:t>
            </a:r>
            <a:r>
              <a:rPr lang="ja-JP" altLang="en-US" dirty="0"/>
              <a:t>それ</a:t>
            </a:r>
            <a:r>
              <a:rPr kumimoji="1" lang="ja-JP" altLang="en-US" dirty="0"/>
              <a:t>をダウンロードして、</a:t>
            </a:r>
            <a:r>
              <a:rPr kumimoji="1" lang="en-US" altLang="ja-JP" dirty="0" err="1"/>
              <a:t>Colab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を利用して、</a:t>
            </a:r>
            <a:r>
              <a:rPr kumimoji="1" lang="en-US" altLang="ja-JP" dirty="0"/>
              <a:t>Bert</a:t>
            </a:r>
            <a:r>
              <a:rPr kumimoji="1" lang="ja-JP" altLang="en-US" dirty="0"/>
              <a:t>モデルを言語モデルとして追加学習した。</a:t>
            </a:r>
            <a:endParaRPr kumimoji="1" lang="en-US" altLang="ja-JP" dirty="0"/>
          </a:p>
          <a:p>
            <a:r>
              <a:rPr kumimoji="1" lang="ja-JP" altLang="en-US" dirty="0"/>
              <a:t>計算時間：８コアの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で並列計算で</a:t>
            </a:r>
            <a:r>
              <a:rPr kumimoji="1" lang="en-US" altLang="ja-JP" dirty="0"/>
              <a:t>2</a:t>
            </a:r>
            <a:r>
              <a:rPr kumimoji="1" lang="ja-JP" altLang="en-US" dirty="0"/>
              <a:t>日間をかけた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DC5556D-57DE-F248-8509-AFE9BA7B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学習：追加学習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CDAEE-A608-4F18-A0EE-2400DC568099}"/>
              </a:ext>
            </a:extLst>
          </p:cNvPr>
          <p:cNvSpPr/>
          <p:nvPr/>
        </p:nvSpPr>
        <p:spPr>
          <a:xfrm>
            <a:off x="1728166" y="47081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１</a:t>
            </a:r>
            <a:r>
              <a:rPr lang="en-US" altLang="ja-JP" dirty="0" err="1"/>
              <a:t>st</a:t>
            </a:r>
            <a:r>
              <a:rPr lang="ja-JP" altLang="en-US" dirty="0"/>
              <a:t>のチームはテキストデータで言語モデルを学習させると同時に、</a:t>
            </a:r>
            <a:r>
              <a:rPr lang="en-US" altLang="ja-JP" dirty="0"/>
              <a:t>Multi-task</a:t>
            </a:r>
            <a:r>
              <a:rPr lang="ja-JP" altLang="en-US" dirty="0"/>
              <a:t>で</a:t>
            </a:r>
            <a:r>
              <a:rPr lang="en-US" altLang="ja-JP" dirty="0"/>
              <a:t>Answer count</a:t>
            </a:r>
            <a:r>
              <a:rPr lang="ja-JP" altLang="en-US" dirty="0"/>
              <a:t>、</a:t>
            </a:r>
            <a:r>
              <a:rPr lang="en-US" altLang="ja-JP" dirty="0"/>
              <a:t>Comment count</a:t>
            </a:r>
            <a:r>
              <a:rPr lang="ja-JP" altLang="en-US" dirty="0"/>
              <a:t>等の項目も予測</a:t>
            </a:r>
            <a:endParaRPr lang="en-US" altLang="ja-JP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07729B-F3E3-41AE-AC99-C4A9C6BE5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29910"/>
              </p:ext>
            </p:extLst>
          </p:nvPr>
        </p:nvGraphicFramePr>
        <p:xfrm>
          <a:off x="7824166" y="1437064"/>
          <a:ext cx="4162984" cy="4977554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2081492">
                  <a:extLst>
                    <a:ext uri="{9D8B030D-6E8A-4147-A177-3AD203B41FA5}">
                      <a16:colId xmlns:a16="http://schemas.microsoft.com/office/drawing/2014/main" val="1200158574"/>
                    </a:ext>
                  </a:extLst>
                </a:gridCol>
                <a:gridCol w="2081492">
                  <a:extLst>
                    <a:ext uri="{9D8B030D-6E8A-4147-A177-3AD203B41FA5}">
                      <a16:colId xmlns:a16="http://schemas.microsoft.com/office/drawing/2014/main" val="1825361314"/>
                    </a:ext>
                  </a:extLst>
                </a:gridCol>
              </a:tblGrid>
              <a:tr h="24204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effectLst/>
                        </a:rPr>
                        <a:t>項目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/>
                        <a:t>値</a:t>
                      </a:r>
                      <a:endParaRPr lang="en-US" sz="1200" dirty="0"/>
                    </a:p>
                  </a:txBody>
                  <a:tcPr marL="50908" marR="50908" marT="25454" marB="25454"/>
                </a:tc>
                <a:extLst>
                  <a:ext uri="{0D108BD9-81ED-4DB2-BD59-A6C34878D82A}">
                    <a16:rowId xmlns:a16="http://schemas.microsoft.com/office/drawing/2014/main" val="417736224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405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43178094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Title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"Specially" vs "especially"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1103829574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Body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&lt;p&gt;When should each of them be used?&lt;/p&gt;\n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3552302199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CreationDate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2010-08-10T12:21:07.427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4273303568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Score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33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967292638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ViewCount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23758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2821648450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OwnerUserId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45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3588673499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LastEditorUserId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77227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2062152584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LastEditDate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2017-10-01T20:24:46.077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3549611851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LastActivityDate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2018-12-25T21:36:32.180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946389840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Tags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&lt;word-choice&gt;&lt;word-usage&gt;&lt;differences&gt;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297287221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AnswerCount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2737924822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CommentCount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3337970644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FavoriteCount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1672130548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ClosedDate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NaN</a:t>
                      </a:r>
                      <a:endParaRPr lang="en-US" sz="1200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1848208525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LastEditorDisplayName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NaN</a:t>
                      </a:r>
                      <a:endParaRPr lang="en-US" sz="1200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4164713372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OwnerDisplayName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NaN</a:t>
                      </a:r>
                      <a:endParaRPr lang="en-US" sz="1200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1867203613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CommunityOwnedDate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NaN</a:t>
                      </a:r>
                      <a:endParaRPr lang="en-US" sz="1200" dirty="0">
                        <a:effectLst/>
                      </a:endParaRPr>
                    </a:p>
                  </a:txBody>
                  <a:tcPr marL="50908" marR="50908" marT="25454" marB="25454" anchor="ctr"/>
                </a:tc>
                <a:extLst>
                  <a:ext uri="{0D108BD9-81ED-4DB2-BD59-A6C34878D82A}">
                    <a16:rowId xmlns:a16="http://schemas.microsoft.com/office/drawing/2014/main" val="271965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0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A9CF1-8F13-4B46-910A-C88EB982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11459635" cy="5989919"/>
          </a:xfrm>
        </p:spPr>
        <p:txBody>
          <a:bodyPr/>
          <a:lstStyle/>
          <a:p>
            <a:r>
              <a:rPr lang="en" altLang="ja-JP" dirty="0" err="1"/>
              <a:t>question_type_spelling</a:t>
            </a:r>
            <a:r>
              <a:rPr lang="ja-JP" altLang="en-US"/>
              <a:t>の項目については０ではないデータは</a:t>
            </a:r>
            <a:r>
              <a:rPr lang="en-US" altLang="ja-JP" dirty="0"/>
              <a:t>11</a:t>
            </a:r>
            <a:r>
              <a:rPr lang="ja-JP" altLang="en-US"/>
              <a:t>件のみ。あまりにも偏り過ぎたため、データを作ることを考えた。</a:t>
            </a:r>
            <a:endParaRPr lang="en-US" altLang="ja-JP" dirty="0"/>
          </a:p>
          <a:p>
            <a:r>
              <a:rPr lang="en-US" altLang="ja-JP" dirty="0" err="1"/>
              <a:t>Stackoverflow</a:t>
            </a:r>
            <a:r>
              <a:rPr lang="ja-JP" altLang="en-US"/>
              <a:t>の</a:t>
            </a:r>
            <a:r>
              <a:rPr lang="en-US" altLang="ja-JP" dirty="0"/>
              <a:t>Dump</a:t>
            </a:r>
            <a:r>
              <a:rPr lang="ja-JP" altLang="en-US"/>
              <a:t>データの中で、「</a:t>
            </a:r>
            <a:r>
              <a:rPr lang="en-US" altLang="ja-JP" dirty="0"/>
              <a:t>spell</a:t>
            </a:r>
            <a:r>
              <a:rPr lang="ja-JP" altLang="en-US"/>
              <a:t>」が入っている質問を取り出して、それをポジティブのデータにした。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予測項目：</a:t>
            </a:r>
            <a:r>
              <a:rPr lang="en" altLang="ja-JP" dirty="0"/>
              <a:t> </a:t>
            </a:r>
            <a:r>
              <a:rPr lang="en" altLang="ja-JP" dirty="0" err="1"/>
              <a:t>question_type_spelling</a:t>
            </a:r>
            <a:endParaRPr lang="en-US" altLang="ja-JP" dirty="0"/>
          </a:p>
          <a:p>
            <a:r>
              <a:rPr lang="ja-JP" altLang="en-US"/>
              <a:t>学習データ：　</a:t>
            </a:r>
            <a:r>
              <a:rPr lang="en" altLang="ja-JP" dirty="0"/>
              <a:t> </a:t>
            </a:r>
            <a:r>
              <a:rPr lang="en" altLang="ja-JP" dirty="0" err="1"/>
              <a:t>question_type_spelling</a:t>
            </a:r>
            <a:r>
              <a:rPr lang="ja-JP" altLang="en-US"/>
              <a:t>が０のデータ</a:t>
            </a:r>
            <a:r>
              <a:rPr lang="en-US" altLang="ja-JP" dirty="0"/>
              <a:t>5000</a:t>
            </a:r>
            <a:r>
              <a:rPr lang="ja-JP" altLang="en-US"/>
              <a:t>件　＋　 「</a:t>
            </a:r>
            <a:r>
              <a:rPr lang="en-US" altLang="ja-JP" dirty="0"/>
              <a:t>spell</a:t>
            </a:r>
            <a:r>
              <a:rPr lang="ja-JP" altLang="en-US"/>
              <a:t>」が入っている質問　</a:t>
            </a:r>
            <a:r>
              <a:rPr lang="en-US" altLang="ja-JP" dirty="0"/>
              <a:t> 3000</a:t>
            </a:r>
            <a:r>
              <a:rPr lang="ja-JP" altLang="en-US"/>
              <a:t>件</a:t>
            </a:r>
            <a:endParaRPr lang="en-US" altLang="ja-JP" dirty="0"/>
          </a:p>
          <a:p>
            <a:r>
              <a:rPr lang="ja-JP" altLang="en-US"/>
              <a:t>検証データ：　残りの学習データ（中にすべてのポジティブの例と残りのネガティブの例がある）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結果：完全に</a:t>
            </a:r>
            <a:r>
              <a:rPr lang="en-US" altLang="ja-JP" dirty="0"/>
              <a:t>pseudo positive data</a:t>
            </a:r>
            <a:r>
              <a:rPr lang="ja-JP" altLang="en-US"/>
              <a:t>で、相関が</a:t>
            </a:r>
            <a:r>
              <a:rPr lang="en-US" altLang="ja-JP" dirty="0"/>
              <a:t>0.06</a:t>
            </a:r>
            <a:r>
              <a:rPr lang="ja-JP" altLang="en-US"/>
              <a:t>から</a:t>
            </a:r>
            <a:r>
              <a:rPr lang="en-US" altLang="ja-JP" dirty="0"/>
              <a:t>0.2</a:t>
            </a:r>
            <a:r>
              <a:rPr lang="ja-JP" altLang="en-US"/>
              <a:t>に上がった。</a:t>
            </a:r>
            <a:endParaRPr lang="en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9F3315B-1E61-D54D-82DD-772F6F09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学習：新しいデータを作る</a:t>
            </a:r>
          </a:p>
        </p:txBody>
      </p:sp>
    </p:spTree>
    <p:extLst>
      <p:ext uri="{BB962C8B-B14F-4D97-AF65-F5344CB8AC3E}">
        <p14:creationId xmlns:p14="http://schemas.microsoft.com/office/powerpoint/2010/main" val="98551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79331B0-8B1C-F747-A8A5-5190CD72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学習：</a:t>
            </a:r>
            <a:r>
              <a:rPr lang="en" altLang="ja-JP" dirty="0"/>
              <a:t>Pseudo-labeling(1st, 5th, 8th)</a:t>
            </a:r>
            <a:endParaRPr kumimoji="1" lang="ja-JP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78C66B-4E01-0046-B831-378B8404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24" y="211503"/>
            <a:ext cx="4254246" cy="643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D9E30DFB-F7D7-C342-B5C5-8E57691C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6717369" cy="2295743"/>
          </a:xfrm>
        </p:spPr>
        <p:txBody>
          <a:bodyPr/>
          <a:lstStyle/>
          <a:p>
            <a:r>
              <a:rPr kumimoji="1" lang="ja-JP" altLang="en-US" dirty="0"/>
              <a:t>持っているデータでモデルを学習。</a:t>
            </a:r>
            <a:endParaRPr kumimoji="1" lang="en-US" altLang="ja-JP" dirty="0"/>
          </a:p>
          <a:p>
            <a:r>
              <a:rPr lang="ja-JP" altLang="en-US" dirty="0"/>
              <a:t>学習できたモデルを使って、ラベル付けていないデータにラベルをつける。</a:t>
            </a:r>
            <a:endParaRPr lang="en-US" altLang="ja-JP" dirty="0"/>
          </a:p>
          <a:p>
            <a:r>
              <a:rPr lang="ja-JP" altLang="en-US" dirty="0"/>
              <a:t>得たラベル付けたデータと元にあるデータと混ぜて学習し直す。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607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D7FC5E-C65C-4487-AD41-2333912B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7"/>
            <a:ext cx="11459635" cy="5723166"/>
          </a:xfrm>
        </p:spPr>
        <p:txBody>
          <a:bodyPr/>
          <a:lstStyle/>
          <a:p>
            <a:r>
              <a:rPr lang="ja-JP" altLang="en-US" dirty="0"/>
              <a:t>不定長の入力に対して、バッチ内で同じ長さに</a:t>
            </a:r>
            <a:r>
              <a:rPr lang="en-US" altLang="ja-JP" dirty="0"/>
              <a:t>Padding</a:t>
            </a:r>
            <a:r>
              <a:rPr lang="ja-JP" altLang="en-US" dirty="0"/>
              <a:t>する必要がある。</a:t>
            </a:r>
            <a:endParaRPr lang="en-US" altLang="ja-JP" dirty="0"/>
          </a:p>
          <a:p>
            <a:r>
              <a:rPr lang="ja-JP" altLang="en-US" dirty="0"/>
              <a:t>例えば：</a:t>
            </a:r>
            <a:endParaRPr lang="en-US" altLang="ja-JP" dirty="0"/>
          </a:p>
          <a:p>
            <a:r>
              <a:rPr lang="ja-JP" altLang="en-US" dirty="0"/>
              <a:t>長さが　</a:t>
            </a:r>
            <a:r>
              <a:rPr lang="en-US" altLang="ja-JP" dirty="0"/>
              <a:t>[2,512, 2,512]</a:t>
            </a:r>
            <a:r>
              <a:rPr lang="ja-JP" altLang="en-US" dirty="0"/>
              <a:t>　の</a:t>
            </a:r>
            <a:r>
              <a:rPr lang="en-US" altLang="ja-JP" dirty="0"/>
              <a:t>4</a:t>
            </a:r>
            <a:r>
              <a:rPr lang="ja-JP" altLang="en-US" dirty="0"/>
              <a:t>つの文について</a:t>
            </a:r>
            <a:r>
              <a:rPr lang="en-US" altLang="ja-JP" dirty="0"/>
              <a:t>Batch size</a:t>
            </a:r>
            <a:r>
              <a:rPr lang="ja-JP" altLang="en-US" dirty="0"/>
              <a:t>を２に設定して入力する。</a:t>
            </a:r>
            <a:endParaRPr lang="en-US" altLang="ja-JP" dirty="0"/>
          </a:p>
          <a:p>
            <a:r>
              <a:rPr lang="ja-JP" altLang="en-US" dirty="0"/>
              <a:t>何もしない場合は、入力の長さは</a:t>
            </a:r>
            <a:endParaRPr lang="en-US" altLang="ja-JP" dirty="0"/>
          </a:p>
          <a:p>
            <a:r>
              <a:rPr lang="en-US" altLang="ja-JP" dirty="0"/>
              <a:t>[[512,512], [512,512]]</a:t>
            </a:r>
          </a:p>
          <a:p>
            <a:r>
              <a:rPr lang="ja-JP" altLang="en-US" dirty="0"/>
              <a:t>一回長さをソードして入力すると、　</a:t>
            </a:r>
            <a:endParaRPr lang="en-US" altLang="ja-JP" dirty="0"/>
          </a:p>
          <a:p>
            <a:r>
              <a:rPr lang="en-US" altLang="ja-JP" dirty="0"/>
              <a:t>[[2,2], [512,512]]</a:t>
            </a:r>
            <a:r>
              <a:rPr lang="ja-JP" altLang="en-US" dirty="0"/>
              <a:t>になる。</a:t>
            </a:r>
            <a:endParaRPr lang="en-US" altLang="ja-JP" dirty="0"/>
          </a:p>
          <a:p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これを使うことで、</a:t>
            </a:r>
            <a:endParaRPr lang="en-US" altLang="ja-JP" dirty="0"/>
          </a:p>
          <a:p>
            <a:r>
              <a:rPr lang="en-US" dirty="0"/>
              <a:t>1 epoch</a:t>
            </a:r>
            <a:r>
              <a:rPr lang="ja-JP" altLang="en-US" dirty="0"/>
              <a:t>の学習時間を</a:t>
            </a:r>
            <a:r>
              <a:rPr lang="en-US" altLang="ja-JP" dirty="0"/>
              <a:t>6</a:t>
            </a:r>
            <a:r>
              <a:rPr lang="ja-JP" altLang="en-US" dirty="0"/>
              <a:t>分から</a:t>
            </a:r>
            <a:r>
              <a:rPr lang="en-US" altLang="ja-JP" dirty="0"/>
              <a:t>2</a:t>
            </a:r>
            <a:r>
              <a:rPr lang="ja-JP" altLang="en-US" dirty="0"/>
              <a:t>分へ低減した。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F6ED4B-0925-467E-94DC-25BB47C9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学習：スピットアップ方法その１　</a:t>
            </a:r>
            <a:r>
              <a:rPr lang="en-US" altLang="ja-JP" dirty="0"/>
              <a:t>sequence bucketing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CA3692-435B-45D0-A6E6-597CEB9B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12" y="3612777"/>
            <a:ext cx="6210969" cy="29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7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D7FC5E-C65C-4487-AD41-2333912B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7"/>
            <a:ext cx="11459635" cy="5723166"/>
          </a:xfrm>
        </p:spPr>
        <p:txBody>
          <a:bodyPr/>
          <a:lstStyle/>
          <a:p>
            <a:r>
              <a:rPr lang="en-US" dirty="0"/>
              <a:t>Mixed-Precision Training</a:t>
            </a:r>
            <a:r>
              <a:rPr lang="ja-JP" altLang="en-US" dirty="0"/>
              <a:t>（精度混合計算）：通常は</a:t>
            </a:r>
            <a:r>
              <a:rPr lang="en-US" altLang="ja-JP" dirty="0"/>
              <a:t>32</a:t>
            </a:r>
            <a:r>
              <a:rPr lang="ja-JP" altLang="en-US" dirty="0"/>
              <a:t>ビットの</a:t>
            </a:r>
            <a:r>
              <a:rPr lang="en-US" altLang="ja-JP" dirty="0"/>
              <a:t>Float point</a:t>
            </a:r>
            <a:r>
              <a:rPr lang="ja-JP" altLang="en-US" dirty="0"/>
              <a:t>で計算を行うが、</a:t>
            </a:r>
            <a:r>
              <a:rPr lang="en-US" altLang="ja-JP" dirty="0"/>
              <a:t>Apex</a:t>
            </a:r>
            <a:r>
              <a:rPr lang="ja-JP" altLang="en-US" dirty="0"/>
              <a:t>を使うと、</a:t>
            </a:r>
            <a:r>
              <a:rPr lang="en-US" altLang="ja-JP" dirty="0"/>
              <a:t>16</a:t>
            </a:r>
            <a:r>
              <a:rPr lang="ja-JP" altLang="en-US" dirty="0"/>
              <a:t>ビットの</a:t>
            </a:r>
            <a:r>
              <a:rPr lang="en-US" altLang="ja-JP" dirty="0"/>
              <a:t>FP</a:t>
            </a:r>
            <a:r>
              <a:rPr lang="ja-JP" altLang="en-US" dirty="0"/>
              <a:t>を優先的に計算して、 </a:t>
            </a:r>
            <a:r>
              <a:rPr lang="en-US" altLang="ja-JP" dirty="0"/>
              <a:t>16</a:t>
            </a:r>
            <a:r>
              <a:rPr lang="ja-JP" altLang="en-US" dirty="0"/>
              <a:t>ビットが表現できる</a:t>
            </a:r>
            <a:r>
              <a:rPr lang="en-US" altLang="ja-JP" dirty="0"/>
              <a:t>65504</a:t>
            </a:r>
            <a:r>
              <a:rPr lang="ja-JP" altLang="en-US" dirty="0"/>
              <a:t>を超えた場合のみ</a:t>
            </a:r>
            <a:r>
              <a:rPr lang="en-US" altLang="ja-JP" dirty="0"/>
              <a:t>32</a:t>
            </a:r>
            <a:r>
              <a:rPr lang="ja-JP" altLang="en-US" dirty="0"/>
              <a:t>ビットに切り替えて計算する。</a:t>
            </a:r>
            <a:endParaRPr lang="en-US" altLang="ja-JP" dirty="0"/>
          </a:p>
          <a:p>
            <a:r>
              <a:rPr lang="ja-JP" altLang="en-US" dirty="0"/>
              <a:t>理論上は</a:t>
            </a:r>
            <a:r>
              <a:rPr lang="en-US" altLang="ja-JP" dirty="0"/>
              <a:t>Batch Size</a:t>
            </a:r>
            <a:r>
              <a:rPr lang="ja-JP" altLang="en-US" dirty="0"/>
              <a:t>を</a:t>
            </a:r>
            <a:r>
              <a:rPr lang="en-US" altLang="ja-JP" dirty="0"/>
              <a:t>2</a:t>
            </a:r>
            <a:r>
              <a:rPr lang="ja-JP" altLang="en-US" dirty="0"/>
              <a:t>倍に増加できるし、学習スピードは</a:t>
            </a:r>
            <a:r>
              <a:rPr lang="en-US" altLang="ja-JP" dirty="0"/>
              <a:t>2</a:t>
            </a:r>
            <a:r>
              <a:rPr lang="ja-JP" altLang="en-US" dirty="0"/>
              <a:t>倍早くなる。</a:t>
            </a:r>
            <a:endParaRPr lang="en-US" altLang="ja-JP" dirty="0"/>
          </a:p>
          <a:p>
            <a:r>
              <a:rPr lang="ja-JP" altLang="en-US" dirty="0"/>
              <a:t>今回では効果が僅かだった。</a:t>
            </a:r>
            <a:endParaRPr lang="en-US" altLang="ja-JP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F6ED4B-0925-467E-94DC-25BB47C9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学習：スピットアップ方法その２　</a:t>
            </a:r>
            <a:r>
              <a:rPr lang="en-US" altLang="ja-JP" dirty="0"/>
              <a:t>Nvidia</a:t>
            </a:r>
            <a:r>
              <a:rPr lang="ja-JP" altLang="en-US" dirty="0"/>
              <a:t>の</a:t>
            </a:r>
            <a:r>
              <a:rPr lang="en-US" dirty="0"/>
              <a:t>Apex</a:t>
            </a:r>
            <a:r>
              <a:rPr lang="ja-JP" altLang="en-US" dirty="0"/>
              <a:t>で</a:t>
            </a:r>
            <a:r>
              <a:rPr lang="en-US" dirty="0"/>
              <a:t>Mixed-Precision Training</a:t>
            </a:r>
          </a:p>
        </p:txBody>
      </p:sp>
    </p:spTree>
    <p:extLst>
      <p:ext uri="{BB962C8B-B14F-4D97-AF65-F5344CB8AC3E}">
        <p14:creationId xmlns:p14="http://schemas.microsoft.com/office/powerpoint/2010/main" val="285643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656C8F-3039-415E-B57A-E3B93097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 dirty="0"/>
              <a:t>コンペ初参加で</a:t>
            </a:r>
            <a:r>
              <a:rPr lang="en-US" dirty="0"/>
              <a:t>1,571</a:t>
            </a:r>
            <a:r>
              <a:rPr lang="ja-JP" altLang="en-US" dirty="0"/>
              <a:t>のチームの中に</a:t>
            </a:r>
            <a:r>
              <a:rPr lang="en-US" altLang="ja-JP" dirty="0"/>
              <a:t>11</a:t>
            </a:r>
            <a:r>
              <a:rPr lang="ja-JP" altLang="en-US" dirty="0"/>
              <a:t>位になり、ソロの金メダルを獲得した。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E505-A9B6-4D48-A1BD-4C2FBDE2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20" y="813138"/>
            <a:ext cx="9009160" cy="568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739383-C6ED-B245-A745-6D30A0E8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11459635" cy="56729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Deep Learning</a:t>
            </a:r>
            <a:r>
              <a:rPr lang="ja-JP" altLang="en-US" dirty="0"/>
              <a:t>のモデルの学習時間があまりにも長いから、</a:t>
            </a:r>
            <a:r>
              <a:rPr lang="en-US" altLang="ja-JP" dirty="0"/>
              <a:t>Kaggle</a:t>
            </a:r>
            <a:r>
              <a:rPr lang="ja-JP" altLang="en-US" dirty="0"/>
              <a:t>のコンペは体力の戦いでもある。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掲示板に掲載している他の選手のつぶやきに注目する。</a:t>
            </a:r>
            <a:br>
              <a:rPr lang="ja-JP" altLang="en-US" dirty="0"/>
            </a:br>
            <a:r>
              <a:rPr lang="en" altLang="ja-JP" dirty="0"/>
              <a:t>Trust the leaderboard unless you can tackle the label leak problem(how to deal with label leak)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効率的に実験を実施できる人が勝ち。実験管理がとても重要。（使ったツールは</a:t>
            </a:r>
            <a:r>
              <a:rPr lang="en-US" altLang="ja-JP" dirty="0"/>
              <a:t>weight &amp; biases)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TF</a:t>
            </a:r>
            <a:r>
              <a:rPr lang="ja-JP" altLang="en-US" dirty="0"/>
              <a:t>よりは</a:t>
            </a:r>
            <a:r>
              <a:rPr lang="en-US" altLang="ja-JP" dirty="0" err="1"/>
              <a:t>Pytorch</a:t>
            </a:r>
            <a:r>
              <a:rPr lang="ja-JP" altLang="en-US" dirty="0"/>
              <a:t>を使ったほうが良い。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NLP</a:t>
            </a:r>
            <a:r>
              <a:rPr lang="ja-JP" altLang="en-US" dirty="0"/>
              <a:t>のコンペとは言っても、</a:t>
            </a:r>
            <a:r>
              <a:rPr lang="en-US" altLang="ja-JP" dirty="0"/>
              <a:t>NLP</a:t>
            </a:r>
            <a:r>
              <a:rPr lang="ja-JP" altLang="en-US" dirty="0"/>
              <a:t>に関して勉強になったことはごくわずか。大きく成長したのは、実験を管理する能力。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dirty="0"/>
              <a:t>Trust the leaderboard unless you can tackle the label leak problem</a:t>
            </a:r>
            <a:r>
              <a:rPr lang="ja-JP" altLang="en-US" dirty="0"/>
              <a:t>。</a:t>
            </a:r>
            <a:endParaRPr lang="en-US" altLang="ja-JP" dirty="0"/>
          </a:p>
          <a:p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215636C-C381-7347-A185-A700668C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心得</a:t>
            </a:r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C2CD6-5A5D-4BD3-92DF-BAA66623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8" y="3429000"/>
            <a:ext cx="9740255" cy="2521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0A31A-DCA7-4EFF-8109-D4D4C2BA9C10}"/>
              </a:ext>
            </a:extLst>
          </p:cNvPr>
          <p:cNvSpPr txBox="1"/>
          <p:nvPr/>
        </p:nvSpPr>
        <p:spPr>
          <a:xfrm>
            <a:off x="2932593" y="4228032"/>
            <a:ext cx="197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後処理なし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CV</a:t>
            </a:r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の結果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0.436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9F63B-702D-416A-ABAC-B40AF9C9B2BD}"/>
              </a:ext>
            </a:extLst>
          </p:cNvPr>
          <p:cNvSpPr txBox="1"/>
          <p:nvPr/>
        </p:nvSpPr>
        <p:spPr>
          <a:xfrm>
            <a:off x="2932593" y="5165563"/>
            <a:ext cx="197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後処理なし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CV</a:t>
            </a:r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の結果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0.409</a:t>
            </a:r>
          </a:p>
        </p:txBody>
      </p:sp>
    </p:spTree>
    <p:extLst>
      <p:ext uri="{BB962C8B-B14F-4D97-AF65-F5344CB8AC3E}">
        <p14:creationId xmlns:p14="http://schemas.microsoft.com/office/powerpoint/2010/main" val="27392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A8D09B-7472-D147-8661-0DAAAADD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11459635" cy="1747104"/>
          </a:xfrm>
        </p:spPr>
        <p:txBody>
          <a:bodyPr/>
          <a:lstStyle/>
          <a:p>
            <a:r>
              <a:rPr lang="en" altLang="ja-JP" dirty="0"/>
              <a:t>Notebook</a:t>
            </a:r>
            <a:r>
              <a:rPr lang="ja-JP" altLang="en-US"/>
              <a:t>のみ提出のコンペで</a:t>
            </a:r>
            <a:r>
              <a:rPr lang="en-US" altLang="ja-JP" dirty="0"/>
              <a:t>LB probing</a:t>
            </a:r>
            <a:r>
              <a:rPr lang="ja-JP" altLang="en-US"/>
              <a:t>する時、</a:t>
            </a:r>
            <a:r>
              <a:rPr lang="en-US" altLang="ja-JP" dirty="0"/>
              <a:t>Private Leaderboard</a:t>
            </a:r>
            <a:r>
              <a:rPr lang="ja-JP" altLang="en-US"/>
              <a:t>のデータを予測せず、</a:t>
            </a:r>
            <a:r>
              <a:rPr lang="en-US" altLang="ja-JP" dirty="0"/>
              <a:t>LB</a:t>
            </a:r>
            <a:r>
              <a:rPr lang="ja-JP" altLang="en-US"/>
              <a:t>のみ予測すれば、スコアリングの時間が</a:t>
            </a:r>
            <a:r>
              <a:rPr lang="en-US" altLang="ja-JP" dirty="0"/>
              <a:t>1/6</a:t>
            </a:r>
            <a:r>
              <a:rPr lang="ja-JP" altLang="en-US"/>
              <a:t>に短縮できる。</a:t>
            </a:r>
            <a:endParaRPr lang="en-US" altLang="ja-JP" dirty="0"/>
          </a:p>
          <a:p>
            <a:r>
              <a:rPr lang="ja-JP" altLang="en-US"/>
              <a:t>手法：</a:t>
            </a:r>
            <a:endParaRPr lang="en-US" altLang="ja-JP" dirty="0"/>
          </a:p>
          <a:p>
            <a:r>
              <a:rPr lang="en-US" altLang="ja-JP" dirty="0"/>
              <a:t>Public</a:t>
            </a:r>
            <a:r>
              <a:rPr lang="ja-JP" altLang="en-US"/>
              <a:t>データの</a:t>
            </a:r>
            <a:r>
              <a:rPr lang="en-US" altLang="ja-JP" dirty="0"/>
              <a:t>ID</a:t>
            </a:r>
            <a:r>
              <a:rPr lang="ja-JP" altLang="en-US"/>
              <a:t>を保存して、</a:t>
            </a:r>
            <a:r>
              <a:rPr lang="en-US" altLang="ja-JP" dirty="0"/>
              <a:t> Public</a:t>
            </a:r>
            <a:r>
              <a:rPr lang="ja-JP" altLang="en-US"/>
              <a:t>データの</a:t>
            </a:r>
            <a:r>
              <a:rPr lang="en-US" altLang="ja-JP" dirty="0"/>
              <a:t>ID</a:t>
            </a:r>
            <a:r>
              <a:rPr lang="ja-JP" altLang="en-US"/>
              <a:t>と一致するデータのみ予測するように設定する。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6C512F-D9EF-C742-B4CF-5F0CF6B3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裏ワザ</a:t>
            </a:r>
          </a:p>
        </p:txBody>
      </p:sp>
    </p:spTree>
    <p:extLst>
      <p:ext uri="{BB962C8B-B14F-4D97-AF65-F5344CB8AC3E}">
        <p14:creationId xmlns:p14="http://schemas.microsoft.com/office/powerpoint/2010/main" val="138805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AD22C-9F35-4CE6-A1FA-1B55F9B9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11459635" cy="40283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Bert</a:t>
            </a:r>
            <a:r>
              <a:rPr lang="ja-JP" altLang="en-US" dirty="0"/>
              <a:t>の扱い方、</a:t>
            </a:r>
            <a:r>
              <a:rPr lang="en-US" altLang="ja-JP" dirty="0"/>
              <a:t>Transforms</a:t>
            </a:r>
            <a:r>
              <a:rPr lang="ja-JP" altLang="en-US" dirty="0"/>
              <a:t>の使い方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Bert</a:t>
            </a:r>
            <a:r>
              <a:rPr lang="ja-JP" altLang="en-US" dirty="0"/>
              <a:t>入門：</a:t>
            </a:r>
            <a:r>
              <a:rPr lang="en-US" dirty="0">
                <a:hlinkClick r:id="rId2"/>
              </a:rPr>
              <a:t>https://www.slideshare.net/matsukenbook/bert-217710964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</a:t>
            </a:r>
            <a:r>
              <a:rPr lang="en" altLang="ja-JP" dirty="0"/>
              <a:t>ata augment</a:t>
            </a:r>
            <a:r>
              <a:rPr lang="ja-JP" altLang="en-US" dirty="0"/>
              <a:t>の方法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たくましい</a:t>
            </a:r>
            <a:r>
              <a:rPr lang="en-US" altLang="ja-JP" dirty="0"/>
              <a:t>Validation</a:t>
            </a:r>
            <a:r>
              <a:rPr lang="ja-JP" altLang="en-US" dirty="0"/>
              <a:t>をする方法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実験を管理する方法（</a:t>
            </a:r>
            <a:r>
              <a:rPr lang="en-US" altLang="ja-JP" dirty="0"/>
              <a:t>Weights &amp; Biases</a:t>
            </a:r>
            <a:r>
              <a:rPr lang="ja-JP" altLang="en-US" dirty="0"/>
              <a:t>の使い方</a:t>
            </a:r>
            <a:r>
              <a:rPr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ハイパーパラメータを自動調整する方法（</a:t>
            </a:r>
            <a:r>
              <a:rPr lang="en-US" altLang="ja-JP" dirty="0" err="1"/>
              <a:t>HyperOpt</a:t>
            </a:r>
            <a:r>
              <a:rPr lang="ja-JP" altLang="en-US" dirty="0"/>
              <a:t>の使い方）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942C3-30F9-4BA9-A559-C748B62E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今後勉強会で具体的に話したいこと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1F8D3F-AD8A-964C-8943-4D16248F8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Stackoverflow</a:t>
            </a:r>
            <a:r>
              <a:rPr kumimoji="1" lang="ja-JP" altLang="en-US" dirty="0"/>
              <a:t>の質問と答えのペアに対して</a:t>
            </a:r>
            <a:r>
              <a:rPr kumimoji="1" lang="en-US" altLang="ja-JP" dirty="0"/>
              <a:t>30</a:t>
            </a:r>
            <a:r>
              <a:rPr kumimoji="1" lang="ja-JP" altLang="en-US" dirty="0"/>
              <a:t>個の評価項目について予測する。</a:t>
            </a:r>
            <a:r>
              <a:rPr lang="ja-JP" altLang="en-US" dirty="0"/>
              <a:t>その中質問に関する評価項目は</a:t>
            </a:r>
            <a:r>
              <a:rPr lang="en-US" altLang="ja-JP" dirty="0"/>
              <a:t>21</a:t>
            </a:r>
            <a:r>
              <a:rPr lang="ja-JP" altLang="en-US" dirty="0"/>
              <a:t>個、答えに関する評価科目は</a:t>
            </a:r>
            <a:r>
              <a:rPr lang="en-US" altLang="ja-JP" dirty="0"/>
              <a:t>9</a:t>
            </a:r>
            <a:r>
              <a:rPr lang="ja-JP" altLang="en-US" dirty="0"/>
              <a:t>個。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1EF7481-3A9F-4143-8050-2BF32E67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lang="ja-JP" altLang="en-US" dirty="0"/>
              <a:t>　</a:t>
            </a:r>
            <a:r>
              <a:rPr lang="en-US" altLang="ja-JP" dirty="0"/>
              <a:t>QUEST Q&amp;A</a:t>
            </a:r>
            <a:r>
              <a:rPr lang="ja-JP" altLang="en-US" dirty="0"/>
              <a:t>の概要</a:t>
            </a:r>
            <a:r>
              <a:rPr lang="en-US" altLang="ja-JP" dirty="0"/>
              <a:t> – </a:t>
            </a:r>
            <a:r>
              <a:rPr lang="ja-JP" altLang="en-US" dirty="0"/>
              <a:t>データ</a:t>
            </a:r>
            <a:endParaRPr kumimoji="1" lang="ja-JP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ED9A3D-A0CF-4DCE-8DBC-4E8C850DA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37942"/>
              </p:ext>
            </p:extLst>
          </p:nvPr>
        </p:nvGraphicFramePr>
        <p:xfrm>
          <a:off x="209516" y="1433155"/>
          <a:ext cx="6151870" cy="5132811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3075935">
                  <a:extLst>
                    <a:ext uri="{9D8B030D-6E8A-4147-A177-3AD203B41FA5}">
                      <a16:colId xmlns:a16="http://schemas.microsoft.com/office/drawing/2014/main" val="2215972820"/>
                    </a:ext>
                  </a:extLst>
                </a:gridCol>
                <a:gridCol w="3075935">
                  <a:extLst>
                    <a:ext uri="{9D8B030D-6E8A-4147-A177-3AD203B41FA5}">
                      <a16:colId xmlns:a16="http://schemas.microsoft.com/office/drawing/2014/main" val="1726845436"/>
                    </a:ext>
                  </a:extLst>
                </a:gridCol>
              </a:tblGrid>
              <a:tr h="7435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effectLst/>
                        </a:rPr>
                        <a:t>入力項目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effectLst/>
                        </a:rPr>
                        <a:t>値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432893172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qa_id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8227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193305378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question_title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What is the white sauce of Domino's pasta made of?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898676195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question_body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What is that made of? Can it be replicated at home?\n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826553086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question_user_name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Aquarius_Girl</a:t>
                      </a:r>
                      <a:endParaRPr lang="en-US" sz="1400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3451899630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question_user_page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https://cooking.stackexchange.com/users/6168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413135672"/>
                  </a:ext>
                </a:extLst>
              </a:tr>
              <a:tr h="130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answer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It's Alfredo sauce and according to Domino's nutrition guide it's made of</a:t>
                      </a:r>
                    </a:p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。。。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650170964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answer_user_name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Ross Ridge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308476809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answer_user_page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https://cooking.stackexchange.com/users/26540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483933706"/>
                  </a:ext>
                </a:extLst>
              </a:tr>
              <a:tr h="130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url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http://cooking.stackexchange.com/questions/56779/what-is-the-white-sauce-of-dominos-pasta-made-of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219425722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category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LIFE_ARTS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2801638133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host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cooking.stackexchange.com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33870983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05BB11-C2CE-4027-A75B-2E1B58C3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60896"/>
              </p:ext>
            </p:extLst>
          </p:nvPr>
        </p:nvGraphicFramePr>
        <p:xfrm>
          <a:off x="6783276" y="1246207"/>
          <a:ext cx="5042540" cy="2783376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3913625">
                  <a:extLst>
                    <a:ext uri="{9D8B030D-6E8A-4147-A177-3AD203B41FA5}">
                      <a16:colId xmlns:a16="http://schemas.microsoft.com/office/drawing/2014/main" val="1165017876"/>
                    </a:ext>
                  </a:extLst>
                </a:gridCol>
                <a:gridCol w="1128915">
                  <a:extLst>
                    <a:ext uri="{9D8B030D-6E8A-4147-A177-3AD203B41FA5}">
                      <a16:colId xmlns:a16="http://schemas.microsoft.com/office/drawing/2014/main" val="2212435694"/>
                    </a:ext>
                  </a:extLst>
                </a:gridCol>
              </a:tblGrid>
              <a:tr h="21636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effectLst/>
                        </a:rPr>
                        <a:t>予測項目の一部（質問）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effectLst/>
                        </a:rPr>
                        <a:t>値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3637208266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question_asker_intent_understanding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2289422083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question_body_critical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0.555556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004299250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question_conversational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3708567858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question_expect_short_answer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2842881004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question_fact_seeking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211391976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question_has_commonly_accepted_answer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071126453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question_interestingness_others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0.888889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2071540650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question_interestingness_self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0.888889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3205500448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question_type_reason_explanation</a:t>
                      </a:r>
                      <a:endParaRPr lang="en-US" sz="1400" b="1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2468469350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question_type_spelling</a:t>
                      </a:r>
                      <a:endParaRPr lang="en-US" sz="1400" b="1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838714914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question_well_written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6437366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E0EA33-5559-4C00-93E6-07EA2E639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04532"/>
              </p:ext>
            </p:extLst>
          </p:nvPr>
        </p:nvGraphicFramePr>
        <p:xfrm>
          <a:off x="6783278" y="4228729"/>
          <a:ext cx="5042538" cy="2551428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3960921">
                  <a:extLst>
                    <a:ext uri="{9D8B030D-6E8A-4147-A177-3AD203B41FA5}">
                      <a16:colId xmlns:a16="http://schemas.microsoft.com/office/drawing/2014/main" val="2813403004"/>
                    </a:ext>
                  </a:extLst>
                </a:gridCol>
                <a:gridCol w="1081617">
                  <a:extLst>
                    <a:ext uri="{9D8B030D-6E8A-4147-A177-3AD203B41FA5}">
                      <a16:colId xmlns:a16="http://schemas.microsoft.com/office/drawing/2014/main" val="2707755446"/>
                    </a:ext>
                  </a:extLst>
                </a:gridCol>
              </a:tblGrid>
              <a:tr h="6474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effectLst/>
                        </a:rPr>
                        <a:t>予測項目（答え）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effectLst/>
                        </a:rPr>
                        <a:t>値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2855708427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answer_helpful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3368148421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answer_level_of_information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0.666667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4101437197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answer_plausible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4033587922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answer_relevance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791808145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answer_satisfaction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0.933333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797500720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answer_type_instructions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2283203957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answer_type_procedure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451836084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answer_type_reason_explanation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936598554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answer_well_written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137553834"/>
                  </a:ext>
                </a:extLst>
              </a:tr>
              <a:tr h="7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q_len</a:t>
                      </a:r>
                      <a:endParaRPr lang="en-US" sz="1400" b="1" dirty="0">
                        <a:effectLst/>
                      </a:endParaRPr>
                    </a:p>
                  </a:txBody>
                  <a:tcPr marL="18589" marR="18589" marT="9294" marB="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52</a:t>
                      </a:r>
                    </a:p>
                  </a:txBody>
                  <a:tcPr marL="18589" marR="18589" marT="9294" marB="9294" anchor="ctr"/>
                </a:tc>
                <a:extLst>
                  <a:ext uri="{0D108BD9-81ED-4DB2-BD59-A6C34878D82A}">
                    <a16:rowId xmlns:a16="http://schemas.microsoft.com/office/drawing/2014/main" val="5482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2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1F8D3F-AD8A-964C-8943-4D16248F8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スピアマン順位相関係数で評価する。</a:t>
            </a:r>
            <a:endParaRPr lang="en-US" altLang="ja-JP" dirty="0"/>
          </a:p>
          <a:p>
            <a:r>
              <a:rPr lang="ja-JP" altLang="en-US" dirty="0"/>
              <a:t>スピアマン順位相関係数の特徴：</a:t>
            </a:r>
            <a:r>
              <a:rPr lang="en-US" altLang="ja-JP" dirty="0"/>
              <a:t>X</a:t>
            </a:r>
            <a:r>
              <a:rPr lang="ja-JP" altLang="en-US" dirty="0"/>
              <a:t>の増加による</a:t>
            </a:r>
            <a:r>
              <a:rPr lang="en-US" altLang="ja-JP" dirty="0"/>
              <a:t>Y</a:t>
            </a:r>
            <a:r>
              <a:rPr lang="ja-JP" altLang="en-US" dirty="0"/>
              <a:t>の増加の幅が違うとしても、減少しない限り相関があるといえる。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1EF7481-3A9F-4143-8050-2BF32E67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lang="ja-JP" altLang="en-US"/>
              <a:t>　</a:t>
            </a:r>
            <a:r>
              <a:rPr lang="en-US" altLang="ja-JP" dirty="0"/>
              <a:t>QUEST Q&amp;A</a:t>
            </a:r>
            <a:r>
              <a:rPr lang="ja-JP" altLang="en-US"/>
              <a:t>の概要</a:t>
            </a:r>
            <a:r>
              <a:rPr lang="en-US" altLang="ja-JP" dirty="0"/>
              <a:t> – </a:t>
            </a:r>
            <a:r>
              <a:rPr lang="ja-JP" altLang="en-US"/>
              <a:t>評価関数</a:t>
            </a:r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A2F79CD0-259D-6A45-9EFF-8C94AC0A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131" y="1434256"/>
            <a:ext cx="5721752" cy="54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C81774-D586-5245-AA68-F4DD526E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2" y="618686"/>
            <a:ext cx="7950200" cy="1752600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C3B7D24-0335-984A-86C8-A9C767C8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2" y="2454034"/>
            <a:ext cx="11459635" cy="1835348"/>
          </a:xfrm>
        </p:spPr>
        <p:txBody>
          <a:bodyPr/>
          <a:lstStyle/>
          <a:p>
            <a:r>
              <a:rPr kumimoji="1" lang="en-US" altLang="ja-JP" dirty="0"/>
              <a:t>Pub</a:t>
            </a:r>
            <a:r>
              <a:rPr lang="en-US" altLang="ja-JP" dirty="0"/>
              <a:t>lic Leaderboard</a:t>
            </a:r>
            <a:r>
              <a:rPr lang="ja-JP" altLang="en-US"/>
              <a:t>（</a:t>
            </a:r>
            <a:r>
              <a:rPr lang="en-US" altLang="ja-JP" dirty="0"/>
              <a:t>LB):</a:t>
            </a:r>
            <a:r>
              <a:rPr lang="ja-JP" altLang="en-US"/>
              <a:t>　</a:t>
            </a:r>
            <a:r>
              <a:rPr lang="en-US" altLang="ja-JP" dirty="0"/>
              <a:t>13</a:t>
            </a:r>
            <a:r>
              <a:rPr lang="ja-JP" altLang="en-US"/>
              <a:t>％のテストデータのみ、</a:t>
            </a:r>
            <a:r>
              <a:rPr lang="en-US" altLang="ja-JP" dirty="0"/>
              <a:t>Submit</a:t>
            </a:r>
            <a:r>
              <a:rPr lang="ja-JP" altLang="en-US"/>
              <a:t>した後テスト結果をすぐ確認できる。</a:t>
            </a:r>
            <a:endParaRPr lang="en-US" altLang="ja-JP" dirty="0"/>
          </a:p>
          <a:p>
            <a:r>
              <a:rPr kumimoji="1" lang="en-US" altLang="ja-JP" dirty="0"/>
              <a:t>Private Leaderboard</a:t>
            </a:r>
            <a:r>
              <a:rPr kumimoji="1" lang="ja-JP" altLang="en-US"/>
              <a:t>（</a:t>
            </a:r>
            <a:r>
              <a:rPr kumimoji="1" lang="en-US" altLang="ja-JP" dirty="0"/>
              <a:t>PB):</a:t>
            </a:r>
            <a:r>
              <a:rPr kumimoji="1" lang="ja-JP" altLang="en-US"/>
              <a:t>　残りの</a:t>
            </a:r>
            <a:r>
              <a:rPr kumimoji="1" lang="en-US" altLang="ja-JP" dirty="0"/>
              <a:t>87%</a:t>
            </a:r>
            <a:r>
              <a:rPr lang="ja-JP" altLang="en-US"/>
              <a:t>の</a:t>
            </a:r>
            <a:r>
              <a:rPr kumimoji="1" lang="ja-JP" altLang="en-US"/>
              <a:t>テストデータ。コンペが終わった後に結果を公開する。最終結果はこれに基づく。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LB</a:t>
            </a:r>
            <a:r>
              <a:rPr lang="ja-JP" altLang="en-US"/>
              <a:t>に</a:t>
            </a:r>
            <a:r>
              <a:rPr lang="en-US" altLang="ja-JP" dirty="0"/>
              <a:t>13%</a:t>
            </a:r>
            <a:r>
              <a:rPr lang="ja-JP" altLang="en-US"/>
              <a:t>のテストデータしかないので、</a:t>
            </a:r>
            <a:r>
              <a:rPr lang="en-US" altLang="ja-JP" dirty="0"/>
              <a:t>LB</a:t>
            </a:r>
            <a:r>
              <a:rPr lang="ja-JP" altLang="en-US"/>
              <a:t>が高い点数になるように調整しすぎると、</a:t>
            </a:r>
            <a:r>
              <a:rPr lang="en-US" altLang="ja-JP" dirty="0"/>
              <a:t>Overfitting</a:t>
            </a:r>
            <a:r>
              <a:rPr lang="ja-JP" altLang="en-US"/>
              <a:t>になてしまって、最終ランキングが大幅に落ちてしまう。（これは</a:t>
            </a:r>
            <a:r>
              <a:rPr lang="en-US" altLang="ja-JP" dirty="0"/>
              <a:t>Shake up</a:t>
            </a:r>
            <a:r>
              <a:rPr lang="ja-JP" altLang="en-US"/>
              <a:t>という）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AB8AA4D-5522-9647-9D1B-C531FC5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/>
              <a:t>　</a:t>
            </a:r>
            <a:r>
              <a:rPr lang="en-US" altLang="ja-JP" dirty="0"/>
              <a:t>QUEST Q&amp;A</a:t>
            </a:r>
            <a:r>
              <a:rPr lang="ja-JP" altLang="en-US"/>
              <a:t>の概要</a:t>
            </a:r>
            <a:r>
              <a:rPr lang="en-US" altLang="ja-JP" dirty="0"/>
              <a:t> – LB </a:t>
            </a:r>
            <a:r>
              <a:rPr lang="ja-JP" altLang="en-US"/>
              <a:t>と</a:t>
            </a:r>
            <a:r>
              <a:rPr lang="en-US" altLang="ja-JP" dirty="0"/>
              <a:t> PB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73FDA9E-AE97-3E4C-A80A-B8C3055C2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35"/>
          <a:stretch/>
        </p:blipFill>
        <p:spPr>
          <a:xfrm>
            <a:off x="-1" y="4289382"/>
            <a:ext cx="12192000" cy="21139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F7F5AD-2A02-5A45-BF20-7A73880F8685}"/>
              </a:ext>
            </a:extLst>
          </p:cNvPr>
          <p:cNvSpPr txBox="1"/>
          <p:nvPr/>
        </p:nvSpPr>
        <p:spPr>
          <a:xfrm>
            <a:off x="3240912" y="4372130"/>
            <a:ext cx="358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自分は</a:t>
            </a:r>
            <a:r>
              <a:rPr kumimoji="1" lang="en-US" altLang="ja-JP" sz="12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LB</a:t>
            </a:r>
            <a:r>
              <a:rPr kumimoji="1" lang="ja-JP" altLang="en-US" sz="12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ではゴールド圏外だったが、</a:t>
            </a:r>
            <a:r>
              <a:rPr kumimoji="1" lang="en-US" altLang="ja-JP" sz="12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PB</a:t>
            </a:r>
            <a:r>
              <a:rPr kumimoji="1" lang="ja-JP" altLang="en-US" sz="12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で</a:t>
            </a:r>
            <a:r>
              <a:rPr kumimoji="1" lang="en-US" altLang="ja-JP" sz="12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2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位上がった。</a:t>
            </a:r>
            <a:endParaRPr kumimoji="1" lang="ja-JP" altLang="en-US" sz="1200" dirty="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1E181D-501C-8541-8D49-280A0DA17C54}"/>
              </a:ext>
            </a:extLst>
          </p:cNvPr>
          <p:cNvSpPr txBox="1"/>
          <p:nvPr/>
        </p:nvSpPr>
        <p:spPr>
          <a:xfrm>
            <a:off x="3404887" y="5930479"/>
            <a:ext cx="1576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一番悲しい</a:t>
            </a:r>
            <a:r>
              <a:rPr kumimoji="1" lang="en-US" altLang="ja-JP" sz="12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Shake</a:t>
            </a:r>
            <a:r>
              <a:rPr lang="en-US" altLang="ja-JP" sz="12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up</a:t>
            </a:r>
            <a:endParaRPr kumimoji="1" lang="ja-JP" altLang="en-US" sz="1200" dirty="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58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A3705D-D5E7-424B-97CF-B0AF9EC5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11459635" cy="5839911"/>
          </a:xfrm>
        </p:spPr>
        <p:txBody>
          <a:bodyPr/>
          <a:lstStyle/>
          <a:p>
            <a:r>
              <a:rPr kumimoji="1" lang="en-US" altLang="ja-JP" dirty="0"/>
              <a:t>Notebook</a:t>
            </a:r>
            <a:r>
              <a:rPr kumimoji="1" lang="ja-JP" altLang="en-US"/>
              <a:t>提出：</a:t>
            </a:r>
            <a:endParaRPr kumimoji="1" lang="en-US" altLang="ja-JP" dirty="0"/>
          </a:p>
          <a:p>
            <a:r>
              <a:rPr kumimoji="1" lang="ja-JP" altLang="en-US"/>
              <a:t>予測結果を提出ではなくて、学習したモデルとモデルを動かす</a:t>
            </a:r>
            <a:r>
              <a:rPr kumimoji="1" lang="en-US" altLang="ja-JP" dirty="0"/>
              <a:t>Notebook</a:t>
            </a:r>
            <a:r>
              <a:rPr kumimoji="1" lang="ja-JP" altLang="en-US"/>
              <a:t>を提出する。</a:t>
            </a:r>
            <a:endParaRPr kumimoji="1" lang="en-US" altLang="ja-JP" dirty="0"/>
          </a:p>
          <a:p>
            <a:r>
              <a:rPr kumimoji="1" lang="en-US" altLang="ja-JP" dirty="0"/>
              <a:t>Kaggle</a:t>
            </a:r>
            <a:r>
              <a:rPr kumimoji="1" lang="ja-JP" altLang="en-US"/>
              <a:t>のサーバーが裏で</a:t>
            </a:r>
            <a:r>
              <a:rPr kumimoji="1" lang="en-US" altLang="ja-JP" dirty="0"/>
              <a:t>Notebook</a:t>
            </a:r>
            <a:r>
              <a:rPr kumimoji="1" lang="ja-JP" altLang="en-US"/>
              <a:t>を実行して、</a:t>
            </a:r>
            <a:r>
              <a:rPr kumimoji="1" lang="en-US" altLang="ja-JP" dirty="0"/>
              <a:t>LB</a:t>
            </a:r>
            <a:r>
              <a:rPr lang="ja-JP" altLang="en-US"/>
              <a:t>と</a:t>
            </a:r>
            <a:r>
              <a:rPr lang="en-US" altLang="ja-JP" dirty="0"/>
              <a:t>PB</a:t>
            </a:r>
            <a:r>
              <a:rPr lang="ja-JP" altLang="en-US"/>
              <a:t>のデータに予測する。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EC10FE4-FBC8-1042-A6C6-A224E172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/>
              <a:t>　</a:t>
            </a:r>
            <a:r>
              <a:rPr lang="en-US" altLang="ja-JP" dirty="0"/>
              <a:t>QUEST Q&amp;A</a:t>
            </a:r>
            <a:r>
              <a:rPr lang="ja-JP" altLang="en-US"/>
              <a:t>の概要</a:t>
            </a:r>
            <a:r>
              <a:rPr lang="en-US" altLang="ja-JP" dirty="0"/>
              <a:t> – </a:t>
            </a:r>
            <a:r>
              <a:rPr lang="ja-JP" altLang="en-US"/>
              <a:t>提出方法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63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A01792-AB4C-A24E-8D83-86E6ADCE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7"/>
            <a:ext cx="11459635" cy="5828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モデルはほとんど</a:t>
            </a:r>
            <a:r>
              <a:rPr lang="en" altLang="ja-JP" dirty="0"/>
              <a:t>Bert</a:t>
            </a:r>
            <a:r>
              <a:rPr lang="ja-JP" altLang="en-US" dirty="0"/>
              <a:t>系のみ、</a:t>
            </a:r>
            <a:r>
              <a:rPr lang="en" altLang="ja-JP" dirty="0"/>
              <a:t>Bert</a:t>
            </a:r>
            <a:r>
              <a:rPr lang="ja-JP" altLang="en-US" dirty="0"/>
              <a:t>を有効に学習させることが重要。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Bert, Albert, </a:t>
            </a:r>
            <a:r>
              <a:rPr lang="en-US" altLang="ja-JP" dirty="0" err="1"/>
              <a:t>roberta</a:t>
            </a:r>
            <a:r>
              <a:rPr lang="en-US" altLang="ja-JP" dirty="0"/>
              <a:t>, BART…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関連ドメインのラベルなしのデータを活用するのは重要。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Further pretraining</a:t>
            </a:r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Pseudo</a:t>
            </a:r>
            <a:r>
              <a:rPr lang="ja-JP" altLang="en-US" dirty="0"/>
              <a:t>　</a:t>
            </a:r>
            <a:r>
              <a:rPr lang="en-US" altLang="ja-JP" dirty="0"/>
              <a:t>Label</a:t>
            </a:r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Multi-task Learning</a:t>
            </a:r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Back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前処理と特徴エンジニアリングはほぼ不要。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結果の後処理が今回のコンペの重要なところ（</a:t>
            </a:r>
            <a:r>
              <a:rPr lang="en-US" altLang="ja-JP" dirty="0"/>
              <a:t>trick)</a:t>
            </a:r>
            <a:r>
              <a:rPr lang="ja-JP" altLang="en-US" dirty="0"/>
              <a:t>。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790595-A3C2-4945-ABEF-76FCDAF2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コンペ全体の動向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019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B3480F-EBFE-1A45-AB12-4EC86C00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7"/>
            <a:ext cx="11459635" cy="614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Pytorch</a:t>
            </a:r>
            <a:r>
              <a:rPr kumimoji="1" lang="ja-JP" altLang="en-US" dirty="0"/>
              <a:t>で実装した</a:t>
            </a:r>
            <a:r>
              <a:rPr kumimoji="1" lang="en-US" altLang="ja-JP" dirty="0"/>
              <a:t>baseline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Notebook</a:t>
            </a:r>
            <a:r>
              <a:rPr kumimoji="1" lang="ja-JP" altLang="en-US" dirty="0"/>
              <a:t>が公開されているため、それをコピーして、自分で書き直して、学習できたモデルを</a:t>
            </a:r>
            <a:r>
              <a:rPr kumimoji="1" lang="en-US" altLang="ja-JP" dirty="0"/>
              <a:t>Submit</a:t>
            </a:r>
            <a:r>
              <a:rPr kumimoji="1" lang="ja-JP" altLang="en-US" dirty="0"/>
              <a:t>した。　→　</a:t>
            </a:r>
            <a:r>
              <a:rPr lang="en-US" altLang="ja-JP" dirty="0"/>
              <a:t>0.2</a:t>
            </a:r>
            <a:r>
              <a:rPr lang="ja-JP" altLang="en-US" dirty="0"/>
              <a:t>（</a:t>
            </a:r>
            <a:r>
              <a:rPr lang="en-US" altLang="ja-JP" dirty="0" err="1"/>
              <a:t>beseline</a:t>
            </a:r>
            <a:r>
              <a:rPr lang="ja-JP" altLang="en-US" dirty="0"/>
              <a:t>は</a:t>
            </a:r>
            <a:r>
              <a:rPr lang="en-US" altLang="ja-JP" dirty="0"/>
              <a:t>0.37</a:t>
            </a:r>
            <a:r>
              <a:rPr lang="ja-JP" altLang="en-US" dirty="0"/>
              <a:t>だった</a:t>
            </a:r>
            <a:r>
              <a:rPr lang="en-US" altLang="ja-JP" dirty="0"/>
              <a:t>,</a:t>
            </a:r>
            <a:r>
              <a:rPr lang="ja-JP" altLang="en-US" dirty="0"/>
              <a:t>どこかバグってる）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（</a:t>
            </a:r>
            <a:r>
              <a:rPr lang="en-US" altLang="ja-JP" dirty="0"/>
              <a:t>Additional feature)</a:t>
            </a:r>
            <a:r>
              <a:rPr lang="ja-JP" altLang="en-US" dirty="0"/>
              <a:t>一番最初のワードや、文の長さを追加インプットとした。　→　変わらん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(Pre-processing)</a:t>
            </a:r>
            <a:r>
              <a:rPr lang="ja-JP" altLang="en-US" dirty="0"/>
              <a:t>文に含まれているコードを削除などのテキストの前処理をした。　→　依然にベースラインすら超えない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TF</a:t>
            </a:r>
            <a:r>
              <a:rPr lang="ja-JP" altLang="en-US" dirty="0"/>
              <a:t>で実装した強いベースラインが公開された。それをコピーして、提出した。　→　</a:t>
            </a:r>
            <a:r>
              <a:rPr lang="en-US" altLang="ja-JP" dirty="0"/>
              <a:t>0.383 </a:t>
            </a:r>
            <a:r>
              <a:rPr lang="ja-JP" altLang="en-US" dirty="0"/>
              <a:t>（ベースラインと同じ点数）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質問と回答を分けてモデルを作った　→　</a:t>
            </a:r>
            <a:r>
              <a:rPr lang="en-US" altLang="ja-JP" dirty="0"/>
              <a:t>0.391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(Further pretraining)</a:t>
            </a:r>
            <a:r>
              <a:rPr lang="ja-JP" altLang="en-US" dirty="0"/>
              <a:t>コンペの掲示板でラベルなしの</a:t>
            </a:r>
            <a:r>
              <a:rPr lang="en-US" altLang="ja-JP" dirty="0" err="1"/>
              <a:t>Stackoverflow</a:t>
            </a:r>
            <a:r>
              <a:rPr lang="ja-JP" altLang="en-US" dirty="0"/>
              <a:t>データを使うつぶやきがあった。それをダウンロードして、</a:t>
            </a:r>
            <a:r>
              <a:rPr lang="en-US" altLang="ja-JP" dirty="0"/>
              <a:t>Bert</a:t>
            </a:r>
            <a:r>
              <a:rPr lang="ja-JP" altLang="en-US" dirty="0"/>
              <a:t>モデルを再前学習してからコンペのデータで学習させた。　→　</a:t>
            </a:r>
            <a:r>
              <a:rPr lang="en-US" altLang="ja-JP" dirty="0"/>
              <a:t>0.409</a:t>
            </a:r>
            <a:r>
              <a:rPr lang="ja-JP" altLang="en-US" dirty="0"/>
              <a:t>　</a:t>
            </a:r>
            <a:r>
              <a:rPr lang="en-US" altLang="ja-JP" dirty="0"/>
              <a:t>(0.018</a:t>
            </a:r>
            <a:r>
              <a:rPr lang="ja-JP" altLang="en-US" dirty="0"/>
              <a:t>のアップ！）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(Post-processing) </a:t>
            </a:r>
            <a:r>
              <a:rPr lang="ja-JP" altLang="en-US" dirty="0"/>
              <a:t>締め切りの</a:t>
            </a:r>
            <a:r>
              <a:rPr lang="en-US" altLang="ja-JP" dirty="0"/>
              <a:t>23</a:t>
            </a:r>
            <a:r>
              <a:rPr lang="ja-JP" altLang="en-US" dirty="0"/>
              <a:t>日前にコンペの掲示板でデータの偏りのつぶやきを見て、後処理を試す　→　</a:t>
            </a:r>
            <a:r>
              <a:rPr lang="en-US" altLang="ja-JP" dirty="0"/>
              <a:t>0.450</a:t>
            </a:r>
            <a:r>
              <a:rPr lang="ja-JP" altLang="en-US" dirty="0"/>
              <a:t>（</a:t>
            </a:r>
            <a:r>
              <a:rPr lang="en-US" altLang="ja-JP" dirty="0"/>
              <a:t>0.041</a:t>
            </a:r>
            <a:r>
              <a:rPr lang="ja-JP" altLang="en-US" dirty="0"/>
              <a:t>のアップ、これで一気に</a:t>
            </a:r>
            <a:r>
              <a:rPr lang="en-US" altLang="ja-JP" dirty="0"/>
              <a:t>7</a:t>
            </a:r>
            <a:r>
              <a:rPr lang="ja-JP" altLang="en-US" dirty="0"/>
              <a:t>位になった、狂喜、ソロ金取れるぜ！）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締め切りの</a:t>
            </a:r>
            <a:r>
              <a:rPr lang="en-US" altLang="ja-JP" dirty="0"/>
              <a:t>2</a:t>
            </a:r>
            <a:r>
              <a:rPr lang="ja-JP" altLang="en-US" dirty="0"/>
              <a:t>週間前、後処理の</a:t>
            </a:r>
            <a:r>
              <a:rPr lang="en-US" altLang="ja-JP" dirty="0"/>
              <a:t>Trick</a:t>
            </a:r>
            <a:r>
              <a:rPr lang="ja-JP" altLang="en-US" dirty="0"/>
              <a:t>をつぶやいた人が居たから、後ろのチームがどんどん前に来た。危ないから他の人とチームを組んだほうが良いかなと思い始めた。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締め切りの</a:t>
            </a:r>
            <a:r>
              <a:rPr lang="en-US" altLang="ja-JP" dirty="0"/>
              <a:t>1</a:t>
            </a:r>
            <a:r>
              <a:rPr lang="ja-JP" altLang="en-US" dirty="0"/>
              <a:t>週間前、</a:t>
            </a:r>
            <a:r>
              <a:rPr lang="en-US" altLang="ja-JP" dirty="0"/>
              <a:t>0.460</a:t>
            </a:r>
            <a:r>
              <a:rPr lang="ja-JP" altLang="en-US" dirty="0"/>
              <a:t>まで点数を上げたけど、他のチームの進歩がもっと激しいから</a:t>
            </a:r>
            <a:r>
              <a:rPr lang="en-US" altLang="ja-JP" dirty="0"/>
              <a:t>10</a:t>
            </a:r>
            <a:r>
              <a:rPr lang="ja-JP" altLang="en-US" dirty="0"/>
              <a:t>位まで降りた。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締め切りの</a:t>
            </a:r>
            <a:r>
              <a:rPr lang="en-US" altLang="ja-JP" dirty="0"/>
              <a:t>1</a:t>
            </a:r>
            <a:r>
              <a:rPr lang="ja-JP" altLang="en-US" dirty="0"/>
              <a:t>日前、かろうじて点数を</a:t>
            </a:r>
            <a:r>
              <a:rPr lang="en-US" altLang="ja-JP" dirty="0"/>
              <a:t>0.465</a:t>
            </a:r>
            <a:r>
              <a:rPr lang="ja-JP" altLang="en-US" dirty="0"/>
              <a:t>まで上げたが、もう</a:t>
            </a:r>
            <a:r>
              <a:rPr lang="en-US" altLang="ja-JP" dirty="0"/>
              <a:t>16</a:t>
            </a:r>
            <a:r>
              <a:rPr lang="ja-JP" altLang="en-US" dirty="0"/>
              <a:t>位になった。絶望、</a:t>
            </a:r>
            <a:r>
              <a:rPr lang="en-US" altLang="ja-JP" dirty="0"/>
              <a:t>Shakeup</a:t>
            </a:r>
            <a:r>
              <a:rPr lang="ja-JP" altLang="en-US" dirty="0"/>
              <a:t>を祈って撤退。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PB</a:t>
            </a:r>
            <a:r>
              <a:rPr lang="ja-JP" altLang="en-US" dirty="0"/>
              <a:t>公開、</a:t>
            </a:r>
            <a:r>
              <a:rPr lang="en-US" altLang="ja-JP" dirty="0"/>
              <a:t>5</a:t>
            </a:r>
            <a:r>
              <a:rPr lang="ja-JP" altLang="en-US" dirty="0"/>
              <a:t>位アップして、</a:t>
            </a:r>
            <a:r>
              <a:rPr lang="en-US" altLang="ja-JP" dirty="0"/>
              <a:t>11</a:t>
            </a:r>
            <a:r>
              <a:rPr lang="ja-JP" altLang="en-US" dirty="0"/>
              <a:t>位としてソロ金ゲット。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（</a:t>
            </a:r>
            <a:r>
              <a:rPr lang="en-US" altLang="ja-JP" dirty="0"/>
              <a:t>23</a:t>
            </a:r>
            <a:r>
              <a:rPr lang="ja-JP" altLang="en-US" dirty="0"/>
              <a:t>日前のモデルが最後提出したモデルより</a:t>
            </a:r>
            <a:r>
              <a:rPr lang="en-US" altLang="ja-JP" dirty="0"/>
              <a:t>PB</a:t>
            </a:r>
            <a:r>
              <a:rPr lang="ja-JP" altLang="en-US" dirty="0"/>
              <a:t>の点数が高かった。。。）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B1C13C3-4AF6-C148-A83C-210CF21B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コンペを参加する歩み</a:t>
            </a:r>
          </a:p>
        </p:txBody>
      </p:sp>
    </p:spTree>
    <p:extLst>
      <p:ext uri="{BB962C8B-B14F-4D97-AF65-F5344CB8AC3E}">
        <p14:creationId xmlns:p14="http://schemas.microsoft.com/office/powerpoint/2010/main" val="242966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13911FA-3702-0440-9FEF-7E6578F3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モデル：</a:t>
            </a:r>
            <a:r>
              <a:rPr lang="en-US" altLang="ja-JP" dirty="0"/>
              <a:t>BERT</a:t>
            </a:r>
            <a:r>
              <a:rPr lang="ja-JP" altLang="en-US"/>
              <a:t>の簡単紹介</a:t>
            </a:r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2E10AB-DE5C-F842-82F3-0E04B822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47" y="738707"/>
            <a:ext cx="9420064" cy="56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CD0CCA-C284-3C45-9438-FC56DDC39C6F}"/>
              </a:ext>
            </a:extLst>
          </p:cNvPr>
          <p:cNvSpPr txBox="1"/>
          <p:nvPr/>
        </p:nvSpPr>
        <p:spPr>
          <a:xfrm>
            <a:off x="6308202" y="6633837"/>
            <a:ext cx="5694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http://</a:t>
            </a:r>
            <a:r>
              <a:rPr lang="en" altLang="ja-JP" sz="12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jalammar.github.io</a:t>
            </a:r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/a-visual-guide-to-using-</a:t>
            </a:r>
            <a:r>
              <a:rPr lang="en" altLang="ja-JP" sz="12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bert</a:t>
            </a:r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-for-the-first-time/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2A93378-F82F-E845-A3F9-1ADCDF86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77" y="3028887"/>
            <a:ext cx="809936" cy="24850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B6A07AD-E751-F04F-8E37-C64A3147C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80" y="3028887"/>
            <a:ext cx="809936" cy="2485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30D89DF-ED84-AE4C-93D1-9E8CA0DF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783" y="3028887"/>
            <a:ext cx="809936" cy="248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945505D-2ACF-3949-970E-1C052A5F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86" y="3028887"/>
            <a:ext cx="809936" cy="24850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D7B3AF6-98C7-DE45-A36E-2AFC8781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189" y="3028887"/>
            <a:ext cx="809936" cy="24850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E50621B-592A-5149-91DE-D30F074F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296" y="3033710"/>
            <a:ext cx="809936" cy="24850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7794657-7F07-5C44-B844-7CA29BE7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892" y="3028887"/>
            <a:ext cx="809936" cy="24850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0C5928A-746D-6C42-9F15-B31F2100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595" y="3028887"/>
            <a:ext cx="809936" cy="24850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C8CC30-93F5-FA49-8C34-1E8C0E85C5EF}"/>
              </a:ext>
            </a:extLst>
          </p:cNvPr>
          <p:cNvSpPr txBox="1"/>
          <p:nvPr/>
        </p:nvSpPr>
        <p:spPr>
          <a:xfrm>
            <a:off x="2604304" y="6431067"/>
            <a:ext cx="120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Special Token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2CD96C-84BD-CC44-8E74-09F3A5DD0EF2}"/>
              </a:ext>
            </a:extLst>
          </p:cNvPr>
          <p:cNvSpPr txBox="1"/>
          <p:nvPr/>
        </p:nvSpPr>
        <p:spPr>
          <a:xfrm>
            <a:off x="8959875" y="6414638"/>
            <a:ext cx="120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Special Token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A938A7-1C33-D74C-A60E-8327947E60A3}"/>
              </a:ext>
            </a:extLst>
          </p:cNvPr>
          <p:cNvSpPr txBox="1"/>
          <p:nvPr/>
        </p:nvSpPr>
        <p:spPr>
          <a:xfrm>
            <a:off x="2453691" y="2751888"/>
            <a:ext cx="1557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Hidden size = 768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882C00-D6CF-0A4B-BFAF-4FEA2E608E34}"/>
              </a:ext>
            </a:extLst>
          </p:cNvPr>
          <p:cNvSpPr txBox="1"/>
          <p:nvPr/>
        </p:nvSpPr>
        <p:spPr>
          <a:xfrm>
            <a:off x="3478747" y="4218058"/>
            <a:ext cx="2014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12</a:t>
            </a:r>
            <a:r>
              <a:rPr kumimoji="1" lang="ja-JP" altLang="en-US" sz="1200" b="1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レイヤー</a:t>
            </a:r>
            <a:r>
              <a:rPr lang="ja-JP" altLang="en-US" sz="1200" b="1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の</a:t>
            </a:r>
            <a:r>
              <a:rPr lang="en-US" altLang="ja-JP" sz="1200" b="1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transformer</a:t>
            </a:r>
            <a:endParaRPr kumimoji="1" lang="ja-JP" altLang="en-US" sz="1200" b="1" dirty="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E512141-2A5D-F246-8731-4B21186A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25" y="3831433"/>
            <a:ext cx="809936" cy="24850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A1B0C3E-D932-3C45-A783-A3996B62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25" y="4654147"/>
            <a:ext cx="809936" cy="24850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57311A-5BC9-CA45-94A8-30E20978A3F0}"/>
              </a:ext>
            </a:extLst>
          </p:cNvPr>
          <p:cNvSpPr txBox="1"/>
          <p:nvPr/>
        </p:nvSpPr>
        <p:spPr>
          <a:xfrm>
            <a:off x="2986304" y="41584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。。。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1282388"/>
      </p:ext>
    </p:extLst>
  </p:cSld>
  <p:clrMapOvr>
    <a:masterClrMapping/>
  </p:clrMapOvr>
</p:sld>
</file>

<file path=ppt/theme/theme1.xml><?xml version="1.0" encoding="utf-8"?>
<a:theme xmlns:a="http://schemas.openxmlformats.org/drawingml/2006/main" name="1_IBM201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tabLst>
            <a:tab pos="749300" algn="l"/>
          </a:tabLst>
          <a:defRPr sz="120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749300" algn="l"/>
          </a:tabLst>
          <a:defRPr kumimoji="0" lang="en-US" altLang="ja-JP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z="1200" dirty="0" smtClean="0">
            <a:latin typeface="Meiryo UI" panose="020B0604030504040204" pitchFamily="34" charset="-128"/>
            <a:ea typeface="Meiryo UI" panose="020B0604030504040204" pitchFamily="34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IBM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" id="{E6017181-39B6-5841-8132-197D60404BC3}" vid="{13B06698-576B-854F-AAAC-86CF2DDF06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1_IBM2011</Template>
  <TotalTime>1936</TotalTime>
  <Words>2327</Words>
  <Application>Microsoft Office PowerPoint</Application>
  <PresentationFormat>Widescreen</PresentationFormat>
  <Paragraphs>344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Meiryo</vt:lpstr>
      <vt:lpstr>Meiryo UI</vt:lpstr>
      <vt:lpstr>Yu Gothic</vt:lpstr>
      <vt:lpstr>Arial</vt:lpstr>
      <vt:lpstr>Calibri</vt:lpstr>
      <vt:lpstr>1_IBM2011</vt:lpstr>
      <vt:lpstr>Google　QUEST Q&amp;A　振り返り</vt:lpstr>
      <vt:lpstr>Kaggleコンペ初参加で1,571のチームの中に11位になり、ソロの金メダルを獲得した。</vt:lpstr>
      <vt:lpstr>Google　QUEST Q&amp;Aの概要 – データ</vt:lpstr>
      <vt:lpstr>Google　QUEST Q&amp;Aの概要 – 評価関数</vt:lpstr>
      <vt:lpstr>Google　QUEST Q&amp;Aの概要 – LB と PB</vt:lpstr>
      <vt:lpstr>Google　QUEST Q&amp;Aの概要 – 提出方法</vt:lpstr>
      <vt:lpstr>コンペ全体の動向</vt:lpstr>
      <vt:lpstr>コンペを参加する歩み</vt:lpstr>
      <vt:lpstr>モデル：BERTの簡単紹介</vt:lpstr>
      <vt:lpstr>モデル：全体像　QuestionとAnswer別べでモデルを作った</vt:lpstr>
      <vt:lpstr>モデル：Multi-Sample Dropout</vt:lpstr>
      <vt:lpstr>予測値の後処理：現状</vt:lpstr>
      <vt:lpstr>予測値の後処理：離散化</vt:lpstr>
      <vt:lpstr>予測値の後処理：Self-ensemble</vt:lpstr>
      <vt:lpstr>学習：追加学習</vt:lpstr>
      <vt:lpstr>学習：新しいデータを作る</vt:lpstr>
      <vt:lpstr>学習：Pseudo-labeling(1st, 5th, 8th)</vt:lpstr>
      <vt:lpstr>学習：スピットアップ方法その１　sequence bucketing</vt:lpstr>
      <vt:lpstr>学習：スピットアップ方法その２　NvidiaのApexでMixed-Precision Training</vt:lpstr>
      <vt:lpstr>心得</vt:lpstr>
      <vt:lpstr>裏ワザ</vt:lpstr>
      <vt:lpstr>今後勉強会で具体的に話したいこと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</dc:title>
  <dc:creator>DAYUAN JIANG</dc:creator>
  <cp:lastModifiedBy>jiang dayuan</cp:lastModifiedBy>
  <cp:revision>56</cp:revision>
  <cp:lastPrinted>2018-10-10T04:24:09Z</cp:lastPrinted>
  <dcterms:created xsi:type="dcterms:W3CDTF">2020-02-14T03:09:19Z</dcterms:created>
  <dcterms:modified xsi:type="dcterms:W3CDTF">2020-02-15T14:29:39Z</dcterms:modified>
</cp:coreProperties>
</file>