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1489" r:id="rId2"/>
    <p:sldId id="1480" r:id="rId3"/>
    <p:sldId id="1481" r:id="rId4"/>
    <p:sldId id="1482" r:id="rId5"/>
    <p:sldId id="1483" r:id="rId6"/>
    <p:sldId id="1484" r:id="rId7"/>
    <p:sldId id="1485" r:id="rId8"/>
    <p:sldId id="1487" r:id="rId9"/>
    <p:sldId id="1486" r:id="rId10"/>
    <p:sldId id="1488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42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4068"/>
    <a:srgbClr val="D9D9D9"/>
    <a:srgbClr val="7F7F7F"/>
    <a:srgbClr val="95B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20" autoAdjust="0"/>
    <p:restoredTop sz="95940" autoAdjust="0"/>
  </p:normalViewPr>
  <p:slideViewPr>
    <p:cSldViewPr snapToGrid="0" snapToObjects="1" showGuides="1">
      <p:cViewPr>
        <p:scale>
          <a:sx n="122" d="100"/>
          <a:sy n="122" d="100"/>
        </p:scale>
        <p:origin x="720" y="304"/>
      </p:cViewPr>
      <p:guideLst>
        <p:guide orient="horz" pos="2183"/>
        <p:guide pos="4203"/>
      </p:guideLst>
    </p:cSldViewPr>
  </p:slideViewPr>
  <p:outlineViewPr>
    <p:cViewPr>
      <p:scale>
        <a:sx n="33" d="100"/>
        <a:sy n="33" d="100"/>
      </p:scale>
      <p:origin x="0" y="-745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5492-412C-564E-B61A-C3B3D1FAD781}" type="datetimeFigureOut">
              <a:rPr kumimoji="1" lang="ja-JP" altLang="en-US" smtClean="0"/>
              <a:t>2020/3/8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AC087-D6A7-E743-ABCB-6BC12592B0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2205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366185" y="1050925"/>
            <a:ext cx="114596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200">
              <a:solidFill>
                <a:srgbClr val="000000"/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50" charset="-128"/>
            </a:endParaRPr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366185" y="3663951"/>
            <a:ext cx="11459633" cy="2233613"/>
            <a:chOff x="160" y="5597"/>
            <a:chExt cx="19840" cy="14403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60" y="2308"/>
              <a:ext cx="858" cy="288"/>
            </a:xfrm>
            <a:prstGeom prst="rect">
              <a:avLst/>
            </a:pr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fontAlgn="base">
                <a:spcAft>
                  <a:spcPct val="0"/>
                </a:spcAft>
                <a:defRPr/>
              </a:pPr>
              <a:endParaRPr kumimoji="0" lang="ja-JP" altLang="en-US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60" y="2862"/>
              <a:ext cx="858" cy="289"/>
            </a:xfrm>
            <a:prstGeom prst="rect">
              <a:avLst/>
            </a:pr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fontAlgn="base">
                <a:spcAft>
                  <a:spcPct val="0"/>
                </a:spcAft>
                <a:defRPr/>
              </a:pPr>
              <a:endParaRPr kumimoji="0" lang="ja-JP" altLang="en-US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60" y="3419"/>
              <a:ext cx="269" cy="288"/>
            </a:xfrm>
            <a:prstGeom prst="rect">
              <a:avLst/>
            </a:pr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fontAlgn="base">
                <a:spcAft>
                  <a:spcPct val="0"/>
                </a:spcAft>
                <a:defRPr/>
              </a:pPr>
              <a:endParaRPr kumimoji="0" lang="ja-JP" altLang="en-US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4739" y="2308"/>
              <a:ext cx="858" cy="288"/>
            </a:xfrm>
            <a:prstGeom prst="rect">
              <a:avLst/>
            </a:pr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fontAlgn="base">
                <a:spcAft>
                  <a:spcPct val="0"/>
                </a:spcAft>
                <a:defRPr/>
              </a:pPr>
              <a:endParaRPr kumimoji="0" lang="ja-JP" altLang="en-US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739" y="2862"/>
              <a:ext cx="858" cy="289"/>
            </a:xfrm>
            <a:prstGeom prst="rect">
              <a:avLst/>
            </a:pr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fontAlgn="base">
                <a:spcAft>
                  <a:spcPct val="0"/>
                </a:spcAft>
                <a:defRPr/>
              </a:pPr>
              <a:endParaRPr kumimoji="0" lang="ja-JP" altLang="en-US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5328" y="3419"/>
              <a:ext cx="269" cy="288"/>
            </a:xfrm>
            <a:prstGeom prst="rect">
              <a:avLst/>
            </a:pr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fontAlgn="base">
                <a:spcAft>
                  <a:spcPct val="0"/>
                </a:spcAft>
                <a:defRPr/>
              </a:pPr>
              <a:endParaRPr kumimoji="0" lang="ja-JP" altLang="en-US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1305" y="2308"/>
              <a:ext cx="2862" cy="288"/>
            </a:xfrm>
            <a:custGeom>
              <a:avLst/>
              <a:gdLst>
                <a:gd name="T0" fmla="*/ 0 w 2880"/>
                <a:gd name="T1" fmla="*/ 0 h 288"/>
                <a:gd name="T2" fmla="*/ 0 w 2880"/>
                <a:gd name="T3" fmla="*/ 288 h 288"/>
                <a:gd name="T4" fmla="*/ 2214 w 2880"/>
                <a:gd name="T5" fmla="*/ 288 h 288"/>
                <a:gd name="T6" fmla="*/ 2180 w 2880"/>
                <a:gd name="T7" fmla="*/ 256 h 288"/>
                <a:gd name="T8" fmla="*/ 2044 w 2880"/>
                <a:gd name="T9" fmla="*/ 134 h 288"/>
                <a:gd name="T10" fmla="*/ 1868 w 2880"/>
                <a:gd name="T11" fmla="*/ 46 h 288"/>
                <a:gd name="T12" fmla="*/ 1714 w 2880"/>
                <a:gd name="T13" fmla="*/ 10 h 288"/>
                <a:gd name="T14" fmla="*/ 1624 w 2880"/>
                <a:gd name="T15" fmla="*/ 0 h 288"/>
                <a:gd name="T16" fmla="*/ 0 w 2880"/>
                <a:gd name="T17" fmla="*/ 0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80" h="288">
                  <a:moveTo>
                    <a:pt x="0" y="0"/>
                  </a:moveTo>
                  <a:lnTo>
                    <a:pt x="0" y="288"/>
                  </a:lnTo>
                  <a:lnTo>
                    <a:pt x="2880" y="288"/>
                  </a:lnTo>
                  <a:lnTo>
                    <a:pt x="2838" y="256"/>
                  </a:lnTo>
                  <a:cubicBezTo>
                    <a:pt x="2838" y="256"/>
                    <a:pt x="2728" y="169"/>
                    <a:pt x="2660" y="134"/>
                  </a:cubicBezTo>
                  <a:cubicBezTo>
                    <a:pt x="2592" y="99"/>
                    <a:pt x="2502" y="67"/>
                    <a:pt x="2430" y="46"/>
                  </a:cubicBezTo>
                  <a:cubicBezTo>
                    <a:pt x="2358" y="25"/>
                    <a:pt x="2283" y="18"/>
                    <a:pt x="2230" y="10"/>
                  </a:cubicBezTo>
                  <a:lnTo>
                    <a:pt x="2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220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endParaRPr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1305" y="2862"/>
              <a:ext cx="3174" cy="291"/>
            </a:xfrm>
            <a:custGeom>
              <a:avLst/>
              <a:gdLst>
                <a:gd name="T0" fmla="*/ 0 w 3194"/>
                <a:gd name="T1" fmla="*/ 0 h 290"/>
                <a:gd name="T2" fmla="*/ 0 w 3194"/>
                <a:gd name="T3" fmla="*/ 330 h 290"/>
                <a:gd name="T4" fmla="*/ 2453 w 3194"/>
                <a:gd name="T5" fmla="*/ 332 h 290"/>
                <a:gd name="T6" fmla="*/ 2448 w 3194"/>
                <a:gd name="T7" fmla="*/ 298 h 290"/>
                <a:gd name="T8" fmla="*/ 2428 w 3194"/>
                <a:gd name="T9" fmla="*/ 188 h 290"/>
                <a:gd name="T10" fmla="*/ 2396 w 3194"/>
                <a:gd name="T11" fmla="*/ 34 h 290"/>
                <a:gd name="T12" fmla="*/ 2385 w 3194"/>
                <a:gd name="T13" fmla="*/ 2 h 290"/>
                <a:gd name="T14" fmla="*/ 0 w 3194"/>
                <a:gd name="T15" fmla="*/ 0 h 2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94" h="290">
                  <a:moveTo>
                    <a:pt x="0" y="0"/>
                  </a:moveTo>
                  <a:lnTo>
                    <a:pt x="0" y="288"/>
                  </a:lnTo>
                  <a:lnTo>
                    <a:pt x="3194" y="290"/>
                  </a:lnTo>
                  <a:lnTo>
                    <a:pt x="3188" y="256"/>
                  </a:lnTo>
                  <a:cubicBezTo>
                    <a:pt x="3182" y="232"/>
                    <a:pt x="3172" y="183"/>
                    <a:pt x="3160" y="146"/>
                  </a:cubicBezTo>
                  <a:cubicBezTo>
                    <a:pt x="3146" y="103"/>
                    <a:pt x="3128" y="58"/>
                    <a:pt x="3118" y="34"/>
                  </a:cubicBezTo>
                  <a:lnTo>
                    <a:pt x="310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220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endParaRPr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3595" y="3417"/>
              <a:ext cx="918" cy="290"/>
            </a:xfrm>
            <a:custGeom>
              <a:avLst/>
              <a:gdLst>
                <a:gd name="T0" fmla="*/ 0 w 3194"/>
                <a:gd name="T1" fmla="*/ 290 h 290"/>
                <a:gd name="T2" fmla="*/ 0 w 3194"/>
                <a:gd name="T3" fmla="*/ 2 h 290"/>
                <a:gd name="T4" fmla="*/ 0 w 3194"/>
                <a:gd name="T5" fmla="*/ 0 h 290"/>
                <a:gd name="T6" fmla="*/ 0 w 3194"/>
                <a:gd name="T7" fmla="*/ 156 h 290"/>
                <a:gd name="T8" fmla="*/ 0 w 3194"/>
                <a:gd name="T9" fmla="*/ 254 h 290"/>
                <a:gd name="T10" fmla="*/ 0 w 3194"/>
                <a:gd name="T11" fmla="*/ 290 h 290"/>
                <a:gd name="T12" fmla="*/ 0 w 3194"/>
                <a:gd name="T13" fmla="*/ 290 h 2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94" h="290">
                  <a:moveTo>
                    <a:pt x="0" y="290"/>
                  </a:moveTo>
                  <a:lnTo>
                    <a:pt x="0" y="2"/>
                  </a:lnTo>
                  <a:lnTo>
                    <a:pt x="3194" y="0"/>
                  </a:lnTo>
                  <a:lnTo>
                    <a:pt x="3176" y="156"/>
                  </a:lnTo>
                  <a:cubicBezTo>
                    <a:pt x="3169" y="198"/>
                    <a:pt x="3162" y="232"/>
                    <a:pt x="3150" y="254"/>
                  </a:cubicBezTo>
                  <a:lnTo>
                    <a:pt x="3140" y="290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220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1877" y="3419"/>
              <a:ext cx="858" cy="288"/>
            </a:xfrm>
            <a:prstGeom prst="rect">
              <a:avLst/>
            </a:pr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fontAlgn="base">
                <a:spcAft>
                  <a:spcPct val="0"/>
                </a:spcAft>
                <a:defRPr/>
              </a:pPr>
              <a:endParaRPr kumimoji="0" lang="ja-JP" altLang="en-US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3399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64067" y="522001"/>
            <a:ext cx="10531933" cy="42691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0" indent="0">
              <a:buFontTx/>
              <a:buNone/>
              <a:defRPr lang="en-GB" altLang="ja-JP" sz="2400" b="1" noProof="0" smtClean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pPr lvl="0" eaLnBrk="1" hangingPunct="1">
              <a:lnSpc>
                <a:spcPct val="90000"/>
              </a:lnSpc>
              <a:spcBef>
                <a:spcPct val="50000"/>
              </a:spcBef>
              <a:tabLst>
                <a:tab pos="749300" algn="l"/>
              </a:tabLst>
            </a:pPr>
            <a:r>
              <a:rPr lang="ja-JP" altLang="en-US" noProof="0"/>
              <a:t>マスター サブタイトルの書式設定</a:t>
            </a:r>
            <a:endParaRPr lang="en-GB" altLang="ja-JP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 idx="4294967295"/>
          </p:nvPr>
        </p:nvSpPr>
        <p:spPr>
          <a:xfrm>
            <a:off x="381000" y="1344353"/>
            <a:ext cx="11430000" cy="1875385"/>
          </a:xfrm>
        </p:spPr>
        <p:txBody>
          <a:bodyPr lIns="90000" anchor="t"/>
          <a:lstStyle>
            <a:lvl1pPr>
              <a:defRPr sz="3200" baseline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pPr eaLnBrk="1" hangingPunct="1"/>
            <a:r>
              <a:rPr kumimoji="1" lang="ja-JP" altLang="en-US" sz="1292">
                <a:latin typeface="メイリオ" panose="020B0604030504040204" pitchFamily="50" charset="-128"/>
                <a:ea typeface="メイリオ" panose="020B0604030504040204" pitchFamily="50" charset="-128"/>
              </a:rPr>
              <a:t>マスター タイトルの書式設定</a:t>
            </a:r>
            <a:endParaRPr kumimoji="1" lang="ja-JP" altLang="en-US" sz="1292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0" name="Picture 10" descr="5300_IBMpos_black_PPT_bkgd">
            <a:extLst>
              <a:ext uri="{FF2B5EF4-FFF2-40B4-BE49-F238E27FC236}">
                <a16:creationId xmlns:a16="http://schemas.microsoft.com/office/drawing/2014/main" id="{D1ECDC11-C0BF-A54B-BD34-1F3B3353002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40533" y="608765"/>
            <a:ext cx="781051" cy="30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6" descr="Global_cover_0109.jpg">
            <a:extLst>
              <a:ext uri="{FF2B5EF4-FFF2-40B4-BE49-F238E27FC236}">
                <a16:creationId xmlns:a16="http://schemas.microsoft.com/office/drawing/2014/main" id="{DC94647C-295D-E54C-8CDC-863A28B6945F}"/>
              </a:ext>
            </a:extLst>
          </p:cNvPr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4067" y="3667126"/>
            <a:ext cx="11457517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6">
            <a:extLst>
              <a:ext uri="{FF2B5EF4-FFF2-40B4-BE49-F238E27FC236}">
                <a16:creationId xmlns:a16="http://schemas.microsoft.com/office/drawing/2014/main" id="{2E9888D7-B3F8-A240-AF13-F585FEA0B00A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258606" y="6512068"/>
            <a:ext cx="18288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038" rIns="0" bIns="46038"/>
          <a:lstStyle>
            <a:lvl1pPr>
              <a:lnSpc>
                <a:spcPct val="90000"/>
              </a:lnSpc>
              <a:spcBef>
                <a:spcPct val="50000"/>
              </a:spcBef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GB" altLang="ja-JP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© 201</a:t>
            </a:r>
            <a:r>
              <a:rPr kumimoji="0" lang="en-US" altLang="ja-JP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9</a:t>
            </a:r>
            <a:r>
              <a:rPr kumimoji="0" lang="ja-JP" altLang="en-GB" sz="100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 </a:t>
            </a:r>
            <a:r>
              <a:rPr kumimoji="0" lang="en-GB" altLang="ja-JP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IBM Corporation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D9DF956-3EC6-804B-A870-F93119E2161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2053" y="491833"/>
            <a:ext cx="1808480" cy="53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95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6183" y="630337"/>
            <a:ext cx="11459635" cy="3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Font typeface="Meiryo UI" panose="020B0604030504040204" pitchFamily="50" charset="-128"/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F9872743-3ED2-C540-B863-E46C13D6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2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6419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6184" y="85663"/>
            <a:ext cx="11459633" cy="45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マスター タイトルの書式設定</a:t>
            </a:r>
            <a:endParaRPr lang="en-GB" altLang="ja-JP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6183" y="704076"/>
            <a:ext cx="11459635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GB" altLang="ja-JP" dirty="0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 flipV="1">
            <a:off x="366185" y="549275"/>
            <a:ext cx="114596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200">
              <a:solidFill>
                <a:srgbClr val="000000"/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50" charset="-128"/>
            </a:endParaRP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black">
          <a:xfrm>
            <a:off x="110688" y="6632740"/>
            <a:ext cx="18288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038" rIns="0" bIns="46038"/>
          <a:lstStyle>
            <a:lvl1pPr>
              <a:lnSpc>
                <a:spcPct val="90000"/>
              </a:lnSpc>
              <a:spcBef>
                <a:spcPct val="50000"/>
              </a:spcBef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GB" altLang="ja-JP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© 201</a:t>
            </a:r>
            <a:r>
              <a:rPr kumimoji="0" lang="en-US" altLang="ja-JP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9</a:t>
            </a:r>
            <a:r>
              <a:rPr kumimoji="0" lang="ja-JP" altLang="en-GB" sz="100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 </a:t>
            </a:r>
            <a:r>
              <a:rPr kumimoji="0" lang="en-GB" altLang="ja-JP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IBM Corporation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1801616" y="6632740"/>
            <a:ext cx="403831" cy="248402"/>
          </a:xfrm>
          <a:prstGeom prst="rect">
            <a:avLst/>
          </a:prstGeom>
          <a:noFill/>
        </p:spPr>
        <p:txBody>
          <a:bodyPr wrap="none" lIns="93600" tIns="46800" rIns="93600" bIns="468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15423308-53F5-499D-A998-4F106E6257DB}" type="slidenum">
              <a:rPr lang="ja-JP" altLang="en-US" sz="1000" smtClean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ja-JP" altLang="en-US" sz="1000" dirty="0">
              <a:solidFill>
                <a:srgbClr val="000000"/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891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200" b="1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Meiryo UI" panose="020B0604030504040204" pitchFamily="34" charset="-128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hlink"/>
          </a:solidFill>
          <a:latin typeface="Arial" panose="020B0604020202020204" pitchFamily="34" charset="0"/>
          <a:ea typeface="MS UI Gothic" panose="020B0600070205080204" pitchFamily="50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hlink"/>
          </a:solidFill>
          <a:latin typeface="Arial" panose="020B0604020202020204" pitchFamily="34" charset="0"/>
          <a:ea typeface="MS UI Gothic" panose="020B0600070205080204" pitchFamily="50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hlink"/>
          </a:solidFill>
          <a:latin typeface="Arial" panose="020B0604020202020204" pitchFamily="34" charset="0"/>
          <a:ea typeface="MS UI Gothic" panose="020B0600070205080204" pitchFamily="50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hlink"/>
          </a:solidFill>
          <a:latin typeface="Arial" panose="020B0604020202020204" pitchFamily="34" charset="0"/>
          <a:ea typeface="MS UI Gothic" panose="020B0600070205080204" pitchFamily="50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hlink"/>
          </a:solidFill>
          <a:latin typeface="Arial" panose="020B0604020202020204" pitchFamily="34" charset="0"/>
          <a:ea typeface="MS UI Gothic" panose="020B0600070205080204" pitchFamily="50" charset="-128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hlink"/>
          </a:solidFill>
          <a:latin typeface="Arial" panose="020B0604020202020204" pitchFamily="34" charset="0"/>
          <a:ea typeface="MS UI Gothic" panose="020B0600070205080204" pitchFamily="50" charset="-128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hlink"/>
          </a:solidFill>
          <a:latin typeface="Arial" panose="020B0604020202020204" pitchFamily="34" charset="0"/>
          <a:ea typeface="MS UI Gothic" panose="020B0600070205080204" pitchFamily="50" charset="-128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hlink"/>
          </a:solidFill>
          <a:latin typeface="Arial" panose="020B0604020202020204" pitchFamily="34" charset="0"/>
          <a:ea typeface="MS UI Gothic" panose="020B0600070205080204" pitchFamily="50" charset="-128"/>
        </a:defRPr>
      </a:lvl9pPr>
    </p:titleStyle>
    <p:bodyStyle>
      <a:lvl1pPr marL="182563" indent="-182563" algn="l" rtl="0" eaLnBrk="1" fontAlgn="base" hangingPunct="1">
        <a:spcBef>
          <a:spcPct val="20000"/>
        </a:spcBef>
        <a:spcAft>
          <a:spcPct val="0"/>
        </a:spcAft>
        <a:buClrTx/>
        <a:buFont typeface="Meiryo UI" panose="020B0604030504040204" pitchFamily="50" charset="-128"/>
        <a:buChar char="•"/>
        <a:defRPr kumimoji="1" sz="16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Meiryo UI" panose="020B0604030504040204" pitchFamily="34" charset="-128"/>
        </a:defRPr>
      </a:lvl1pPr>
      <a:lvl2pPr marL="509588" indent="-163513" algn="l" rtl="0" eaLnBrk="1" fontAlgn="base" hangingPunct="1">
        <a:spcBef>
          <a:spcPct val="20000"/>
        </a:spcBef>
        <a:spcAft>
          <a:spcPct val="0"/>
        </a:spcAft>
        <a:buClrTx/>
        <a:buFont typeface="Meiryo UI" panose="020B0604030504040204" pitchFamily="50" charset="-128"/>
        <a:buChar char="•"/>
        <a:defRPr kumimoji="1" sz="14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Meiryo UI" panose="020B0604030504040204" pitchFamily="34" charset="-128"/>
        </a:defRPr>
      </a:lvl2pPr>
      <a:lvl3pPr marL="855663" indent="-173038" algn="l" rtl="0" eaLnBrk="1" fontAlgn="base" hangingPunct="1">
        <a:spcBef>
          <a:spcPct val="20000"/>
        </a:spcBef>
        <a:spcAft>
          <a:spcPct val="0"/>
        </a:spcAft>
        <a:buClrTx/>
        <a:buFont typeface="Meiryo UI" panose="020B0604030504040204" pitchFamily="50" charset="-128"/>
        <a:buChar char="•"/>
        <a:defRPr kumimoji="1" sz="14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Meiryo UI" panose="020B0604030504040204" pitchFamily="34" charset="-128"/>
        </a:defRPr>
      </a:lvl3pPr>
      <a:lvl4pPr marL="1203325" indent="-173038" algn="l" rtl="0" eaLnBrk="1" fontAlgn="base" hangingPunct="1">
        <a:spcBef>
          <a:spcPct val="20000"/>
        </a:spcBef>
        <a:spcAft>
          <a:spcPct val="0"/>
        </a:spcAft>
        <a:buClrTx/>
        <a:buFont typeface="Meiryo UI" panose="020B0604030504040204" pitchFamily="50" charset="-128"/>
        <a:buChar char="•"/>
        <a:defRPr kumimoji="1" sz="14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Meiryo UI" panose="020B0604030504040204" pitchFamily="34" charset="-128"/>
        </a:defRPr>
      </a:lvl4pPr>
      <a:lvl5pPr marL="1539875" indent="-163513" algn="l" rtl="0" eaLnBrk="1" fontAlgn="base" hangingPunct="1">
        <a:spcBef>
          <a:spcPct val="20000"/>
        </a:spcBef>
        <a:spcAft>
          <a:spcPct val="0"/>
        </a:spcAft>
        <a:buClrTx/>
        <a:buFont typeface="Meiryo UI" panose="020B0604030504040204" pitchFamily="50" charset="-128"/>
        <a:buChar char="•"/>
        <a:defRPr kumimoji="1" sz="14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Meiryo UI" panose="020B0604030504040204" pitchFamily="34" charset="-128"/>
        </a:defRPr>
      </a:lvl5pPr>
      <a:lvl6pPr marL="1881188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e6856A01qOmAdbp1Y62IL6of1vTiFxJ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8ED8D617-161F-DA49-A8AE-0C7E27E2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/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F2EACE1E-3BE8-5347-96CE-346FB4264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6181" y="2196661"/>
            <a:ext cx="11459635" cy="2299571"/>
          </a:xfrm>
        </p:spPr>
        <p:txBody>
          <a:bodyPr/>
          <a:lstStyle/>
          <a:p>
            <a:r>
              <a:rPr kumimoji="1" lang="en-US" altLang="ja-JP" sz="5400" dirty="0"/>
              <a:t>HW2</a:t>
            </a:r>
            <a:r>
              <a:rPr kumimoji="1" lang="ja-JP" altLang="en-US" sz="5400"/>
              <a:t>　感情分析のまとめ</a:t>
            </a:r>
            <a:endParaRPr kumimoji="1" lang="en-US" altLang="ja-JP" sz="5400" dirty="0"/>
          </a:p>
          <a:p>
            <a:endParaRPr lang="en-US" altLang="ja-JP" sz="5400" dirty="0"/>
          </a:p>
          <a:p>
            <a:pPr algn="r"/>
            <a:r>
              <a:rPr kumimoji="1" lang="en-US" altLang="ja-JP" sz="3200" dirty="0"/>
              <a:t>20200312</a:t>
            </a:r>
          </a:p>
          <a:p>
            <a:pPr algn="r"/>
            <a:r>
              <a:rPr lang="ja-JP" altLang="en-US" sz="3200"/>
              <a:t>姜　大原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1988678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E0FF901-CDA5-4741-8549-5BB7AE9E1C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ja-JP" dirty="0">
                <a:hlinkClick r:id="rId2"/>
              </a:rPr>
              <a:t>https://colab.research.google.com/drive/1e6856A01qOmAdbp1Y62IL6of1vTiFxJU</a:t>
            </a:r>
            <a:endParaRPr lang="en" altLang="ja-JP" dirty="0"/>
          </a:p>
          <a:p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75F7A9F9-31DD-8641-922F-55C218E9A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Colab</a:t>
            </a:r>
            <a:r>
              <a:rPr kumimoji="1" lang="ja-JP" altLang="en-US"/>
              <a:t>で実験するための環境整備</a:t>
            </a:r>
          </a:p>
        </p:txBody>
      </p:sp>
    </p:spTree>
    <p:extLst>
      <p:ext uri="{BB962C8B-B14F-4D97-AF65-F5344CB8AC3E}">
        <p14:creationId xmlns:p14="http://schemas.microsoft.com/office/powerpoint/2010/main" val="59497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8ED8D617-161F-DA49-A8AE-0C7E27E2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SST </a:t>
            </a:r>
            <a:endParaRPr kumimoji="1" lang="ja-JP" altLang="en-US"/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F2EACE1E-3BE8-5347-96CE-346FB4264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6183" y="630336"/>
            <a:ext cx="11459635" cy="467519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使用するデータ：</a:t>
            </a:r>
            <a:r>
              <a:rPr lang="en" altLang="ja-JP" dirty="0"/>
              <a:t>Stanford Sentiment Treebank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データの特徴：係り受け解析結果の各部分に対して感情のラベルがついている。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ラベル：</a:t>
            </a:r>
            <a:r>
              <a:rPr lang="en-US" altLang="ja-JP" dirty="0"/>
              <a:t>0〜4</a:t>
            </a:r>
            <a:r>
              <a:rPr lang="ja-JP" altLang="en-US"/>
              <a:t>までの数値で</a:t>
            </a:r>
            <a:r>
              <a:rPr lang="en-US" altLang="ja-JP" dirty="0"/>
              <a:t>5</a:t>
            </a:r>
            <a:r>
              <a:rPr lang="ja-JP" altLang="en-US"/>
              <a:t>段階評価</a:t>
            </a:r>
            <a:endParaRPr lang="en-US" altLang="ja-JP" dirty="0"/>
          </a:p>
          <a:p>
            <a:pPr marL="795338" lvl="1" indent="-285750">
              <a:buFont typeface="Arial" panose="020B0604020202020204" pitchFamily="34" charset="0"/>
              <a:buChar char="•"/>
            </a:pPr>
            <a:r>
              <a:rPr lang="en" altLang="ja-JP" dirty="0"/>
              <a:t>'0': very negative</a:t>
            </a:r>
          </a:p>
          <a:p>
            <a:pPr marL="795338" lvl="1" indent="-285750">
              <a:buFont typeface="Arial" panose="020B0604020202020204" pitchFamily="34" charset="0"/>
              <a:buChar char="•"/>
            </a:pPr>
            <a:r>
              <a:rPr lang="en" altLang="ja-JP" dirty="0"/>
              <a:t>'1': negative</a:t>
            </a:r>
          </a:p>
          <a:p>
            <a:pPr marL="795338" lvl="1" indent="-285750">
              <a:buFont typeface="Arial" panose="020B0604020202020204" pitchFamily="34" charset="0"/>
              <a:buChar char="•"/>
            </a:pPr>
            <a:r>
              <a:rPr lang="en" altLang="ja-JP" dirty="0"/>
              <a:t>'2': neutral</a:t>
            </a:r>
          </a:p>
          <a:p>
            <a:pPr marL="795338" lvl="1" indent="-285750">
              <a:buFont typeface="Arial" panose="020B0604020202020204" pitchFamily="34" charset="0"/>
              <a:buChar char="•"/>
            </a:pPr>
            <a:r>
              <a:rPr lang="en" altLang="ja-JP" dirty="0"/>
              <a:t>'3': positive</a:t>
            </a:r>
          </a:p>
          <a:p>
            <a:pPr marL="795338" lvl="1" indent="-285750">
              <a:buFont typeface="Arial" panose="020B0604020202020204" pitchFamily="34" charset="0"/>
              <a:buChar char="•"/>
            </a:pPr>
            <a:r>
              <a:rPr lang="en" altLang="ja-JP" dirty="0"/>
              <a:t>'4': very positive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タスク：文書に対して三分類した感情ラベルを予測する。</a:t>
            </a:r>
            <a:endParaRPr lang="en-US" altLang="ja-JP" dirty="0"/>
          </a:p>
          <a:p>
            <a:pPr marL="795338" lvl="1" indent="-285750">
              <a:buFont typeface="Arial" panose="020B0604020202020204" pitchFamily="34" charset="0"/>
              <a:buChar char="•"/>
            </a:pPr>
            <a:r>
              <a:rPr lang="en" altLang="ja-JP" dirty="0"/>
              <a:t>'0' &gt; '1': negative</a:t>
            </a:r>
          </a:p>
          <a:p>
            <a:pPr marL="795338" lvl="1" indent="-285750">
              <a:buFont typeface="Arial" panose="020B0604020202020204" pitchFamily="34" charset="0"/>
              <a:buChar char="•"/>
            </a:pPr>
            <a:r>
              <a:rPr lang="en" altLang="ja-JP" dirty="0"/>
              <a:t>'2': neutral</a:t>
            </a:r>
          </a:p>
          <a:p>
            <a:pPr marL="795338" lvl="1" indent="-285750">
              <a:buFont typeface="Arial" panose="020B0604020202020204" pitchFamily="34" charset="0"/>
              <a:buChar char="•"/>
            </a:pPr>
            <a:r>
              <a:rPr lang="en" altLang="ja-JP" dirty="0"/>
              <a:t>'4' &gt; '3': positive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制限：最終のラベルのみ使用する。途中のラベルを使わない。</a:t>
            </a:r>
            <a:endParaRPr lang="en" altLang="ja-JP" dirty="0"/>
          </a:p>
          <a:p>
            <a:endParaRPr lang="en" altLang="ja-JP" dirty="0"/>
          </a:p>
          <a:p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78F1EC29-36CE-EC42-9BEA-80986A440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534" y="630336"/>
            <a:ext cx="30734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882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E1E2BF10-A5A8-874C-968A-38D67E149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440" y="1673108"/>
            <a:ext cx="6705600" cy="4584700"/>
          </a:xfrm>
          <a:prstGeom prst="rect">
            <a:avLst/>
          </a:prstGeom>
        </p:spPr>
      </p:pic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000C815-EDCE-5D48-8BC0-7D0D2F3F6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6183" y="630336"/>
            <a:ext cx="11459635" cy="1037689"/>
          </a:xfrm>
        </p:spPr>
        <p:txBody>
          <a:bodyPr/>
          <a:lstStyle/>
          <a:p>
            <a:r>
              <a:rPr kumimoji="1" lang="ja-JP" altLang="en-US"/>
              <a:t>実験ためのフレームワークが提供されて、自分で書くべき</a:t>
            </a:r>
            <a:r>
              <a:rPr lang="ja-JP" altLang="en-US"/>
              <a:t>ところ</a:t>
            </a:r>
            <a:r>
              <a:rPr kumimoji="1" lang="ja-JP" altLang="en-US"/>
              <a:t>は</a:t>
            </a:r>
            <a:r>
              <a:rPr kumimoji="1" lang="en-US" altLang="ja-JP" dirty="0"/>
              <a:t>2</a:t>
            </a:r>
            <a:r>
              <a:rPr kumimoji="1" lang="ja-JP" altLang="en-US"/>
              <a:t>部分：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特徴抽出関数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分類器</a:t>
            </a:r>
            <a:endParaRPr kumimoji="1"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21589E8D-27A5-E94B-9BAC-8E798EF5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実験フレームワーク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388928A-CC00-6749-A3C1-E28E514D1C4E}"/>
              </a:ext>
            </a:extLst>
          </p:cNvPr>
          <p:cNvSpPr/>
          <p:nvPr/>
        </p:nvSpPr>
        <p:spPr>
          <a:xfrm>
            <a:off x="5528640" y="231808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>
                <a:solidFill>
                  <a:schemeClr val="accent6"/>
                </a:solidFill>
              </a:rPr>
              <a:t>特徴抽出関数</a:t>
            </a:r>
            <a:endParaRPr lang="en-US" altLang="ja-JP" dirty="0">
              <a:solidFill>
                <a:schemeClr val="accent6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2989AA3-80AE-FF4C-9399-9184FDC4A363}"/>
              </a:ext>
            </a:extLst>
          </p:cNvPr>
          <p:cNvSpPr/>
          <p:nvPr/>
        </p:nvSpPr>
        <p:spPr>
          <a:xfrm>
            <a:off x="6943015" y="256493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>
                <a:solidFill>
                  <a:schemeClr val="accent6"/>
                </a:solidFill>
              </a:rPr>
              <a:t>分類器</a:t>
            </a:r>
            <a:endParaRPr lang="en-US" altLang="ja-JP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22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BC1CFCF-DA53-CC40-8058-BF5CA58E7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6183" y="630337"/>
            <a:ext cx="11459635" cy="756336"/>
          </a:xfrm>
        </p:spPr>
        <p:txBody>
          <a:bodyPr/>
          <a:lstStyle/>
          <a:p>
            <a:r>
              <a:rPr kumimoji="1" lang="en-US" altLang="ja-JP" dirty="0"/>
              <a:t>input: </a:t>
            </a:r>
            <a:r>
              <a:rPr kumimoji="1" lang="en-US" altLang="ja-JP" dirty="0" err="1"/>
              <a:t>nltk.tree</a:t>
            </a:r>
            <a:endParaRPr kumimoji="1" lang="en-US" altLang="ja-JP" dirty="0"/>
          </a:p>
          <a:p>
            <a:r>
              <a:rPr lang="en-US" altLang="ja-JP" dirty="0"/>
              <a:t>output: dictionary or matrix</a:t>
            </a:r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049E0AB-554F-E24E-8640-07AE46237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特徴抽出関数　</a:t>
            </a:r>
            <a:r>
              <a:rPr lang="en-US" altLang="ja-JP" dirty="0"/>
              <a:t>API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4545FC3-8DB6-534D-BA71-BDED64504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852" y="3358660"/>
            <a:ext cx="4610100" cy="8255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48FF2F7-663D-284A-87C6-EED8A938B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83" y="1961660"/>
            <a:ext cx="2997200" cy="2794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5BD400B-D80E-AE43-926B-727095BBF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7852" y="2032278"/>
            <a:ext cx="4013200" cy="9906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FECA302-25F7-2246-91BB-3FBBC1C76D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7852" y="4692678"/>
            <a:ext cx="5803900" cy="10033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74E58BB-5B9D-2441-8B76-D44D47A8D881}"/>
              </a:ext>
            </a:extLst>
          </p:cNvPr>
          <p:cNvSpPr txBox="1"/>
          <p:nvPr/>
        </p:nvSpPr>
        <p:spPr>
          <a:xfrm>
            <a:off x="366183" y="1747459"/>
            <a:ext cx="940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Tree</a:t>
            </a:r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の様子</a:t>
            </a:r>
            <a:endParaRPr kumimoji="1" lang="ja-JP" altLang="en-US" sz="12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948B499-7B65-D04B-B8AC-DA99A6C5C77A}"/>
              </a:ext>
            </a:extLst>
          </p:cNvPr>
          <p:cNvSpPr txBox="1"/>
          <p:nvPr/>
        </p:nvSpPr>
        <p:spPr>
          <a:xfrm>
            <a:off x="3767852" y="1744200"/>
            <a:ext cx="356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200" dirty="0" err="1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Tree.leaves</a:t>
            </a:r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()</a:t>
            </a:r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で文にある単語を出力することができる。</a:t>
            </a:r>
            <a:endParaRPr kumimoji="1" lang="ja-JP" altLang="en-US" sz="12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BBC89C3-7012-1E47-93DE-07B83826B66F}"/>
              </a:ext>
            </a:extLst>
          </p:cNvPr>
          <p:cNvSpPr txBox="1"/>
          <p:nvPr/>
        </p:nvSpPr>
        <p:spPr>
          <a:xfrm>
            <a:off x="3767852" y="3152001"/>
            <a:ext cx="4222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ここで文に含まれる単語をカウントして、特徴量にする関数を作った。</a:t>
            </a:r>
            <a:endParaRPr kumimoji="1" lang="ja-JP" altLang="en-US" sz="12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656AB30-5789-814F-818D-F08AB04B19FD}"/>
              </a:ext>
            </a:extLst>
          </p:cNvPr>
          <p:cNvSpPr txBox="1"/>
          <p:nvPr/>
        </p:nvSpPr>
        <p:spPr>
          <a:xfrm>
            <a:off x="3767852" y="441567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結果：</a:t>
            </a:r>
            <a:endParaRPr kumimoji="1" lang="ja-JP" altLang="en-US" sz="12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19EAD4F-F677-1949-BF00-61D6F33702BC}"/>
              </a:ext>
            </a:extLst>
          </p:cNvPr>
          <p:cNvSpPr txBox="1"/>
          <p:nvPr/>
        </p:nvSpPr>
        <p:spPr>
          <a:xfrm>
            <a:off x="3767852" y="5925897"/>
            <a:ext cx="3762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フレームワークの方で抽出した特徴量をベクトルに変換する。</a:t>
            </a:r>
            <a:endParaRPr kumimoji="1" lang="ja-JP" altLang="en-US" sz="12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50" charset="-128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C650D2C3-6C09-D64B-900D-660FB6D8B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7852" y="6243699"/>
            <a:ext cx="47752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1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BC1CFCF-DA53-CC40-8058-BF5CA58E7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6183" y="630337"/>
            <a:ext cx="11459635" cy="756336"/>
          </a:xfrm>
        </p:spPr>
        <p:txBody>
          <a:bodyPr/>
          <a:lstStyle/>
          <a:p>
            <a:r>
              <a:rPr kumimoji="1" lang="en-US" altLang="ja-JP" dirty="0"/>
              <a:t>input: </a:t>
            </a:r>
            <a:r>
              <a:rPr kumimoji="1" lang="en-US" altLang="ja-JP" dirty="0" err="1"/>
              <a:t>nltk.tree</a:t>
            </a:r>
            <a:endParaRPr kumimoji="1" lang="en-US" altLang="ja-JP" dirty="0"/>
          </a:p>
          <a:p>
            <a:r>
              <a:rPr lang="en-US" altLang="ja-JP" dirty="0"/>
              <a:t>output: dictionary or vector</a:t>
            </a:r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049E0AB-554F-E24E-8640-07AE46237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特徴抽出関数　</a:t>
            </a:r>
            <a:r>
              <a:rPr lang="en-US" altLang="ja-JP" dirty="0"/>
              <a:t>API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48FF2F7-663D-284A-87C6-EED8A938B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83" y="1961660"/>
            <a:ext cx="2997200" cy="27940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74E58BB-5B9D-2441-8B76-D44D47A8D881}"/>
              </a:ext>
            </a:extLst>
          </p:cNvPr>
          <p:cNvSpPr txBox="1"/>
          <p:nvPr/>
        </p:nvSpPr>
        <p:spPr>
          <a:xfrm>
            <a:off x="366183" y="1747459"/>
            <a:ext cx="940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Tree</a:t>
            </a:r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の様子</a:t>
            </a:r>
            <a:endParaRPr kumimoji="1" lang="ja-JP" altLang="en-US" sz="12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50" charset="-128"/>
            </a:endParaRP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6E774469-8520-064A-89E5-64C86A26C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619" y="2442248"/>
            <a:ext cx="4826000" cy="237490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2F698A8-EFB4-0448-8E2D-3750C7F4F919}"/>
              </a:ext>
            </a:extLst>
          </p:cNvPr>
          <p:cNvSpPr txBox="1"/>
          <p:nvPr/>
        </p:nvSpPr>
        <p:spPr>
          <a:xfrm>
            <a:off x="4002619" y="1961660"/>
            <a:ext cx="6079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Glove</a:t>
            </a:r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を使って単語ベクトルの平均値を特徴量とするような、</a:t>
            </a:r>
            <a:endParaRPr kumimoji="1" lang="en-US" altLang="ja-JP" sz="12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50" charset="-128"/>
            </a:endParaRPr>
          </a:p>
          <a:p>
            <a:pPr algn="l"/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ベクトル</a:t>
            </a:r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を出力したい場合は、</a:t>
            </a:r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experiment</a:t>
            </a:r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の　</a:t>
            </a:r>
            <a:r>
              <a:rPr kumimoji="1" lang="en-US" altLang="ja-JP" sz="1200" b="1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vectorize = False</a:t>
            </a:r>
            <a:r>
              <a:rPr kumimoji="1" lang="ja-JP" altLang="en-US" sz="1200" b="1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　</a:t>
            </a:r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を設定する必要がある。</a:t>
            </a:r>
            <a:endParaRPr kumimoji="1" lang="en-US" altLang="ja-JP" sz="12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38D18A6-6585-6C46-B75C-88643B4D375F}"/>
              </a:ext>
            </a:extLst>
          </p:cNvPr>
          <p:cNvSpPr/>
          <p:nvPr/>
        </p:nvSpPr>
        <p:spPr bwMode="auto">
          <a:xfrm>
            <a:off x="4572000" y="4129873"/>
            <a:ext cx="2049864" cy="261257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0549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DD3BB7E-34F0-9E49-AF13-A61057D97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6183" y="630336"/>
            <a:ext cx="4135479" cy="4765629"/>
          </a:xfrm>
        </p:spPr>
        <p:txBody>
          <a:bodyPr/>
          <a:lstStyle/>
          <a:p>
            <a:r>
              <a:rPr lang="en-US" altLang="ja-JP" dirty="0"/>
              <a:t>input: </a:t>
            </a:r>
            <a:r>
              <a:rPr lang="ja-JP" altLang="en-US"/>
              <a:t>特徴量</a:t>
            </a:r>
            <a:r>
              <a:rPr lang="en-US" altLang="ja-JP" dirty="0"/>
              <a:t>X</a:t>
            </a:r>
            <a:r>
              <a:rPr lang="ja-JP" altLang="en-US"/>
              <a:t>とラベル</a:t>
            </a:r>
            <a:r>
              <a:rPr lang="en-US" altLang="ja-JP" dirty="0"/>
              <a:t>y</a:t>
            </a:r>
          </a:p>
          <a:p>
            <a:r>
              <a:rPr kumimoji="1" lang="en-US" altLang="ja-JP" dirty="0"/>
              <a:t>output</a:t>
            </a:r>
            <a:r>
              <a:rPr lang="en-US" altLang="ja-JP" dirty="0"/>
              <a:t>: </a:t>
            </a:r>
            <a:r>
              <a:rPr lang="ja-JP" altLang="en-US"/>
              <a:t>モデル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/>
              <a:t>フレームワークの挙動しては、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モデルを初期化する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インプットされた</a:t>
            </a:r>
            <a:r>
              <a:rPr lang="en-US" altLang="ja-JP" dirty="0" err="1"/>
              <a:t>X,y</a:t>
            </a:r>
            <a:r>
              <a:rPr lang="ja-JP" altLang="en-US"/>
              <a:t>で</a:t>
            </a:r>
            <a:r>
              <a:rPr lang="en-US" altLang="ja-JP" dirty="0"/>
              <a:t>fit</a:t>
            </a:r>
            <a:r>
              <a:rPr lang="ja-JP" altLang="en-US"/>
              <a:t>する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学習できたモデル</a:t>
            </a:r>
            <a:r>
              <a:rPr lang="ja-JP" altLang="en-US"/>
              <a:t>でテストデータについて</a:t>
            </a:r>
            <a:r>
              <a:rPr lang="en-US" altLang="ja-JP" dirty="0"/>
              <a:t>predict</a:t>
            </a:r>
            <a:r>
              <a:rPr lang="ja-JP" altLang="en-US"/>
              <a:t>する。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/>
              <a:t>なので、出力モデルの要求としては：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fit</a:t>
            </a:r>
            <a:r>
              <a:rPr lang="ja-JP" altLang="en-US"/>
              <a:t>関数が必須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predict</a:t>
            </a:r>
            <a:r>
              <a:rPr lang="ja-JP" altLang="en-US"/>
              <a:t>関数が必須</a:t>
            </a:r>
            <a:endParaRPr lang="en-US" altLang="ja-JP" dirty="0"/>
          </a:p>
          <a:p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B09C1989-77ED-3340-B8A0-56820728E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分類器　</a:t>
            </a:r>
            <a:r>
              <a:rPr kumimoji="1" lang="en-US" altLang="ja-JP" dirty="0"/>
              <a:t>API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491D4EA-FE52-2848-8D78-BCFD4597C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081" y="1063971"/>
            <a:ext cx="7705992" cy="516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851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7808A2D-D47B-BF48-B8D9-B76A08353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6183" y="630337"/>
            <a:ext cx="11459635" cy="6043732"/>
          </a:xfrm>
        </p:spPr>
        <p:txBody>
          <a:bodyPr/>
          <a:lstStyle/>
          <a:p>
            <a:r>
              <a:rPr lang="en" altLang="ja-JP" dirty="0"/>
              <a:t>model:</a:t>
            </a:r>
            <a:r>
              <a:rPr lang="ja-JP" altLang="en-US"/>
              <a:t>学習済みモデル</a:t>
            </a:r>
            <a:endParaRPr lang="en" altLang="ja-JP" dirty="0"/>
          </a:p>
          <a:p>
            <a:r>
              <a:rPr lang="en" altLang="ja-JP" dirty="0"/>
              <a:t>phi</a:t>
            </a:r>
            <a:r>
              <a:rPr lang="ja-JP" altLang="en-US"/>
              <a:t>：使用した特徴量抽出関数</a:t>
            </a:r>
            <a:endParaRPr lang="en-US" altLang="ja-JP" dirty="0"/>
          </a:p>
          <a:p>
            <a:r>
              <a:rPr lang="en" altLang="ja-JP" dirty="0" err="1"/>
              <a:t>train_dataset</a:t>
            </a:r>
            <a:r>
              <a:rPr lang="ja-JP" altLang="en-US"/>
              <a:t>：学習データ</a:t>
            </a:r>
            <a:endParaRPr lang="en-US" altLang="ja-JP" dirty="0"/>
          </a:p>
          <a:p>
            <a:r>
              <a:rPr lang="en" altLang="ja-JP" dirty="0" err="1"/>
              <a:t>assess_dataset</a:t>
            </a:r>
            <a:r>
              <a:rPr lang="ja-JP" altLang="en-US"/>
              <a:t>：評価データ</a:t>
            </a:r>
            <a:endParaRPr lang="en-US" altLang="ja-JP" dirty="0"/>
          </a:p>
          <a:p>
            <a:r>
              <a:rPr lang="en" altLang="ja-JP" dirty="0"/>
              <a:t>predictions</a:t>
            </a:r>
            <a:r>
              <a:rPr lang="ja-JP" altLang="en-US"/>
              <a:t>：予測値</a:t>
            </a:r>
            <a:endParaRPr lang="en-US" altLang="ja-JP" dirty="0"/>
          </a:p>
          <a:p>
            <a:r>
              <a:rPr lang="en" altLang="ja-JP" dirty="0"/>
              <a:t>metric</a:t>
            </a:r>
            <a:r>
              <a:rPr lang="ja-JP" altLang="en-US"/>
              <a:t>：評価する指標</a:t>
            </a:r>
            <a:endParaRPr lang="en" altLang="ja-JP" dirty="0"/>
          </a:p>
          <a:p>
            <a:r>
              <a:rPr lang="en" altLang="ja-JP" dirty="0"/>
              <a:t>score</a:t>
            </a:r>
            <a:r>
              <a:rPr lang="ja-JP" altLang="en-US"/>
              <a:t>：評価スコア</a:t>
            </a:r>
            <a:endParaRPr lang="en-US" altLang="ja-JP" dirty="0"/>
          </a:p>
          <a:p>
            <a:endParaRPr lang="en" altLang="ja-JP" dirty="0"/>
          </a:p>
          <a:p>
            <a:r>
              <a:rPr lang="ja-JP" altLang="en-US"/>
              <a:t>記録した結果により、エラー分析や、</a:t>
            </a:r>
            <a:r>
              <a:rPr lang="en-US" altLang="ja-JP" dirty="0" err="1"/>
              <a:t>HyperParameter</a:t>
            </a:r>
            <a:r>
              <a:rPr lang="ja-JP" altLang="en-US"/>
              <a:t>のチューニングができる。</a:t>
            </a: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20E07ACC-2223-334D-8DA2-4C0B7E370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実験フレームワーク　出力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EFECB95-E9B7-3249-990C-1832B7404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580" y="777676"/>
            <a:ext cx="3403600" cy="33020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B4BCB6DB-8062-7A45-910E-58700B10E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5580" y="4308585"/>
            <a:ext cx="2209800" cy="9525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F3063BB-D54D-5E4A-9FA4-45E9C82CD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5580" y="5624000"/>
            <a:ext cx="24892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20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551976F-3D23-0A42-AA3D-E826BDF1F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6184" y="630336"/>
            <a:ext cx="7043610" cy="5717911"/>
          </a:xfrm>
        </p:spPr>
        <p:txBody>
          <a:bodyPr/>
          <a:lstStyle/>
          <a:p>
            <a:r>
              <a:rPr kumimoji="1" lang="ja-JP" altLang="en-US"/>
              <a:t>実験フレームワークの提供</a:t>
            </a:r>
            <a:r>
              <a:rPr kumimoji="1" lang="en-US" altLang="ja-JP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特徴抽出とモデルデザインのモジュール化：特徴抽出とモデルデザインに集中することができる。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詳細の記録：エラー分析やモデルチューニングがやりやすい。実験の再現性も高くなった。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特徴量の例の紹介：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Unigram</a:t>
            </a:r>
            <a:r>
              <a:rPr lang="ja-JP" altLang="en-US"/>
              <a:t>：単語の出現回数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Glove Vector summation</a:t>
            </a:r>
            <a:r>
              <a:rPr lang="ja-JP" altLang="en-US"/>
              <a:t>：単語のベクトルの足し算（平均も良い）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Sentiment words</a:t>
            </a:r>
            <a:r>
              <a:rPr lang="ja-JP" altLang="en-US"/>
              <a:t>：極性辞書にある単語の出現回数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glove subtree</a:t>
            </a:r>
            <a:r>
              <a:rPr lang="ja-JP" altLang="en-US"/>
              <a:t>：単語ベクトルを普通に足し算ではなく、</a:t>
            </a:r>
            <a:r>
              <a:rPr lang="en-US" altLang="ja-JP" dirty="0"/>
              <a:t>Tree Structure</a:t>
            </a:r>
            <a:r>
              <a:rPr lang="ja-JP" altLang="en-US"/>
              <a:t>を考慮した結合、例えば、係り受け解析をして、同じツリーごと平均する。右の例だと　</a:t>
            </a:r>
            <a:r>
              <a:rPr lang="en-US" altLang="ja-JP" dirty="0"/>
              <a:t>(NLU + (is + </a:t>
            </a:r>
            <a:r>
              <a:rPr lang="en-US" altLang="ja-JP" dirty="0" err="1"/>
              <a:t>enlighting</a:t>
            </a:r>
            <a:r>
              <a:rPr lang="en-US" altLang="ja-JP" dirty="0"/>
              <a:t>)/2)/2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（「</a:t>
            </a:r>
            <a:r>
              <a:rPr lang="en-US" altLang="ja-JP" dirty="0"/>
              <a:t>_NEG</a:t>
            </a:r>
            <a:r>
              <a:rPr lang="ja-JP" altLang="en-US"/>
              <a:t>」の手法：「ない」等の単語と同じツリーにある単語に「</a:t>
            </a:r>
            <a:r>
              <a:rPr lang="en-US" altLang="ja-JP" dirty="0"/>
              <a:t>_NEG</a:t>
            </a:r>
            <a:r>
              <a:rPr lang="ja-JP" altLang="en-US"/>
              <a:t>」をつくことで普通の言葉と意味が逆になった言葉を区別する）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感情分析に関するリソースの紹介（主に英語のリソースですが）</a:t>
            </a:r>
            <a:endParaRPr lang="en-US" altLang="ja-JP" dirty="0"/>
          </a:p>
          <a:p>
            <a:r>
              <a:rPr lang="ja-JP" altLang="en-US"/>
              <a:t>分類器の紹介（感情分析に特化したのは</a:t>
            </a:r>
            <a:r>
              <a:rPr lang="en-US" altLang="ja-JP" dirty="0"/>
              <a:t>Tree RNN)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A96CE57A-AB2E-544E-87F0-5C5232149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Jupyter</a:t>
            </a:r>
            <a:r>
              <a:rPr kumimoji="1" lang="en-US" altLang="ja-JP" dirty="0"/>
              <a:t> Notebook</a:t>
            </a:r>
            <a:r>
              <a:rPr kumimoji="1" lang="ja-JP" altLang="en-US"/>
              <a:t>　内容のまとめ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2406082-7255-974A-AB95-43C609468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321" y="2388476"/>
            <a:ext cx="29972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104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E37D638-F86F-9643-8509-3B6C3C7C2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6183" y="630337"/>
            <a:ext cx="11459635" cy="5665360"/>
          </a:xfrm>
        </p:spPr>
        <p:txBody>
          <a:bodyPr/>
          <a:lstStyle/>
          <a:p>
            <a:r>
              <a:rPr lang="ja-JP" altLang="en-US"/>
              <a:t>教師データなしの感情分析はほぼ不可能。むりやりやろうと思えば、極性辞書でやるしかない。精度が悪い。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業務の中で感情分析のタスクを受けた後のルード：</a:t>
            </a:r>
            <a:endParaRPr lang="en-US" altLang="ja-JP" dirty="0"/>
          </a:p>
          <a:p>
            <a:r>
              <a:rPr lang="ja-JP" altLang="en-US"/>
              <a:t>ラベル付けデータがあるか？</a:t>
            </a:r>
            <a:endParaRPr lang="en-US" altLang="ja-JP" dirty="0"/>
          </a:p>
          <a:p>
            <a:r>
              <a:rPr lang="en-US" altLang="ja-JP" dirty="0"/>
              <a:t>	Yes</a:t>
            </a:r>
            <a:r>
              <a:rPr lang="ja-JP" altLang="en-US"/>
              <a:t>　→　ラベルを使ったデータで教師あり学習</a:t>
            </a:r>
            <a:endParaRPr lang="en-US" altLang="ja-JP" dirty="0"/>
          </a:p>
          <a:p>
            <a:r>
              <a:rPr lang="en-US" altLang="ja-JP" dirty="0"/>
              <a:t>	No</a:t>
            </a:r>
            <a:r>
              <a:rPr lang="ja-JP" altLang="en-US"/>
              <a:t>　→　外部</a:t>
            </a:r>
            <a:r>
              <a:rPr lang="en-US" altLang="ja-JP" dirty="0"/>
              <a:t>API</a:t>
            </a:r>
            <a:r>
              <a:rPr lang="ja-JP" altLang="en-US"/>
              <a:t>使えるか？</a:t>
            </a:r>
            <a:endParaRPr lang="en-US" altLang="ja-JP" dirty="0"/>
          </a:p>
          <a:p>
            <a:r>
              <a:rPr lang="en-US" altLang="ja-JP" dirty="0"/>
              <a:t>		Yes</a:t>
            </a:r>
            <a:r>
              <a:rPr lang="ja-JP" altLang="en-US"/>
              <a:t>　→　外部</a:t>
            </a:r>
            <a:r>
              <a:rPr lang="en-US" altLang="ja-JP" dirty="0"/>
              <a:t>API</a:t>
            </a:r>
            <a:r>
              <a:rPr lang="ja-JP" altLang="en-US"/>
              <a:t>で感情分析をする</a:t>
            </a:r>
            <a:endParaRPr lang="en-US" altLang="ja-JP" dirty="0"/>
          </a:p>
          <a:p>
            <a:r>
              <a:rPr lang="en-US" altLang="ja-JP" dirty="0"/>
              <a:t>		No</a:t>
            </a:r>
            <a:r>
              <a:rPr lang="ja-JP" altLang="en-US"/>
              <a:t>　→　感情に関連するメタデータがあるか？（例えばいいねの数）</a:t>
            </a:r>
            <a:endParaRPr lang="en-US" altLang="ja-JP" dirty="0"/>
          </a:p>
          <a:p>
            <a:r>
              <a:rPr lang="en-US" altLang="ja-JP" dirty="0"/>
              <a:t>			Yes</a:t>
            </a:r>
            <a:r>
              <a:rPr lang="ja-JP" altLang="en-US"/>
              <a:t>　→　</a:t>
            </a:r>
            <a:r>
              <a:rPr lang="ja-JP" altLang="en-US">
                <a:solidFill>
                  <a:schemeClr val="accent2"/>
                </a:solidFill>
              </a:rPr>
              <a:t>メタデータでラベルを作る</a:t>
            </a:r>
            <a:endParaRPr lang="en-US" altLang="ja-JP" dirty="0">
              <a:solidFill>
                <a:schemeClr val="accent2"/>
              </a:solidFill>
            </a:endParaRPr>
          </a:p>
          <a:p>
            <a:r>
              <a:rPr lang="en-US" altLang="ja-JP" dirty="0"/>
              <a:t>			No</a:t>
            </a:r>
            <a:r>
              <a:rPr lang="ja-JP" altLang="en-US"/>
              <a:t>　→　無理、感情分析以外のアプローチを試す</a:t>
            </a:r>
            <a:endParaRPr lang="en-US" altLang="ja-JP" dirty="0"/>
          </a:p>
          <a:p>
            <a:endParaRPr lang="ja-JP" altLang="en-US"/>
          </a:p>
          <a:p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28ACD488-4864-A24F-9F01-AFB5280A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個人の感想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22EAA04-76A1-A845-B69D-610C18DB0600}"/>
              </a:ext>
            </a:extLst>
          </p:cNvPr>
          <p:cNvSpPr/>
          <p:nvPr/>
        </p:nvSpPr>
        <p:spPr>
          <a:xfrm>
            <a:off x="366182" y="6236207"/>
            <a:ext cx="118258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/>
              <a:t>極性辞書：https://www.cl.ecei.tohoku.ac.jp/index.php?Open%20Resources%2FJapanese%20Sentiment%20Polarity%20Dictionary</a:t>
            </a:r>
          </a:p>
        </p:txBody>
      </p:sp>
    </p:spTree>
    <p:extLst>
      <p:ext uri="{BB962C8B-B14F-4D97-AF65-F5344CB8AC3E}">
        <p14:creationId xmlns:p14="http://schemas.microsoft.com/office/powerpoint/2010/main" val="2614583463"/>
      </p:ext>
    </p:extLst>
  </p:cSld>
  <p:clrMapOvr>
    <a:masterClrMapping/>
  </p:clrMapOvr>
</p:sld>
</file>

<file path=ppt/theme/theme1.xml><?xml version="1.0" encoding="utf-8"?>
<a:theme xmlns:a="http://schemas.openxmlformats.org/drawingml/2006/main" name="1_IBM2011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3175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tabLst>
            <a:tab pos="749300" algn="l"/>
          </a:tabLst>
          <a:defRPr sz="1200" smtClean="0"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>
            <a:tab pos="749300" algn="l"/>
          </a:tabLst>
          <a:defRPr kumimoji="0" lang="en-US" altLang="ja-JP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50" charset="-128"/>
            <a:cs typeface="Arial" panose="020B0604020202020204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kumimoji="1" sz="1200" dirty="0" smtClean="0">
            <a:latin typeface="Meiryo UI" panose="020B0604030504040204" pitchFamily="34" charset="-128"/>
            <a:ea typeface="Meiryo UI" panose="020B0604030504040204" pitchFamily="34" charset="-128"/>
            <a:cs typeface="Meiryo UI" panose="020B0604030504040204" pitchFamily="50" charset="-128"/>
          </a:defRPr>
        </a:defPPr>
      </a:lstStyle>
    </a:txDef>
  </a:objectDefaults>
  <a:extraClrSchemeLst>
    <a:extraClrScheme>
      <a:clrScheme name="IBM201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71BFA7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66AD97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" id="{E6017181-39B6-5841-8132-197D60404BC3}" vid="{13B06698-576B-854F-AAAC-86CF2DDF061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1_IBM2011</Template>
  <TotalTime>6206</TotalTime>
  <Words>552</Words>
  <Application>Microsoft Macintosh PowerPoint</Application>
  <PresentationFormat>ワイド画面</PresentationFormat>
  <Paragraphs>92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Meiryo UI</vt:lpstr>
      <vt:lpstr>メイリオ</vt:lpstr>
      <vt:lpstr>游ゴシック</vt:lpstr>
      <vt:lpstr>Arial</vt:lpstr>
      <vt:lpstr>Calibri</vt:lpstr>
      <vt:lpstr>1_IBM2011</vt:lpstr>
      <vt:lpstr> </vt:lpstr>
      <vt:lpstr>SST </vt:lpstr>
      <vt:lpstr>実験フレームワーク</vt:lpstr>
      <vt:lpstr>特徴抽出関数　API</vt:lpstr>
      <vt:lpstr>特徴抽出関数　API</vt:lpstr>
      <vt:lpstr>分類器　API</vt:lpstr>
      <vt:lpstr>実験フレームワーク　出力</vt:lpstr>
      <vt:lpstr>Jupyter Notebook　内容のまとめ</vt:lpstr>
      <vt:lpstr>個人の感想</vt:lpstr>
      <vt:lpstr>Colabで実験するための環境整備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DAYUAN JIANG</dc:creator>
  <cp:lastModifiedBy>DAYUAN JIANG</cp:lastModifiedBy>
  <cp:revision>18</cp:revision>
  <cp:lastPrinted>2018-10-10T04:24:09Z</cp:lastPrinted>
  <dcterms:created xsi:type="dcterms:W3CDTF">2020-03-06T03:37:18Z</dcterms:created>
  <dcterms:modified xsi:type="dcterms:W3CDTF">2020-03-12T07:38:51Z</dcterms:modified>
</cp:coreProperties>
</file>