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602" r:id="rId3"/>
    <p:sldId id="272" r:id="rId4"/>
    <p:sldId id="273" r:id="rId5"/>
    <p:sldId id="288" r:id="rId6"/>
    <p:sldId id="294" r:id="rId7"/>
    <p:sldId id="604" r:id="rId8"/>
    <p:sldId id="266" r:id="rId9"/>
    <p:sldId id="293" r:id="rId10"/>
    <p:sldId id="279" r:id="rId11"/>
    <p:sldId id="603" r:id="rId12"/>
    <p:sldId id="274" r:id="rId13"/>
    <p:sldId id="268" r:id="rId14"/>
    <p:sldId id="269" r:id="rId15"/>
    <p:sldId id="290" r:id="rId16"/>
    <p:sldId id="296" r:id="rId17"/>
    <p:sldId id="297" r:id="rId18"/>
    <p:sldId id="271" r:id="rId19"/>
    <p:sldId id="292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000"/>
    <a:srgbClr val="E3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3714" autoAdjust="0"/>
  </p:normalViewPr>
  <p:slideViewPr>
    <p:cSldViewPr snapToGrid="0">
      <p:cViewPr varScale="1">
        <p:scale>
          <a:sx n="84" d="100"/>
          <a:sy n="84" d="100"/>
        </p:scale>
        <p:origin x="45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71A-19A6-4066-A12B-4316F2657A08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20C4-F312-4EFB-AA12-1CA9399C8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Example_Blocking_Nonblocking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右侧串行：相当于</a:t>
            </a:r>
            <a:r>
              <a:rPr lang="en-US" altLang="zh-CN" dirty="0"/>
              <a:t>n1</a:t>
            </a:r>
            <a:r>
              <a:rPr lang="zh-CN" altLang="en-US" dirty="0"/>
              <a:t>没有了。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49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 </a:t>
            </a:r>
            <a:r>
              <a:rPr lang="zh-CN" altLang="en-US" dirty="0"/>
              <a:t>用两个或非门首尾相连</a:t>
            </a:r>
          </a:p>
          <a:p>
            <a:r>
              <a:rPr lang="en-US" altLang="zh-CN" dirty="0"/>
              <a:t>module </a:t>
            </a:r>
            <a:r>
              <a:rPr lang="en-US" altLang="zh-CN" dirty="0" err="1"/>
              <a:t>RS_latch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input  logic R,</a:t>
            </a:r>
          </a:p>
          <a:p>
            <a:r>
              <a:rPr lang="en-US" altLang="zh-CN" dirty="0"/>
              <a:t>    input  logic S,</a:t>
            </a:r>
          </a:p>
          <a:p>
            <a:r>
              <a:rPr lang="en-US" altLang="zh-CN" dirty="0"/>
              <a:t>    output logic Q); // </a:t>
            </a:r>
            <a:r>
              <a:rPr lang="en-US" altLang="zh-CN" dirty="0" err="1"/>
              <a:t>reg</a:t>
            </a:r>
            <a:r>
              <a:rPr lang="en-US" altLang="zh-CN" dirty="0"/>
              <a:t> Q</a:t>
            </a:r>
          </a:p>
          <a:p>
            <a:endParaRPr lang="en-US" altLang="zh-CN" dirty="0"/>
          </a:p>
          <a:p>
            <a:r>
              <a:rPr lang="en-US" altLang="zh-CN" dirty="0"/>
              <a:t>    logic </a:t>
            </a:r>
            <a:r>
              <a:rPr lang="en-US" altLang="zh-CN" dirty="0" err="1"/>
              <a:t>Qnot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nor n1(Q   , R, </a:t>
            </a:r>
            <a:r>
              <a:rPr lang="en-US" altLang="zh-CN" dirty="0" err="1"/>
              <a:t>Qnot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nor n2(</a:t>
            </a:r>
            <a:r>
              <a:rPr lang="en-US" altLang="zh-CN" dirty="0" err="1"/>
              <a:t>Qnot</a:t>
            </a:r>
            <a:r>
              <a:rPr lang="en-US" altLang="zh-CN" dirty="0"/>
              <a:t>, S, Q);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7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module </a:t>
            </a:r>
            <a:r>
              <a:rPr lang="en-US" altLang="zh-CN" dirty="0" err="1"/>
              <a:t>sequentialCircuit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    input wire </a:t>
            </a:r>
            <a:r>
              <a:rPr lang="en-US" altLang="zh-CN" dirty="0" err="1"/>
              <a:t>clk</a:t>
            </a:r>
            <a:r>
              <a:rPr lang="en-US" altLang="zh-CN" dirty="0"/>
              <a:t>, reset, </a:t>
            </a:r>
            <a:r>
              <a:rPr lang="en-US" altLang="zh-CN" dirty="0" err="1"/>
              <a:t>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input wire d,</a:t>
            </a:r>
          </a:p>
          <a:p>
            <a:r>
              <a:rPr lang="en-US" altLang="zh-CN" dirty="0"/>
              <a:t>    output reg q  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// signal declaration</a:t>
            </a:r>
          </a:p>
          <a:p>
            <a:r>
              <a:rPr lang="en-US" altLang="zh-CN" dirty="0"/>
              <a:t>    reg </a:t>
            </a:r>
            <a:r>
              <a:rPr lang="en-US" altLang="zh-CN" dirty="0" err="1"/>
              <a:t>r_reg</a:t>
            </a:r>
            <a:r>
              <a:rPr lang="en-US" altLang="zh-CN" dirty="0"/>
              <a:t>, </a:t>
            </a:r>
            <a:r>
              <a:rPr lang="en-US" altLang="zh-CN" dirty="0" err="1"/>
              <a:t>r_next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// DFF</a:t>
            </a:r>
          </a:p>
          <a:p>
            <a:r>
              <a:rPr lang="en-US" altLang="zh-CN" dirty="0"/>
              <a:t>    always @(posedge </a:t>
            </a:r>
            <a:r>
              <a:rPr lang="en-US" altLang="zh-CN" dirty="0" err="1"/>
              <a:t>clk</a:t>
            </a:r>
            <a:r>
              <a:rPr lang="en-US" altLang="zh-CN" dirty="0"/>
              <a:t> , </a:t>
            </a:r>
            <a:r>
              <a:rPr lang="en-US" altLang="zh-CN" dirty="0" err="1"/>
              <a:t>posedge</a:t>
            </a:r>
            <a:r>
              <a:rPr lang="en-US" altLang="zh-CN" dirty="0"/>
              <a:t> reset)</a:t>
            </a:r>
          </a:p>
          <a:p>
            <a:r>
              <a:rPr lang="en-US" altLang="zh-CN" dirty="0"/>
              <a:t>        if (reset)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r_reg</a:t>
            </a:r>
            <a:r>
              <a:rPr lang="en-US" altLang="zh-CN" dirty="0"/>
              <a:t> &lt;= 1'b0;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r_reg</a:t>
            </a:r>
            <a:r>
              <a:rPr lang="en-US" altLang="zh-CN" dirty="0"/>
              <a:t> &lt;= </a:t>
            </a:r>
            <a:r>
              <a:rPr lang="en-US" altLang="zh-CN" dirty="0" err="1"/>
              <a:t>r_next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</a:p>
          <a:p>
            <a:r>
              <a:rPr lang="en-US" altLang="zh-CN" dirty="0"/>
              <a:t>    // next-state logic</a:t>
            </a:r>
          </a:p>
          <a:p>
            <a:r>
              <a:rPr lang="en-US" altLang="zh-CN" dirty="0"/>
              <a:t>    always @(*)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r_next</a:t>
            </a:r>
            <a:r>
              <a:rPr lang="en-US" altLang="zh-CN" dirty="0"/>
              <a:t> = d;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r_next</a:t>
            </a:r>
            <a:r>
              <a:rPr lang="en-US" altLang="zh-CN" dirty="0"/>
              <a:t> = </a:t>
            </a:r>
            <a:r>
              <a:rPr lang="en-US" altLang="zh-CN" dirty="0" err="1"/>
              <a:t>r_reg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</a:p>
          <a:p>
            <a:r>
              <a:rPr lang="en-US" altLang="zh-CN" dirty="0"/>
              <a:t>    // output logic</a:t>
            </a:r>
          </a:p>
          <a:p>
            <a:r>
              <a:rPr lang="en-US" altLang="zh-CN" dirty="0"/>
              <a:t>    always @(*)</a:t>
            </a:r>
          </a:p>
          <a:p>
            <a:r>
              <a:rPr lang="en-US" altLang="zh-CN" dirty="0"/>
              <a:t>        q = </a:t>
            </a:r>
            <a:r>
              <a:rPr lang="en-US" altLang="zh-CN" dirty="0" err="1"/>
              <a:t>r_reg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9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4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AE742231-049D-49A4-95B6-90B61E5812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393C7AB3-5F77-4136-A206-DA068FBF72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9D7A0F-FCA2-4523-BA89-CACF169FF6CF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Sam2013\Desktop\孙晓光.png">
            <a:extLst>
              <a:ext uri="{FF2B5EF4-FFF2-40B4-BE49-F238E27FC236}">
                <a16:creationId xmlns:a16="http://schemas.microsoft.com/office/drawing/2014/main" id="{D2CB3FA4-BBD6-4C7D-867E-163A2720F1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7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52A-F476-4432-BC30-A85F782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>
            <a:lvl1pPr algn="ctr">
              <a:defRPr sz="4000" b="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0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39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6/R-S_mk2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5.jpeg"/><Relationship Id="rId4" Type="http://schemas.openxmlformats.org/officeDocument/2006/relationships/image" Target="../media/image51.png"/><Relationship Id="rId9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hyperlink" Target="//upload.wikimedia.org/wikipedia/commons/c/c6/R-S_mk2.gif" TargetMode="Externa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2145" y="526561"/>
            <a:ext cx="7307710" cy="97058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锁存</a:t>
            </a:r>
            <a:r>
              <a:rPr lang="zh-CN" alt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en-US" altLang="zh-CN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74840" y="6229762"/>
            <a:ext cx="1209057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2022-11-5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5" descr="File:R-S mk2.gif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12" y="2260020"/>
            <a:ext cx="4170734" cy="304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5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658413" y="4013225"/>
            <a:ext cx="194162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SystemVerilog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317592" y="4013226"/>
            <a:ext cx="10525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Verilog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SystemVerilog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0313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数据类型：</a:t>
            </a:r>
            <a:r>
              <a:rPr lang="en-US" altLang="zh-CN" sz="2800" b="1" dirty="0">
                <a:solidFill>
                  <a:srgbClr val="FF0000"/>
                </a:solidFill>
              </a:rPr>
              <a:t>logic</a:t>
            </a:r>
            <a:r>
              <a:rPr lang="zh-CN" altLang="en-US" sz="2400" dirty="0"/>
              <a:t>。代替</a:t>
            </a:r>
            <a:r>
              <a:rPr lang="en-US" altLang="zh-CN" sz="2400" dirty="0"/>
              <a:t>Verilog</a:t>
            </a:r>
            <a:r>
              <a:rPr lang="zh-CN" altLang="en-US" sz="2400" dirty="0"/>
              <a:t>中的</a:t>
            </a:r>
            <a:r>
              <a:rPr lang="en-US" altLang="zh-CN" sz="2400" b="1" dirty="0">
                <a:solidFill>
                  <a:srgbClr val="0070C0"/>
                </a:solidFill>
              </a:rPr>
              <a:t>wire</a:t>
            </a:r>
            <a:r>
              <a:rPr lang="zh-CN" altLang="en-US" sz="2400" dirty="0"/>
              <a:t>、</a:t>
            </a:r>
            <a:r>
              <a:rPr lang="en-US" altLang="zh-CN" sz="2400" b="1" dirty="0">
                <a:solidFill>
                  <a:srgbClr val="0070C0"/>
                </a:solidFill>
              </a:rPr>
              <a:t>reg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1402" y="1530557"/>
            <a:ext cx="5337230" cy="2251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</a:rPr>
              <a:t>always</a:t>
            </a:r>
            <a:r>
              <a:rPr lang="zh-CN" altLang="en-US" sz="2400" dirty="0"/>
              <a:t>语句细化为</a:t>
            </a:r>
            <a:r>
              <a:rPr lang="en-US" altLang="zh-CN" sz="2400" dirty="0"/>
              <a:t>3</a:t>
            </a:r>
            <a:r>
              <a:rPr lang="zh-CN" altLang="en-US" sz="2400" dirty="0"/>
              <a:t>种：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</a:rPr>
              <a:t>always_comb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组合逻辑</a:t>
            </a:r>
            <a:r>
              <a:rPr lang="zh-CN" altLang="en-US" sz="2400" dirty="0"/>
              <a:t>的过程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</a:rPr>
              <a:t>always_latch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锁存逻辑</a:t>
            </a:r>
            <a:r>
              <a:rPr lang="zh-CN" altLang="en-US" sz="2400" dirty="0"/>
              <a:t>的过程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FF0000"/>
                </a:solidFill>
              </a:rPr>
              <a:t>always_ff</a:t>
            </a:r>
            <a:r>
              <a:rPr lang="en-US" altLang="zh-CN" sz="2400" b="1" dirty="0">
                <a:solidFill>
                  <a:srgbClr val="FF0000"/>
                </a:solidFill>
              </a:rPr>
              <a:t>       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时序逻辑</a:t>
            </a:r>
            <a:r>
              <a:rPr lang="zh-CN" altLang="en-US" sz="2400" dirty="0"/>
              <a:t>的过程</a:t>
            </a:r>
            <a:endParaRPr lang="en-US" altLang="zh-CN" sz="2400" dirty="0"/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72696" y="4474890"/>
            <a:ext cx="4680000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clk,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[3:0] d,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[3:0] q);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always_ff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clk)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q &lt;= d;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9593" y="4474890"/>
            <a:ext cx="4680000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clk,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[3:0] d,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[3:0] q);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clk)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q &lt;= d;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8B039CC-3F7B-41FA-B3AC-45CCF1C2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0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触 发 器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72808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1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/>
            <a:r>
              <a:rPr lang="zh-CN" altLang="en-US" sz="4000" dirty="0"/>
              <a:t>正边沿触发的 </a:t>
            </a:r>
            <a:r>
              <a:rPr lang="en-US" altLang="zh-CN" sz="4000" b="1" dirty="0"/>
              <a:t>D </a:t>
            </a:r>
            <a:r>
              <a:rPr lang="zh-CN" altLang="en-US" sz="4000" b="1" dirty="0"/>
              <a:t>触发器</a:t>
            </a:r>
            <a:endParaRPr lang="zh-CN" altLang="en-US" sz="66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569" y="956723"/>
            <a:ext cx="4295663" cy="5859131"/>
          </a:xfrm>
          <a:prstGeom prst="rect">
            <a:avLst/>
          </a:prstGeom>
        </p:spPr>
      </p:pic>
      <p:sp>
        <p:nvSpPr>
          <p:cNvPr id="27" name="流程图: 多文档 26"/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6CCE32-FDBB-4343-8C66-384A385DEBE4}"/>
              </a:ext>
            </a:extLst>
          </p:cNvPr>
          <p:cNvGrpSpPr/>
          <p:nvPr/>
        </p:nvGrpSpPr>
        <p:grpSpPr>
          <a:xfrm>
            <a:off x="5905830" y="2312160"/>
            <a:ext cx="5314182" cy="4044606"/>
            <a:chOff x="6763467" y="1079214"/>
            <a:chExt cx="5314182" cy="4044606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3320194-DF90-4082-BDDF-45756738A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63467" y="1079214"/>
              <a:ext cx="5314182" cy="4044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2887DAF-69E0-44B7-82A1-55FEB21AE8F6}"/>
                    </a:ext>
                  </a:extLst>
                </p:cNvPr>
                <p:cNvSpPr txBox="1"/>
                <p:nvPr/>
              </p:nvSpPr>
              <p:spPr>
                <a:xfrm>
                  <a:off x="11008101" y="2132530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2887DAF-69E0-44B7-82A1-55FEB21AE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8101" y="2132530"/>
                  <a:ext cx="52610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C6F85DD-AB52-4F40-B2CF-A51BE7650A3F}"/>
                    </a:ext>
                  </a:extLst>
                </p:cNvPr>
                <p:cNvSpPr txBox="1"/>
                <p:nvPr/>
              </p:nvSpPr>
              <p:spPr>
                <a:xfrm>
                  <a:off x="11008101" y="3313940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C6F85DD-AB52-4F40-B2CF-A51BE7650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8101" y="3313940"/>
                  <a:ext cx="52610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A892BAF-55A1-41BA-8AA2-7F457B1AF2C2}"/>
                    </a:ext>
                  </a:extLst>
                </p:cNvPr>
                <p:cNvSpPr txBox="1"/>
                <p:nvPr/>
              </p:nvSpPr>
              <p:spPr>
                <a:xfrm>
                  <a:off x="9420558" y="1168361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8A892BAF-55A1-41BA-8AA2-7F457B1AF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558" y="1168361"/>
                  <a:ext cx="52610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10A2EDF-20D3-468B-9A98-13E543646F37}"/>
                    </a:ext>
                  </a:extLst>
                </p:cNvPr>
                <p:cNvSpPr txBox="1"/>
                <p:nvPr/>
              </p:nvSpPr>
              <p:spPr>
                <a:xfrm>
                  <a:off x="9412151" y="1993336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10A2EDF-20D3-468B-9A98-13E543646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51" y="1993336"/>
                  <a:ext cx="52610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19BC0D4-AC9C-4344-9A3D-F797EFC06BFF}"/>
                    </a:ext>
                  </a:extLst>
                </p:cNvPr>
                <p:cNvSpPr txBox="1"/>
                <p:nvPr/>
              </p:nvSpPr>
              <p:spPr>
                <a:xfrm>
                  <a:off x="9420558" y="3459768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19BC0D4-AC9C-4344-9A3D-F797EFC06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558" y="3459768"/>
                  <a:ext cx="52610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EAEE95C-942C-4ABC-92A9-C1F4994F7860}"/>
                    </a:ext>
                  </a:extLst>
                </p:cNvPr>
                <p:cNvSpPr txBox="1"/>
                <p:nvPr/>
              </p:nvSpPr>
              <p:spPr>
                <a:xfrm>
                  <a:off x="9412151" y="4409695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EAEE95C-942C-4ABC-92A9-C1F4994F7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51" y="4409695"/>
                  <a:ext cx="52610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BFFF92CF-4C4F-472C-A077-1219A2FFFC3D}"/>
              </a:ext>
            </a:extLst>
          </p:cNvPr>
          <p:cNvSpPr txBox="1"/>
          <p:nvPr/>
        </p:nvSpPr>
        <p:spPr>
          <a:xfrm>
            <a:off x="5419566" y="989147"/>
            <a:ext cx="6286710" cy="101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/>
              <a:t>所有的</a:t>
            </a:r>
            <a:r>
              <a:rPr lang="en-US" altLang="zh-CN" sz="2400" dirty="0"/>
              <a:t>CPLD</a:t>
            </a:r>
            <a:r>
              <a:rPr lang="zh-CN" altLang="en-US" sz="2400" dirty="0"/>
              <a:t>和</a:t>
            </a:r>
            <a:r>
              <a:rPr lang="en-US" altLang="zh-CN" sz="2400" b="1" dirty="0"/>
              <a:t>FPGA</a:t>
            </a:r>
            <a:r>
              <a:rPr lang="zh-CN" altLang="en-US" sz="2400" dirty="0"/>
              <a:t>都包含有成千上万的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触发器，且用专门方法实现。</a:t>
            </a:r>
          </a:p>
        </p:txBody>
      </p:sp>
      <p:sp>
        <p:nvSpPr>
          <p:cNvPr id="36" name="矩形: 折角 35">
            <a:extLst>
              <a:ext uri="{FF2B5EF4-FFF2-40B4-BE49-F238E27FC236}">
                <a16:creationId xmlns:a16="http://schemas.microsoft.com/office/drawing/2014/main" id="{DB8A6E00-1132-4F3C-B8B6-7B6D022E5A9F}"/>
              </a:ext>
            </a:extLst>
          </p:cNvPr>
          <p:cNvSpPr/>
          <p:nvPr/>
        </p:nvSpPr>
        <p:spPr>
          <a:xfrm>
            <a:off x="341569" y="937450"/>
            <a:ext cx="4412181" cy="5878404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543F7-F2C3-444E-B03A-A19F7100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11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3060" y="1010952"/>
            <a:ext cx="3954029" cy="579181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/>
            <a:r>
              <a:rPr lang="zh-CN" altLang="en-US" sz="4000" dirty="0"/>
              <a:t>正边沿触发的 </a:t>
            </a:r>
            <a:r>
              <a:rPr lang="en-US" altLang="zh-CN" sz="4000" b="1" dirty="0"/>
              <a:t>D </a:t>
            </a:r>
            <a:r>
              <a:rPr lang="zh-CN" altLang="en-US" sz="4000" b="1" dirty="0"/>
              <a:t>触发器 仿真</a:t>
            </a:r>
            <a:endParaRPr lang="zh-CN" altLang="en-US" sz="66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28" y="963091"/>
            <a:ext cx="2838749" cy="3871953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8485886" y="3601728"/>
            <a:ext cx="3520591" cy="12333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81837" y="4267466"/>
            <a:ext cx="4852610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/>
              <a:t>在每个时钟上升沿，</a:t>
            </a:r>
            <a:r>
              <a:rPr lang="en-US" altLang="zh-CN" sz="2400" b="1" dirty="0"/>
              <a:t>Q</a:t>
            </a:r>
            <a:r>
              <a:rPr lang="zh-CN" altLang="en-US" sz="2400" b="1" dirty="0"/>
              <a:t>被置为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的值</a:t>
            </a:r>
          </a:p>
        </p:txBody>
      </p:sp>
      <p:sp>
        <p:nvSpPr>
          <p:cNvPr id="10" name="流程图: 多文档 9">
            <a:extLst>
              <a:ext uri="{FF2B5EF4-FFF2-40B4-BE49-F238E27FC236}">
                <a16:creationId xmlns:a16="http://schemas.microsoft.com/office/drawing/2014/main" id="{7572B70F-4D96-4752-8361-C8988113DC29}"/>
              </a:ext>
            </a:extLst>
          </p:cNvPr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3D005B-EF2A-4375-B625-6BC8C956E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28" y="5052672"/>
            <a:ext cx="7702719" cy="148624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4086DF5-D4C7-4FE7-9BF6-40BF4E69E588}"/>
              </a:ext>
            </a:extLst>
          </p:cNvPr>
          <p:cNvCxnSpPr/>
          <p:nvPr/>
        </p:nvCxnSpPr>
        <p:spPr>
          <a:xfrm>
            <a:off x="5793093" y="4898135"/>
            <a:ext cx="0" cy="1800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BA7745-53B5-4DF4-A913-3C5DB1CD3213}"/>
              </a:ext>
            </a:extLst>
          </p:cNvPr>
          <p:cNvCxnSpPr/>
          <p:nvPr/>
        </p:nvCxnSpPr>
        <p:spPr>
          <a:xfrm>
            <a:off x="2743200" y="4854503"/>
            <a:ext cx="0" cy="1800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AA8137B-A6E4-472C-ACA7-160D03423E5A}"/>
              </a:ext>
            </a:extLst>
          </p:cNvPr>
          <p:cNvCxnSpPr/>
          <p:nvPr/>
        </p:nvCxnSpPr>
        <p:spPr>
          <a:xfrm>
            <a:off x="7320879" y="4958731"/>
            <a:ext cx="0" cy="18000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折角 16">
            <a:extLst>
              <a:ext uri="{FF2B5EF4-FFF2-40B4-BE49-F238E27FC236}">
                <a16:creationId xmlns:a16="http://schemas.microsoft.com/office/drawing/2014/main" id="{2BCED6BB-3F52-45BC-A492-DF16263FDDD8}"/>
              </a:ext>
            </a:extLst>
          </p:cNvPr>
          <p:cNvSpPr/>
          <p:nvPr/>
        </p:nvSpPr>
        <p:spPr>
          <a:xfrm>
            <a:off x="8002419" y="937449"/>
            <a:ext cx="4106281" cy="5865319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FD704-3A74-411A-996E-58505216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13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/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添加仿真变量</a:t>
            </a:r>
            <a:endParaRPr lang="zh-CN" altLang="en-US" sz="6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7" y="1656060"/>
            <a:ext cx="4259580" cy="1824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039" y="1570405"/>
            <a:ext cx="7494713" cy="20421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248" y="2772811"/>
            <a:ext cx="2272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右键：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Add to Wave Window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70" y="5221316"/>
            <a:ext cx="3010267" cy="8559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1" y="4112824"/>
            <a:ext cx="2562488" cy="8964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038" y="4035087"/>
            <a:ext cx="7494713" cy="204216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967888" y="2799388"/>
            <a:ext cx="1571812" cy="249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67889" y="2444052"/>
            <a:ext cx="1507147" cy="294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1195" y="427428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  <p:sp>
        <p:nvSpPr>
          <p:cNvPr id="11" name="矩形 10"/>
          <p:cNvSpPr/>
          <p:nvPr/>
        </p:nvSpPr>
        <p:spPr>
          <a:xfrm>
            <a:off x="134107" y="966051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①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131195" y="5368729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③</a:t>
            </a:r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8CCB586D-1A34-4F73-B0B0-E4DFAAA3F21A}"/>
              </a:ext>
            </a:extLst>
          </p:cNvPr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E9A1E95-4F84-45B8-A78C-FE210813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Verilog </a:t>
            </a:r>
            <a:r>
              <a:rPr lang="zh-CN" altLang="en-US" sz="4000" dirty="0">
                <a:solidFill>
                  <a:schemeClr val="tx1"/>
                </a:solidFill>
              </a:rPr>
              <a:t>中的</a:t>
            </a:r>
            <a:r>
              <a:rPr lang="en-US" altLang="zh-CN" sz="4000" dirty="0">
                <a:solidFill>
                  <a:schemeClr val="tx1"/>
                </a:solidFill>
              </a:rPr>
              <a:t>4</a:t>
            </a:r>
            <a:r>
              <a:rPr lang="zh-CN" altLang="en-US" sz="4000" dirty="0">
                <a:solidFill>
                  <a:schemeClr val="tx1"/>
                </a:solidFill>
              </a:rPr>
              <a:t>种 </a:t>
            </a:r>
            <a:r>
              <a:rPr lang="zh-CN" altLang="en-US" sz="4000" b="1" dirty="0">
                <a:solidFill>
                  <a:schemeClr val="tx1"/>
                </a:solidFill>
              </a:rPr>
              <a:t>循环语句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933561"/>
            <a:ext cx="12192000" cy="582869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/>
              <a:t>必须用在 </a:t>
            </a:r>
            <a:r>
              <a:rPr lang="en-US" altLang="zh-CN" b="1" dirty="0">
                <a:solidFill>
                  <a:srgbClr val="0070C0"/>
                </a:solidFill>
                <a:latin typeface="ArialBold"/>
              </a:rPr>
              <a:t>initial </a:t>
            </a:r>
            <a:r>
              <a:rPr lang="zh-CN" altLang="en-US" dirty="0">
                <a:latin typeface="ArialBold"/>
              </a:rPr>
              <a:t>或 </a:t>
            </a:r>
            <a:r>
              <a:rPr lang="en-US" altLang="zh-CN" b="1" dirty="0">
                <a:solidFill>
                  <a:srgbClr val="0070C0"/>
                </a:solidFill>
                <a:latin typeface="ArialBold"/>
              </a:rPr>
              <a:t>always</a:t>
            </a:r>
            <a:r>
              <a:rPr lang="zh-CN" altLang="en-US" dirty="0">
                <a:latin typeface="ArialBold"/>
              </a:rPr>
              <a:t>语句中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5860" y="1627726"/>
            <a:ext cx="5040000" cy="24929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   clock = 1'b0;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Bold"/>
              </a:rPr>
              <a:t>      repeat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(16)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      #5 clock = ~ clock;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end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89854" y="1681016"/>
            <a:ext cx="3038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产生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个时钟周期，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每个周期是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个单位时间</a:t>
            </a:r>
          </a:p>
        </p:txBody>
      </p:sp>
      <p:sp>
        <p:nvSpPr>
          <p:cNvPr id="7" name="矩形 6"/>
          <p:cNvSpPr/>
          <p:nvPr/>
        </p:nvSpPr>
        <p:spPr>
          <a:xfrm>
            <a:off x="6563598" y="1609579"/>
            <a:ext cx="5040000" cy="2492990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   clock = 1'b0;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ArialBold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ArialBold"/>
              </a:rPr>
              <a:t>forever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          #10 clock = ~ clock;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end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16771" y="1665792"/>
            <a:ext cx="236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周期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=20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个单位时间</a:t>
            </a:r>
          </a:p>
        </p:txBody>
      </p:sp>
      <p:sp>
        <p:nvSpPr>
          <p:cNvPr id="9" name="矩形 8"/>
          <p:cNvSpPr/>
          <p:nvPr/>
        </p:nvSpPr>
        <p:spPr>
          <a:xfrm>
            <a:off x="675860" y="4340168"/>
            <a:ext cx="5040000" cy="22467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Bold"/>
              </a:rPr>
              <a:t>integer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count;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       count = 0;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ArialBold"/>
              </a:rPr>
              <a:t>       while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(count &lt; 64)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           #5 count = count + 1;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end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59424" y="4385608"/>
            <a:ext cx="5040000" cy="22467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ArialBold"/>
              </a:rPr>
              <a:t>for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 &lt; 8; 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</a:rPr>
              <a:t> + 1)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   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procedural statements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      end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end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A70B499-25D9-4BFB-A47C-F7BBDFE5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75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CC349838-7043-4828-8723-3DBB9E5E8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7965" y="3146366"/>
            <a:ext cx="4913475" cy="36232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E6FD477E-30B4-4CEA-AAAF-48A6DDCD6FA2}"/>
              </a:ext>
            </a:extLst>
          </p:cNvPr>
          <p:cNvGrpSpPr/>
          <p:nvPr/>
        </p:nvGrpSpPr>
        <p:grpSpPr>
          <a:xfrm>
            <a:off x="6509658" y="1038008"/>
            <a:ext cx="4428715" cy="1847175"/>
            <a:chOff x="6305190" y="1089128"/>
            <a:chExt cx="4428715" cy="18471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03A5766-6329-48EF-BA43-E1957DB8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190" y="1089128"/>
              <a:ext cx="4428715" cy="184717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93F3146-CF36-4D16-B69E-D5E6D8E06B01}"/>
                </a:ext>
              </a:extLst>
            </p:cNvPr>
            <p:cNvSpPr/>
            <p:nvPr/>
          </p:nvSpPr>
          <p:spPr>
            <a:xfrm>
              <a:off x="8633908" y="1665144"/>
              <a:ext cx="600963" cy="845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/>
              <a:t>D </a:t>
            </a:r>
            <a:r>
              <a:rPr lang="zh-CN" altLang="en-US" sz="4000" b="1" dirty="0"/>
              <a:t>触发器</a:t>
            </a:r>
            <a:endParaRPr lang="zh-CN" altLang="en-US" sz="6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9DC828-2B8A-4B46-A0D2-386C31810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941" y="969724"/>
            <a:ext cx="3591752" cy="1972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325B09-48C8-4FCA-809E-051265ED4F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42" y="3255622"/>
            <a:ext cx="5067188" cy="3107378"/>
          </a:xfrm>
          <a:prstGeom prst="rect">
            <a:avLst/>
          </a:prstGeom>
        </p:spPr>
      </p:pic>
      <p:sp>
        <p:nvSpPr>
          <p:cNvPr id="6" name="矩形: 折角 5">
            <a:extLst>
              <a:ext uri="{FF2B5EF4-FFF2-40B4-BE49-F238E27FC236}">
                <a16:creationId xmlns:a16="http://schemas.microsoft.com/office/drawing/2014/main" id="{02B35ED0-5D87-4CEB-A8E2-B40BDF29ACA5}"/>
              </a:ext>
            </a:extLst>
          </p:cNvPr>
          <p:cNvSpPr/>
          <p:nvPr/>
        </p:nvSpPr>
        <p:spPr>
          <a:xfrm>
            <a:off x="278295" y="937450"/>
            <a:ext cx="5287617" cy="2049969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折角 14">
            <a:extLst>
              <a:ext uri="{FF2B5EF4-FFF2-40B4-BE49-F238E27FC236}">
                <a16:creationId xmlns:a16="http://schemas.microsoft.com/office/drawing/2014/main" id="{2EB3AF62-19BA-4F1F-99A7-3DC2F9C39D50}"/>
              </a:ext>
            </a:extLst>
          </p:cNvPr>
          <p:cNvSpPr/>
          <p:nvPr/>
        </p:nvSpPr>
        <p:spPr>
          <a:xfrm>
            <a:off x="278295" y="3086356"/>
            <a:ext cx="5287617" cy="3705999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706A1E80-5423-4562-A47E-B9D490E460F3}"/>
              </a:ext>
            </a:extLst>
          </p:cNvPr>
          <p:cNvSpPr/>
          <p:nvPr/>
        </p:nvSpPr>
        <p:spPr>
          <a:xfrm>
            <a:off x="5990099" y="3086356"/>
            <a:ext cx="5562010" cy="3705998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F19D0763-A246-4E9C-B665-15A541584763}"/>
              </a:ext>
            </a:extLst>
          </p:cNvPr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54D9E6-ABCA-43DC-BBA0-89C1470F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59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9B4D94-F9ED-4D76-8F3C-09DE08E7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20" y="965515"/>
            <a:ext cx="4775049" cy="5840037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/>
              <a:t>D</a:t>
            </a:r>
            <a:r>
              <a:rPr lang="zh-CN" altLang="en-US" sz="4000" b="1" dirty="0"/>
              <a:t>触发器</a:t>
            </a:r>
            <a:r>
              <a:rPr lang="zh-CN" altLang="en-US" sz="4000" dirty="0"/>
              <a:t>：有限状态机描述</a:t>
            </a:r>
            <a:endParaRPr lang="zh-CN" altLang="en-US" sz="6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95174E-1165-4E8D-841B-72D26D1BB6EC}"/>
              </a:ext>
            </a:extLst>
          </p:cNvPr>
          <p:cNvSpPr/>
          <p:nvPr/>
        </p:nvSpPr>
        <p:spPr>
          <a:xfrm>
            <a:off x="770699" y="4121012"/>
            <a:ext cx="4284058" cy="1342670"/>
          </a:xfrm>
          <a:prstGeom prst="roundRect">
            <a:avLst>
              <a:gd name="adj" fmla="val 132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19F0238-9359-4C29-974C-603CE371828F}"/>
              </a:ext>
            </a:extLst>
          </p:cNvPr>
          <p:cNvSpPr/>
          <p:nvPr/>
        </p:nvSpPr>
        <p:spPr>
          <a:xfrm>
            <a:off x="770698" y="2673569"/>
            <a:ext cx="4284059" cy="1268008"/>
          </a:xfrm>
          <a:prstGeom prst="roundRect">
            <a:avLst>
              <a:gd name="adj" fmla="val 1324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BFD7BBD-12A9-4E1D-9C7F-BEC813A120C6}"/>
              </a:ext>
            </a:extLst>
          </p:cNvPr>
          <p:cNvSpPr/>
          <p:nvPr/>
        </p:nvSpPr>
        <p:spPr>
          <a:xfrm>
            <a:off x="770699" y="5649631"/>
            <a:ext cx="4284058" cy="859080"/>
          </a:xfrm>
          <a:prstGeom prst="roundRect">
            <a:avLst>
              <a:gd name="adj" fmla="val 1324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A8D0AF1-5B29-41FA-BF68-3DA90D258EFB}"/>
              </a:ext>
            </a:extLst>
          </p:cNvPr>
          <p:cNvGrpSpPr/>
          <p:nvPr/>
        </p:nvGrpSpPr>
        <p:grpSpPr>
          <a:xfrm>
            <a:off x="5702222" y="2792974"/>
            <a:ext cx="5900654" cy="2750221"/>
            <a:chOff x="6305190" y="1089128"/>
            <a:chExt cx="4428715" cy="184717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2B00AB9-64B1-499E-9B38-D2F1F862B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190" y="1089128"/>
              <a:ext cx="4428715" cy="184717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B652E8-40AB-49C7-BE87-D39679F87A15}"/>
                </a:ext>
              </a:extLst>
            </p:cNvPr>
            <p:cNvSpPr/>
            <p:nvPr/>
          </p:nvSpPr>
          <p:spPr>
            <a:xfrm>
              <a:off x="8633908" y="1665144"/>
              <a:ext cx="600963" cy="845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48838B8-357A-454A-B0B9-02861E206AD3}"/>
              </a:ext>
            </a:extLst>
          </p:cNvPr>
          <p:cNvSpPr txBox="1"/>
          <p:nvPr/>
        </p:nvSpPr>
        <p:spPr>
          <a:xfrm>
            <a:off x="4562313" y="41031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10B724-D562-4AB9-A1DE-A56EBBDC7925}"/>
              </a:ext>
            </a:extLst>
          </p:cNvPr>
          <p:cNvSpPr txBox="1"/>
          <p:nvPr/>
        </p:nvSpPr>
        <p:spPr>
          <a:xfrm>
            <a:off x="4562312" y="56402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D07E75-B359-477E-B4B0-63912FF7065E}"/>
              </a:ext>
            </a:extLst>
          </p:cNvPr>
          <p:cNvSpPr txBox="1"/>
          <p:nvPr/>
        </p:nvSpPr>
        <p:spPr>
          <a:xfrm>
            <a:off x="4562314" y="267762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5" name="流程图: 多文档 14">
            <a:extLst>
              <a:ext uri="{FF2B5EF4-FFF2-40B4-BE49-F238E27FC236}">
                <a16:creationId xmlns:a16="http://schemas.microsoft.com/office/drawing/2014/main" id="{E7B74E5C-E2F6-4A14-A07A-B7A5A363057E}"/>
              </a:ext>
            </a:extLst>
          </p:cNvPr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AF5BF954-296E-43EF-B8F6-CF500948ECB7}"/>
              </a:ext>
            </a:extLst>
          </p:cNvPr>
          <p:cNvSpPr/>
          <p:nvPr/>
        </p:nvSpPr>
        <p:spPr>
          <a:xfrm>
            <a:off x="132041" y="937449"/>
            <a:ext cx="5360038" cy="5840037"/>
          </a:xfrm>
          <a:prstGeom prst="foldedCorner">
            <a:avLst>
              <a:gd name="adj" fmla="val 9238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EE0FD-B239-488E-BB34-031B5FAE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434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729173" y="34794"/>
            <a:ext cx="2531485" cy="4353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95" y="1137553"/>
            <a:ext cx="6124287" cy="509854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3600" dirty="0"/>
              <a:t>带有异步</a:t>
            </a:r>
            <a:r>
              <a:rPr lang="zh-CN" altLang="en-US" sz="36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置位</a:t>
            </a:r>
            <a:r>
              <a:rPr lang="zh-CN" altLang="en-US" sz="3600" dirty="0"/>
              <a:t>和</a:t>
            </a:r>
            <a:r>
              <a:rPr lang="zh-CN" altLang="en-US" sz="36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清零端</a:t>
            </a:r>
            <a:r>
              <a:rPr lang="zh-CN" altLang="en-US" sz="3600" dirty="0"/>
              <a:t>的正边沿触发 </a:t>
            </a:r>
            <a:r>
              <a:rPr lang="en-US" altLang="zh-CN" sz="4000" b="1" dirty="0"/>
              <a:t>D </a:t>
            </a:r>
            <a:r>
              <a:rPr lang="zh-CN" altLang="en-US" sz="4000" b="1" dirty="0"/>
              <a:t>触发器</a:t>
            </a:r>
            <a:endParaRPr lang="zh-CN" altLang="en-US" sz="6600" dirty="0"/>
          </a:p>
        </p:txBody>
      </p:sp>
      <p:sp>
        <p:nvSpPr>
          <p:cNvPr id="9" name="圆角矩形 8"/>
          <p:cNvSpPr/>
          <p:nvPr/>
        </p:nvSpPr>
        <p:spPr>
          <a:xfrm>
            <a:off x="768905" y="3288437"/>
            <a:ext cx="5466177" cy="2618249"/>
          </a:xfrm>
          <a:prstGeom prst="roundRect">
            <a:avLst>
              <a:gd name="adj" fmla="val 567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026642-B870-4BA7-BDB4-AE3018F90AEC}"/>
              </a:ext>
            </a:extLst>
          </p:cNvPr>
          <p:cNvGrpSpPr/>
          <p:nvPr/>
        </p:nvGrpSpPr>
        <p:grpSpPr>
          <a:xfrm>
            <a:off x="7192563" y="3218631"/>
            <a:ext cx="4484501" cy="3568919"/>
            <a:chOff x="7192563" y="3218631"/>
            <a:chExt cx="4484501" cy="356891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CF85B99-7021-439F-9A8E-41551BE43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2563" y="3630026"/>
              <a:ext cx="4484501" cy="3157524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F4CA2C-0D98-49AD-AFCF-31C620F90129}"/>
                </a:ext>
              </a:extLst>
            </p:cNvPr>
            <p:cNvSpPr txBox="1"/>
            <p:nvPr/>
          </p:nvSpPr>
          <p:spPr>
            <a:xfrm>
              <a:off x="8765200" y="3218631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70C0"/>
                  </a:solidFill>
                </a:rPr>
                <a:t>顶层文件</a:t>
              </a:r>
            </a:p>
          </p:txBody>
        </p:sp>
      </p:grpSp>
      <p:sp>
        <p:nvSpPr>
          <p:cNvPr id="20" name="流程图: 多文档 19">
            <a:extLst>
              <a:ext uri="{FF2B5EF4-FFF2-40B4-BE49-F238E27FC236}">
                <a16:creationId xmlns:a16="http://schemas.microsoft.com/office/drawing/2014/main" id="{763651A1-4894-45DE-A410-03BA50137168}"/>
              </a:ext>
            </a:extLst>
          </p:cNvPr>
          <p:cNvSpPr/>
          <p:nvPr/>
        </p:nvSpPr>
        <p:spPr>
          <a:xfrm>
            <a:off x="93755" y="183555"/>
            <a:ext cx="1235249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21" name="矩形: 折角 20">
            <a:extLst>
              <a:ext uri="{FF2B5EF4-FFF2-40B4-BE49-F238E27FC236}">
                <a16:creationId xmlns:a16="http://schemas.microsoft.com/office/drawing/2014/main" id="{365A848A-339B-43D9-8045-A555F7A0F3CB}"/>
              </a:ext>
            </a:extLst>
          </p:cNvPr>
          <p:cNvSpPr/>
          <p:nvPr/>
        </p:nvSpPr>
        <p:spPr>
          <a:xfrm>
            <a:off x="134619" y="994250"/>
            <a:ext cx="6329384" cy="5537184"/>
          </a:xfrm>
          <a:prstGeom prst="foldedCorner">
            <a:avLst>
              <a:gd name="adj" fmla="val 8769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CD951982-151B-4C1B-A0B8-E050C4DE266A}"/>
              </a:ext>
            </a:extLst>
          </p:cNvPr>
          <p:cNvSpPr/>
          <p:nvPr/>
        </p:nvSpPr>
        <p:spPr>
          <a:xfrm>
            <a:off x="7098289" y="3572406"/>
            <a:ext cx="4749154" cy="3215143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AC4AD023-E5AE-4919-B7F9-E9ABABB8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5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ctr"/>
            <a:r>
              <a:rPr lang="en-US" altLang="zh-CN" sz="4000" b="1" dirty="0">
                <a:solidFill>
                  <a:srgbClr val="0070C0"/>
                </a:solidFill>
              </a:rPr>
              <a:t>Run Implementation </a:t>
            </a:r>
            <a:r>
              <a:rPr lang="zh-CN" altLang="en-US" sz="4000" b="1" dirty="0">
                <a:solidFill>
                  <a:srgbClr val="0070C0"/>
                </a:solidFill>
              </a:rPr>
              <a:t>时报错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30778"/>
            <a:ext cx="7949056" cy="19952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2867" y="3172318"/>
            <a:ext cx="1478860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</a:rPr>
              <a:t>解决方案</a:t>
            </a:r>
            <a:r>
              <a:rPr lang="en-US" altLang="zh-CN" sz="2000" b="1" dirty="0">
                <a:solidFill>
                  <a:srgbClr val="0070C0"/>
                </a:solidFill>
              </a:rPr>
              <a:t>1</a:t>
            </a:r>
            <a:r>
              <a:rPr lang="zh-CN" altLang="en-US" sz="2000" b="1" dirty="0">
                <a:solidFill>
                  <a:srgbClr val="0070C0"/>
                </a:solidFill>
              </a:rPr>
              <a:t>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08990" y="3685576"/>
            <a:ext cx="3016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b="1" dirty="0">
                <a:solidFill>
                  <a:srgbClr val="0070C0"/>
                </a:solidFill>
              </a:rPr>
              <a:t>打开综合的</a:t>
            </a:r>
            <a:r>
              <a:rPr lang="en-US" altLang="zh-CN" sz="2000" b="1" dirty="0">
                <a:solidFill>
                  <a:srgbClr val="0070C0"/>
                </a:solidFill>
              </a:rPr>
              <a:t>Schematic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9" y="4214339"/>
            <a:ext cx="1870209" cy="25071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878" y="4934828"/>
            <a:ext cx="3716974" cy="91748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937216" y="3650256"/>
            <a:ext cx="6152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ea"/>
              <a:buAutoNum type="circleNumDbPlain" startAt="2"/>
            </a:pPr>
            <a:r>
              <a:rPr lang="zh-CN" altLang="en-US" sz="2000" b="1" dirty="0">
                <a:solidFill>
                  <a:srgbClr val="0070C0"/>
                </a:solidFill>
              </a:rPr>
              <a:t>在</a:t>
            </a:r>
            <a:r>
              <a:rPr lang="en-US" altLang="zh-CN" sz="2000" b="1" dirty="0">
                <a:solidFill>
                  <a:srgbClr val="0070C0"/>
                </a:solidFill>
              </a:rPr>
              <a:t>Tcl Console</a:t>
            </a:r>
            <a:r>
              <a:rPr lang="zh-CN" altLang="en-US" sz="2000" b="1" dirty="0">
                <a:solidFill>
                  <a:srgbClr val="0070C0"/>
                </a:solidFill>
              </a:rPr>
              <a:t>中输入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zh-CN" altLang="en-US" sz="2000" b="1" dirty="0">
                <a:solidFill>
                  <a:srgbClr val="0070C0"/>
                </a:solidFill>
              </a:rPr>
              <a:t>直接将之保存到约束文件中</a:t>
            </a:r>
          </a:p>
        </p:txBody>
      </p:sp>
      <p:sp>
        <p:nvSpPr>
          <p:cNvPr id="16" name="矩形 15"/>
          <p:cNvSpPr/>
          <p:nvPr/>
        </p:nvSpPr>
        <p:spPr>
          <a:xfrm>
            <a:off x="5967007" y="4056215"/>
            <a:ext cx="6152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set_property CLOCK_DEDICATED_ROUTE FALSE [get_nets SW_IBUF[2]]</a:t>
            </a:r>
            <a:endParaRPr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26" y="4485797"/>
            <a:ext cx="4578724" cy="898063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704940" y="6552952"/>
            <a:ext cx="908039" cy="207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926382" y="2007897"/>
            <a:ext cx="3497135" cy="1900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cxnSpLocks/>
          </p:cNvCxnSpPr>
          <p:nvPr/>
        </p:nvCxnSpPr>
        <p:spPr>
          <a:xfrm flipH="1" flipV="1">
            <a:off x="5143003" y="2106194"/>
            <a:ext cx="794213" cy="987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7007" y="5728263"/>
            <a:ext cx="5817962" cy="86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 startAt="3"/>
            </a:pPr>
            <a:r>
              <a:rPr lang="zh-CN" altLang="en-US" sz="2000" b="1" dirty="0">
                <a:solidFill>
                  <a:srgbClr val="0070C0"/>
                </a:solidFill>
              </a:rPr>
              <a:t>再次</a:t>
            </a:r>
            <a:r>
              <a:rPr lang="en-US" altLang="zh-CN" sz="2000" b="1" dirty="0">
                <a:solidFill>
                  <a:srgbClr val="0070C0"/>
                </a:solidFill>
              </a:rPr>
              <a:t>Run Implementation, </a:t>
            </a:r>
            <a:r>
              <a:rPr lang="zh-CN" altLang="en-US" sz="2000" b="1" dirty="0">
                <a:solidFill>
                  <a:srgbClr val="0070C0"/>
                </a:solidFill>
              </a:rPr>
              <a:t>保存上述输入到引脚约束文件中</a:t>
            </a:r>
            <a:r>
              <a:rPr lang="en-US" altLang="zh-CN" sz="2000" b="1" dirty="0">
                <a:solidFill>
                  <a:srgbClr val="0070C0"/>
                </a:solidFill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</a:rPr>
              <a:t>保存在最后一行</a:t>
            </a:r>
            <a:r>
              <a:rPr lang="en-US" altLang="zh-CN" sz="2000" b="1" dirty="0">
                <a:solidFill>
                  <a:srgbClr val="0070C0"/>
                </a:solidFill>
              </a:rPr>
              <a:t>)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8990" y="314325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直接将</a:t>
            </a:r>
          </a:p>
        </p:txBody>
      </p:sp>
      <p:sp>
        <p:nvSpPr>
          <p:cNvPr id="20" name="矩形 19"/>
          <p:cNvSpPr/>
          <p:nvPr/>
        </p:nvSpPr>
        <p:spPr>
          <a:xfrm>
            <a:off x="2754311" y="3174033"/>
            <a:ext cx="62890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set_property CLOCK_DEDICATED_ROUTE FALSE [get_nets SW_IBUF[2]]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9215711" y="314325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保存到约束文件中。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32867" y="3700965"/>
            <a:ext cx="147886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解决方案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：</a:t>
            </a:r>
          </a:p>
        </p:txBody>
      </p:sp>
      <p:sp>
        <p:nvSpPr>
          <p:cNvPr id="25" name="流程图: 多文档 24">
            <a:extLst>
              <a:ext uri="{FF2B5EF4-FFF2-40B4-BE49-F238E27FC236}">
                <a16:creationId xmlns:a16="http://schemas.microsoft.com/office/drawing/2014/main" id="{80B29960-335F-4445-B4E8-737502AD1159}"/>
              </a:ext>
            </a:extLst>
          </p:cNvPr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BCF9F8-F32D-4A32-8A31-970D3F3E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10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altLang="zh-CN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&lt;=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dirty="0"/>
              <a:t>上边沿触发的 </a:t>
            </a:r>
            <a:r>
              <a:rPr lang="en-US" altLang="zh-CN" sz="4000" b="1" dirty="0"/>
              <a:t>JK </a:t>
            </a:r>
            <a:r>
              <a:rPr lang="zh-CN" altLang="en-US" sz="4000" b="1" dirty="0"/>
              <a:t>触发器</a:t>
            </a:r>
            <a:endParaRPr lang="zh-CN" altLang="en-US" sz="6600" dirty="0"/>
          </a:p>
        </p:txBody>
      </p:sp>
      <p:pic>
        <p:nvPicPr>
          <p:cNvPr id="13" name="Picture 10" descr="AACFLQG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1951" y="1249082"/>
            <a:ext cx="2254147" cy="167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142" y="1050665"/>
            <a:ext cx="4857719" cy="5704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A49BE56-9705-43A0-B415-5AC81B59C4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39344"/>
                  </p:ext>
                </p:extLst>
              </p:nvPr>
            </p:nvGraphicFramePr>
            <p:xfrm>
              <a:off x="7280223" y="3429000"/>
              <a:ext cx="3657602" cy="264402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22571">
                      <a:extLst>
                        <a:ext uri="{9D8B030D-6E8A-4147-A177-3AD203B41FA5}">
                          <a16:colId xmlns:a16="http://schemas.microsoft.com/office/drawing/2014/main" val="3266605460"/>
                        </a:ext>
                      </a:extLst>
                    </a:gridCol>
                    <a:gridCol w="622571">
                      <a:extLst>
                        <a:ext uri="{9D8B030D-6E8A-4147-A177-3AD203B41FA5}">
                          <a16:colId xmlns:a16="http://schemas.microsoft.com/office/drawing/2014/main" val="176352668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3752913309"/>
                        </a:ext>
                      </a:extLst>
                    </a:gridCol>
                    <a:gridCol w="1115439">
                      <a:extLst>
                        <a:ext uri="{9D8B030D-6E8A-4147-A177-3AD203B41FA5}">
                          <a16:colId xmlns:a16="http://schemas.microsoft.com/office/drawing/2014/main" val="1411117123"/>
                        </a:ext>
                      </a:extLst>
                    </a:gridCol>
                  </a:tblGrid>
                  <a:tr h="56330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𝑸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(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𝒕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+</m:t>
                                </m:r>
                                <m:r>
                                  <a:rPr lang="en-US" altLang="zh-CN" sz="2000" b="1" smtClean="0">
                                    <a:solidFill>
                                      <a:srgbClr val="0070C0"/>
                                    </a:solidFill>
                                  </a:rPr>
                                  <m:t>𝟏</m:t>
                                </m:r>
                                <m:r>
                                  <a:rPr lang="en-US" altLang="zh-CN" sz="2000" b="1">
                                    <a:solidFill>
                                      <a:srgbClr val="0070C0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endParaRPr lang="zh-CN" altLang="en-US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62698118"/>
                      </a:ext>
                    </a:extLst>
                  </a:tr>
                  <a:tr h="5199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</a:rPr>
                                  <m:t>𝑸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</a:rPr>
                                  <m:t>(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</a:rPr>
                                  <m:t>𝒕</m:t>
                                </m:r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保持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70858"/>
                      </a:ext>
                    </a:extLst>
                  </a:tr>
                  <a:tr h="5199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置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09134970"/>
                      </a:ext>
                    </a:extLst>
                  </a:tr>
                  <a:tr h="5199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置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24140563"/>
                      </a:ext>
                    </a:extLst>
                  </a:tr>
                  <a:tr h="520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𝑸</m:t>
                                    </m:r>
                                  </m:e>
                                </m:acc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</a:rPr>
                                  <m:t> (</m:t>
                                </m:r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</a:rPr>
                                  <m:t>𝒕</m:t>
                                </m:r>
                                <m:r>
                                  <a:rPr lang="en-US" altLang="zh-CN" sz="2000" b="1">
                                    <a:solidFill>
                                      <a:schemeClr val="tx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取反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980574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CA49BE56-9705-43A0-B415-5AC81B59C4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39344"/>
                  </p:ext>
                </p:extLst>
              </p:nvPr>
            </p:nvGraphicFramePr>
            <p:xfrm>
              <a:off x="7280223" y="3429000"/>
              <a:ext cx="3657602" cy="264402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22571">
                      <a:extLst>
                        <a:ext uri="{9D8B030D-6E8A-4147-A177-3AD203B41FA5}">
                          <a16:colId xmlns:a16="http://schemas.microsoft.com/office/drawing/2014/main" val="3266605460"/>
                        </a:ext>
                      </a:extLst>
                    </a:gridCol>
                    <a:gridCol w="622571">
                      <a:extLst>
                        <a:ext uri="{9D8B030D-6E8A-4147-A177-3AD203B41FA5}">
                          <a16:colId xmlns:a16="http://schemas.microsoft.com/office/drawing/2014/main" val="176352668"/>
                        </a:ext>
                      </a:extLst>
                    </a:gridCol>
                    <a:gridCol w="1297021">
                      <a:extLst>
                        <a:ext uri="{9D8B030D-6E8A-4147-A177-3AD203B41FA5}">
                          <a16:colId xmlns:a16="http://schemas.microsoft.com/office/drawing/2014/main" val="3752913309"/>
                        </a:ext>
                      </a:extLst>
                    </a:gridCol>
                    <a:gridCol w="1115439">
                      <a:extLst>
                        <a:ext uri="{9D8B030D-6E8A-4147-A177-3AD203B41FA5}">
                          <a16:colId xmlns:a16="http://schemas.microsoft.com/office/drawing/2014/main" val="1411117123"/>
                        </a:ext>
                      </a:extLst>
                    </a:gridCol>
                  </a:tblGrid>
                  <a:tr h="5633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75" r="-490196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99029" t="-1075" r="-385437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96244" t="-1075" r="-86385" b="-36989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endParaRPr lang="zh-CN" altLang="en-US" sz="2000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62698118"/>
                      </a:ext>
                    </a:extLst>
                  </a:tr>
                  <a:tr h="5199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96244" t="-110588" r="-86385" b="-30470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保持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70858"/>
                      </a:ext>
                    </a:extLst>
                  </a:tr>
                  <a:tr h="51997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置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09134970"/>
                      </a:ext>
                    </a:extLst>
                  </a:tr>
                  <a:tr h="5199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置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924140563"/>
                      </a:ext>
                    </a:extLst>
                  </a:tr>
                  <a:tr h="520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96244" t="-406977" r="-86385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取反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980574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流程图: 多文档 8">
            <a:extLst>
              <a:ext uri="{FF2B5EF4-FFF2-40B4-BE49-F238E27FC236}">
                <a16:creationId xmlns:a16="http://schemas.microsoft.com/office/drawing/2014/main" id="{6D2034A6-7185-4DB6-A887-9745A9668E7F}"/>
              </a:ext>
            </a:extLst>
          </p:cNvPr>
          <p:cNvSpPr/>
          <p:nvPr/>
        </p:nvSpPr>
        <p:spPr>
          <a:xfrm>
            <a:off x="697419" y="138119"/>
            <a:ext cx="1597101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9F712937-5B95-48FB-AC2A-B92F3A89EBB7}"/>
              </a:ext>
            </a:extLst>
          </p:cNvPr>
          <p:cNvSpPr/>
          <p:nvPr/>
        </p:nvSpPr>
        <p:spPr>
          <a:xfrm>
            <a:off x="352132" y="971529"/>
            <a:ext cx="5128592" cy="5782431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56420-068D-4AC3-9850-E5AE2482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03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85" y="952569"/>
            <a:ext cx="4379102" cy="581022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dirty="0"/>
              <a:t>带</a:t>
            </a:r>
            <a:r>
              <a:rPr lang="zh-CN" altLang="en-US" sz="4000" b="1" dirty="0"/>
              <a:t>异步</a:t>
            </a:r>
            <a:r>
              <a:rPr lang="en-US" altLang="zh-CN" sz="4000" dirty="0">
                <a:solidFill>
                  <a:srgbClr val="00B050"/>
                </a:solidFill>
              </a:rPr>
              <a:t>reset</a:t>
            </a:r>
            <a:r>
              <a:rPr lang="zh-CN" altLang="en-US" sz="4000" dirty="0"/>
              <a:t>的上边沿触发的 </a:t>
            </a:r>
            <a:r>
              <a:rPr lang="en-US" altLang="zh-CN" sz="4000" b="1" dirty="0"/>
              <a:t>T </a:t>
            </a:r>
            <a:r>
              <a:rPr lang="zh-CN" altLang="en-US" sz="4000" b="1" dirty="0"/>
              <a:t>触发器</a:t>
            </a:r>
            <a:endParaRPr lang="zh-CN" altLang="en-US" sz="6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311577" y="52192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下降沿触发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971409" y="1161274"/>
            <a:ext cx="3609181" cy="2543519"/>
            <a:chOff x="4625754" y="1252660"/>
            <a:chExt cx="3609181" cy="2543519"/>
          </a:xfrm>
        </p:grpSpPr>
        <p:grpSp>
          <p:nvGrpSpPr>
            <p:cNvPr id="9" name="组合 8"/>
            <p:cNvGrpSpPr/>
            <p:nvPr/>
          </p:nvGrpSpPr>
          <p:grpSpPr>
            <a:xfrm>
              <a:off x="4625754" y="1252660"/>
              <a:ext cx="3609181" cy="2027136"/>
              <a:chOff x="4560046" y="1734498"/>
              <a:chExt cx="4127374" cy="2254043"/>
            </a:xfrm>
          </p:grpSpPr>
          <p:pic>
            <p:nvPicPr>
              <p:cNvPr id="6" name="Picture 4" descr="AACFLQH0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4560046" y="1734498"/>
                <a:ext cx="3777129" cy="2254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文本框 1"/>
                  <p:cNvSpPr txBox="1"/>
                  <p:nvPr/>
                </p:nvSpPr>
                <p:spPr>
                  <a:xfrm>
                    <a:off x="6044672" y="2288988"/>
                    <a:ext cx="618434" cy="4106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𝐷𝑇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" name="文本框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4672" y="2288988"/>
                    <a:ext cx="618434" cy="41067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8230232" y="2473654"/>
                    <a:ext cx="457188" cy="4106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32" y="2473654"/>
                    <a:ext cx="457188" cy="4106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669129" y="3457625"/>
                  <a:ext cx="5102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𝑟𝑠𝑡</m:t>
                        </m:r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9129" y="3457625"/>
                  <a:ext cx="510268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/>
            <p:cNvSpPr/>
            <p:nvPr/>
          </p:nvSpPr>
          <p:spPr>
            <a:xfrm>
              <a:off x="6891794" y="3211229"/>
              <a:ext cx="68782" cy="68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>
              <a:stCxn id="16" idx="0"/>
              <a:endCxn id="17" idx="4"/>
            </p:cNvCxnSpPr>
            <p:nvPr/>
          </p:nvCxnSpPr>
          <p:spPr>
            <a:xfrm flipV="1">
              <a:off x="6924263" y="3280011"/>
              <a:ext cx="1922" cy="177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3544157" y="2139154"/>
            <a:ext cx="2143673" cy="1825907"/>
            <a:chOff x="5778102" y="4652540"/>
            <a:chExt cx="1980147" cy="1741861"/>
          </a:xfrm>
        </p:grpSpPr>
        <p:pic>
          <p:nvPicPr>
            <p:cNvPr id="7" name="Picture 4" descr="AACFLQH0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78102" y="4652540"/>
              <a:ext cx="1615738" cy="1225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6364873" y="6055847"/>
                  <a:ext cx="5102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𝑟𝑠𝑡</m:t>
                        </m:r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873" y="6055847"/>
                  <a:ext cx="510268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/>
            <p:cNvSpPr/>
            <p:nvPr/>
          </p:nvSpPr>
          <p:spPr>
            <a:xfrm>
              <a:off x="6585971" y="5809451"/>
              <a:ext cx="68782" cy="687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>
              <a:stCxn id="8" idx="0"/>
              <a:endCxn id="12" idx="4"/>
            </p:cNvCxnSpPr>
            <p:nvPr/>
          </p:nvCxnSpPr>
          <p:spPr>
            <a:xfrm flipV="1">
              <a:off x="6620007" y="5878233"/>
              <a:ext cx="355" cy="1776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7381607" y="4747662"/>
                  <a:ext cx="3766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1600" i="1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607" y="4747662"/>
                  <a:ext cx="376642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文本框 19"/>
          <p:cNvSpPr txBox="1"/>
          <p:nvPr/>
        </p:nvSpPr>
        <p:spPr>
          <a:xfrm>
            <a:off x="3304679" y="5951088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</a:t>
            </a:r>
            <a:r>
              <a:rPr lang="en-US" altLang="zh-CN" sz="2000" dirty="0" err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rst</a:t>
            </a:r>
            <a:endParaRPr lang="en-US" altLang="zh-CN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spc="-15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放在敏感列表中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919264" y="5608902"/>
            <a:ext cx="3651462" cy="3005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多文档 28">
            <a:extLst>
              <a:ext uri="{FF2B5EF4-FFF2-40B4-BE49-F238E27FC236}">
                <a16:creationId xmlns:a16="http://schemas.microsoft.com/office/drawing/2014/main" id="{DEBF1B6F-9A55-4CCF-AFCB-A368861A521F}"/>
              </a:ext>
            </a:extLst>
          </p:cNvPr>
          <p:cNvSpPr/>
          <p:nvPr/>
        </p:nvSpPr>
        <p:spPr>
          <a:xfrm>
            <a:off x="322571" y="138119"/>
            <a:ext cx="1460793" cy="62376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FlipFlop</a:t>
            </a:r>
            <a:endParaRPr lang="en-US" altLang="zh-CN" sz="2000" dirty="0"/>
          </a:p>
        </p:txBody>
      </p:sp>
      <p:sp>
        <p:nvSpPr>
          <p:cNvPr id="30" name="矩形: 折角 29">
            <a:extLst>
              <a:ext uri="{FF2B5EF4-FFF2-40B4-BE49-F238E27FC236}">
                <a16:creationId xmlns:a16="http://schemas.microsoft.com/office/drawing/2014/main" id="{84163276-C5F7-4F2E-ADB0-4AFB72892345}"/>
              </a:ext>
            </a:extLst>
          </p:cNvPr>
          <p:cNvSpPr/>
          <p:nvPr/>
        </p:nvSpPr>
        <p:spPr>
          <a:xfrm>
            <a:off x="126871" y="937449"/>
            <a:ext cx="5439041" cy="5825344"/>
          </a:xfrm>
          <a:prstGeom prst="foldedCorner">
            <a:avLst>
              <a:gd name="adj" fmla="val 9671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53321B3-B6E6-442B-9BC1-CED7F00C7674}"/>
              </a:ext>
            </a:extLst>
          </p:cNvPr>
          <p:cNvGrpSpPr/>
          <p:nvPr/>
        </p:nvGrpSpPr>
        <p:grpSpPr>
          <a:xfrm>
            <a:off x="6513449" y="3780244"/>
            <a:ext cx="5086523" cy="2908010"/>
            <a:chOff x="6513449" y="3780244"/>
            <a:chExt cx="5086523" cy="2908010"/>
          </a:xfrm>
        </p:grpSpPr>
        <p:sp>
          <p:nvSpPr>
            <p:cNvPr id="28" name="文本框 27"/>
            <p:cNvSpPr txBox="1"/>
            <p:nvPr/>
          </p:nvSpPr>
          <p:spPr>
            <a:xfrm>
              <a:off x="6902667" y="3780244"/>
              <a:ext cx="42242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同步、异步参见教材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P117 HDL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4.18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6E3AFF-DF24-4B06-94B0-0CD1A0C68B8B}"/>
                </a:ext>
              </a:extLst>
            </p:cNvPr>
            <p:cNvGrpSpPr/>
            <p:nvPr/>
          </p:nvGrpSpPr>
          <p:grpSpPr>
            <a:xfrm>
              <a:off x="6513449" y="4305241"/>
              <a:ext cx="5086523" cy="2383013"/>
              <a:chOff x="6746308" y="4316943"/>
              <a:chExt cx="5086523" cy="2330064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83682" y="4356172"/>
                <a:ext cx="3431379" cy="2247843"/>
              </a:xfrm>
              <a:prstGeom prst="rect">
                <a:avLst/>
              </a:prstGeom>
            </p:spPr>
          </p:pic>
          <p:sp>
            <p:nvSpPr>
              <p:cNvPr id="25" name="圆角矩形 24"/>
              <p:cNvSpPr/>
              <p:nvPr/>
            </p:nvSpPr>
            <p:spPr>
              <a:xfrm>
                <a:off x="7626492" y="5331371"/>
                <a:ext cx="2743200" cy="3338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0580565" y="5009132"/>
                <a:ext cx="1252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+mn-ea"/>
                  </a:rPr>
                  <a:t>同步</a:t>
                </a:r>
                <a:r>
                  <a:rPr lang="en-US" altLang="zh-CN" sz="2000" b="1" dirty="0" err="1">
                    <a:latin typeface="+mn-ea"/>
                  </a:rPr>
                  <a:t>rst</a:t>
                </a:r>
                <a:r>
                  <a:rPr lang="zh-CN" altLang="en-US" sz="2000" dirty="0">
                    <a:latin typeface="+mn-ea"/>
                  </a:rPr>
                  <a:t>，</a:t>
                </a:r>
                <a:endParaRPr lang="en-US" altLang="zh-CN" sz="2000" dirty="0">
                  <a:latin typeface="+mn-ea"/>
                </a:endParaRPr>
              </a:p>
              <a:p>
                <a:r>
                  <a:rPr lang="zh-CN" altLang="en-US" sz="2000" dirty="0">
                    <a:latin typeface="+mn-ea"/>
                  </a:rPr>
                  <a:t>与</a:t>
                </a:r>
                <a:r>
                  <a:rPr lang="en-US" altLang="zh-CN" sz="2000" dirty="0">
                    <a:latin typeface="+mn-ea"/>
                  </a:rPr>
                  <a:t>clk</a:t>
                </a:r>
                <a:r>
                  <a:rPr lang="zh-CN" altLang="en-US" sz="2000" dirty="0">
                    <a:latin typeface="+mn-ea"/>
                  </a:rPr>
                  <a:t>同步</a:t>
                </a:r>
              </a:p>
            </p:txBody>
          </p:sp>
          <p:sp>
            <p:nvSpPr>
              <p:cNvPr id="31" name="矩形: 折角 30">
                <a:extLst>
                  <a:ext uri="{FF2B5EF4-FFF2-40B4-BE49-F238E27FC236}">
                    <a16:creationId xmlns:a16="http://schemas.microsoft.com/office/drawing/2014/main" id="{8EFFCA4C-D103-43BD-B530-F84A7D0CEF33}"/>
                  </a:ext>
                </a:extLst>
              </p:cNvPr>
              <p:cNvSpPr/>
              <p:nvPr/>
            </p:nvSpPr>
            <p:spPr>
              <a:xfrm>
                <a:off x="6746308" y="4316943"/>
                <a:ext cx="5086523" cy="2330064"/>
              </a:xfrm>
              <a:prstGeom prst="foldedCorner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5E53CF0F-3EB3-45E3-B83F-933BB12C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4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”阻塞赋值</a:t>
            </a:r>
            <a:r>
              <a:rPr lang="zh-CN" altLang="en-US" sz="4000" dirty="0">
                <a:solidFill>
                  <a:schemeClr val="accent1"/>
                </a:solidFill>
              </a:rPr>
              <a:t> </a:t>
            </a:r>
            <a:r>
              <a:rPr lang="en-US" altLang="zh-CN" sz="3600" dirty="0"/>
              <a:t>vs 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非阻塞赋值“</a:t>
            </a:r>
            <a:r>
              <a:rPr lang="en-US" altLang="zh-CN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6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75674" y="910859"/>
            <a:ext cx="1980030" cy="5847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85" y="1624388"/>
            <a:ext cx="3162689" cy="4515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258" y="1658579"/>
            <a:ext cx="4582441" cy="44067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5168" y="1158961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教材</a:t>
            </a:r>
            <a:r>
              <a:rPr lang="en-US" altLang="zh-CN" sz="2000" dirty="0">
                <a:solidFill>
                  <a:srgbClr val="FF0000"/>
                </a:solidFill>
              </a:rPr>
              <a:t>P121</a:t>
            </a:r>
            <a:r>
              <a:rPr lang="zh-CN" altLang="en-US" sz="2000" dirty="0">
                <a:solidFill>
                  <a:srgbClr val="FF0000"/>
                </a:solidFill>
              </a:rPr>
              <a:t>，例</a:t>
            </a:r>
            <a:r>
              <a:rPr lang="en-US" altLang="zh-CN" sz="2000" dirty="0">
                <a:solidFill>
                  <a:srgbClr val="FF0000"/>
                </a:solidFill>
              </a:rPr>
              <a:t>4.23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88979" y="1126302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教材</a:t>
            </a:r>
            <a:r>
              <a:rPr lang="en-US" altLang="zh-CN" sz="2000" dirty="0">
                <a:solidFill>
                  <a:srgbClr val="FF0000"/>
                </a:solidFill>
              </a:rPr>
              <a:t>P126</a:t>
            </a:r>
            <a:r>
              <a:rPr lang="zh-CN" altLang="en-US" sz="2000" dirty="0">
                <a:solidFill>
                  <a:srgbClr val="FF0000"/>
                </a:solidFill>
              </a:rPr>
              <a:t>，例</a:t>
            </a:r>
            <a:r>
              <a:rPr lang="en-US" altLang="zh-CN" sz="2000" dirty="0">
                <a:solidFill>
                  <a:srgbClr val="FF0000"/>
                </a:solidFill>
              </a:rPr>
              <a:t>4.28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34727" y="355684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因并行计算，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zh-CN" altLang="en-US" sz="2000" dirty="0">
                <a:solidFill>
                  <a:schemeClr val="accent1"/>
                </a:solidFill>
              </a:rPr>
              <a:t>导致两次才计算出结果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40232" y="6260621"/>
            <a:ext cx="442941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结论</a:t>
            </a:r>
            <a:r>
              <a:rPr lang="zh-CN" altLang="en-US" sz="2000" dirty="0"/>
              <a:t>：在组合逻辑中，使用</a:t>
            </a:r>
            <a:r>
              <a:rPr lang="en-US" altLang="zh-CN" sz="2000" dirty="0"/>
              <a:t>”</a:t>
            </a:r>
            <a:r>
              <a:rPr lang="en-US" altLang="zh-CN" sz="2800" b="1" dirty="0"/>
              <a:t>=</a:t>
            </a:r>
            <a:r>
              <a:rPr lang="en-US" altLang="zh-CN" sz="2000" dirty="0"/>
              <a:t>”</a:t>
            </a:r>
            <a:r>
              <a:rPr lang="zh-CN" altLang="en-US" sz="2000" dirty="0"/>
              <a:t>赋值！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83" y="4910775"/>
            <a:ext cx="1469121" cy="11994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00178" y="4357354"/>
            <a:ext cx="2031214" cy="70788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只有</a:t>
            </a:r>
            <a:r>
              <a:rPr lang="zh-CN" altLang="en-US" sz="2000" b="1" dirty="0">
                <a:solidFill>
                  <a:schemeClr val="accent1"/>
                </a:solidFill>
              </a:rPr>
              <a:t>阻塞</a:t>
            </a:r>
            <a:r>
              <a:rPr lang="zh-CN" altLang="en-US" sz="2000" dirty="0">
                <a:solidFill>
                  <a:schemeClr val="accent1"/>
                </a:solidFill>
              </a:rPr>
              <a:t>下一行的执行才能串行</a:t>
            </a:r>
          </a:p>
        </p:txBody>
      </p:sp>
      <p:sp>
        <p:nvSpPr>
          <p:cNvPr id="16" name="矩形: 折角 15">
            <a:extLst>
              <a:ext uri="{FF2B5EF4-FFF2-40B4-BE49-F238E27FC236}">
                <a16:creationId xmlns:a16="http://schemas.microsoft.com/office/drawing/2014/main" id="{0F0F9F59-B193-4368-8A3D-65CDA7108A3A}"/>
              </a:ext>
            </a:extLst>
          </p:cNvPr>
          <p:cNvSpPr/>
          <p:nvPr/>
        </p:nvSpPr>
        <p:spPr>
          <a:xfrm>
            <a:off x="207802" y="1560951"/>
            <a:ext cx="4667872" cy="4631308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折角 17">
            <a:extLst>
              <a:ext uri="{FF2B5EF4-FFF2-40B4-BE49-F238E27FC236}">
                <a16:creationId xmlns:a16="http://schemas.microsoft.com/office/drawing/2014/main" id="{3EA1374D-EA41-436A-95F1-A257FC60D4E7}"/>
              </a:ext>
            </a:extLst>
          </p:cNvPr>
          <p:cNvSpPr/>
          <p:nvPr/>
        </p:nvSpPr>
        <p:spPr>
          <a:xfrm>
            <a:off x="6855704" y="1560951"/>
            <a:ext cx="5237308" cy="4699670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7EF82B-4052-4015-A03E-4B9FC0AA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82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5468" t="19568" r="1923" b="9612"/>
          <a:stretch/>
        </p:blipFill>
        <p:spPr>
          <a:xfrm>
            <a:off x="7222250" y="5458394"/>
            <a:ext cx="4263380" cy="126308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”阻塞赋值</a:t>
            </a:r>
            <a:r>
              <a:rPr lang="zh-CN" altLang="en-US" sz="4000" dirty="0">
                <a:solidFill>
                  <a:schemeClr val="accent1"/>
                </a:solidFill>
              </a:rPr>
              <a:t> </a:t>
            </a:r>
            <a:r>
              <a:rPr lang="en-US" altLang="zh-CN" sz="3600" dirty="0"/>
              <a:t>vs 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非阻塞赋值“</a:t>
            </a:r>
            <a:r>
              <a:rPr lang="en-US" altLang="zh-CN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6600" dirty="0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3954" y="900000"/>
            <a:ext cx="1774846" cy="5232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时序逻辑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6723" y="83496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教材</a:t>
            </a:r>
            <a:r>
              <a:rPr lang="en-US" altLang="zh-CN" dirty="0">
                <a:solidFill>
                  <a:srgbClr val="FF0000"/>
                </a:solidFill>
              </a:rPr>
              <a:t>P118</a:t>
            </a:r>
            <a:r>
              <a:rPr lang="zh-CN" altLang="en-US" dirty="0">
                <a:solidFill>
                  <a:srgbClr val="FF0000"/>
                </a:solidFill>
              </a:rPr>
              <a:t>，例</a:t>
            </a:r>
            <a:r>
              <a:rPr lang="en-US" altLang="zh-CN" dirty="0">
                <a:solidFill>
                  <a:srgbClr val="FF0000"/>
                </a:solidFill>
              </a:rPr>
              <a:t>4.20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2622" y="843216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教材</a:t>
            </a:r>
            <a:r>
              <a:rPr lang="en-US" altLang="zh-CN" dirty="0">
                <a:solidFill>
                  <a:srgbClr val="FF0000"/>
                </a:solidFill>
              </a:rPr>
              <a:t>P127</a:t>
            </a:r>
            <a:r>
              <a:rPr lang="zh-CN" altLang="en-US" dirty="0">
                <a:solidFill>
                  <a:srgbClr val="FF0000"/>
                </a:solidFill>
              </a:rPr>
              <a:t>，例</a:t>
            </a:r>
            <a:r>
              <a:rPr lang="en-US" altLang="zh-CN" dirty="0">
                <a:solidFill>
                  <a:srgbClr val="FF0000"/>
                </a:solidFill>
              </a:rPr>
              <a:t>4.29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123" y="1284895"/>
            <a:ext cx="3104689" cy="4042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45" y="1221286"/>
            <a:ext cx="3233738" cy="40605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202" y="5327232"/>
            <a:ext cx="4072890" cy="10134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3" y="3716829"/>
            <a:ext cx="1469121" cy="1199494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8482958" y="4343748"/>
            <a:ext cx="233464" cy="680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8494556" y="4650183"/>
            <a:ext cx="233464" cy="680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97541" y="424273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串行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58614" y="4176435"/>
            <a:ext cx="461665" cy="5475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并行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80158" y="6347822"/>
            <a:ext cx="507061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dirty="0"/>
              <a:t>结论</a:t>
            </a:r>
            <a:r>
              <a:rPr lang="zh-CN" altLang="en-US" sz="2000" dirty="0"/>
              <a:t>：在时序逻辑中，必须使用</a:t>
            </a:r>
            <a:r>
              <a:rPr lang="en-US" altLang="zh-CN" sz="2000" dirty="0"/>
              <a:t>”</a:t>
            </a:r>
            <a:r>
              <a:rPr lang="en-US" altLang="zh-CN" sz="2400" b="1" dirty="0"/>
              <a:t>&lt;=</a:t>
            </a:r>
            <a:r>
              <a:rPr lang="en-US" altLang="zh-CN" sz="2000" dirty="0"/>
              <a:t>”</a:t>
            </a:r>
            <a:r>
              <a:rPr lang="zh-CN" altLang="en-US" sz="2000" dirty="0"/>
              <a:t>赋值！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ED7604-E7F4-4896-81B2-738550E99DC8}"/>
              </a:ext>
            </a:extLst>
          </p:cNvPr>
          <p:cNvSpPr txBox="1"/>
          <p:nvPr/>
        </p:nvSpPr>
        <p:spPr>
          <a:xfrm>
            <a:off x="9305467" y="4850906"/>
            <a:ext cx="18806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n1</a:t>
            </a:r>
            <a:r>
              <a:rPr lang="zh-CN" altLang="en-US" sz="2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被优化没了</a:t>
            </a:r>
          </a:p>
        </p:txBody>
      </p:sp>
      <p:sp>
        <p:nvSpPr>
          <p:cNvPr id="19" name="矩形: 折角 18">
            <a:extLst>
              <a:ext uri="{FF2B5EF4-FFF2-40B4-BE49-F238E27FC236}">
                <a16:creationId xmlns:a16="http://schemas.microsoft.com/office/drawing/2014/main" id="{6A570A92-9D2C-4033-BD1D-BE9394ABFF94}"/>
              </a:ext>
            </a:extLst>
          </p:cNvPr>
          <p:cNvSpPr/>
          <p:nvPr/>
        </p:nvSpPr>
        <p:spPr>
          <a:xfrm>
            <a:off x="278296" y="1204298"/>
            <a:ext cx="4431414" cy="4135036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折角 19">
            <a:extLst>
              <a:ext uri="{FF2B5EF4-FFF2-40B4-BE49-F238E27FC236}">
                <a16:creationId xmlns:a16="http://schemas.microsoft.com/office/drawing/2014/main" id="{79A1514C-55E0-4CD1-99D1-F50F1F7FA0D3}"/>
              </a:ext>
            </a:extLst>
          </p:cNvPr>
          <p:cNvSpPr/>
          <p:nvPr/>
        </p:nvSpPr>
        <p:spPr>
          <a:xfrm>
            <a:off x="7384121" y="1221286"/>
            <a:ext cx="4341858" cy="4135036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16FBDBFB-178F-4426-A0F2-7AABF03B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05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”阻塞赋值</a:t>
            </a:r>
            <a:r>
              <a:rPr lang="zh-CN" altLang="en-US" sz="4000" dirty="0">
                <a:solidFill>
                  <a:schemeClr val="accent1"/>
                </a:solidFill>
              </a:rPr>
              <a:t> </a:t>
            </a:r>
            <a:r>
              <a:rPr lang="en-US" altLang="zh-CN" sz="3600" dirty="0"/>
              <a:t>vs 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非阻塞赋值“</a:t>
            </a:r>
            <a:r>
              <a:rPr lang="en-US" altLang="zh-CN" sz="4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zh-CN" altLang="en-US" sz="4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sz="66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937" y="884480"/>
            <a:ext cx="5514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 = </a:t>
            </a:r>
            <a:r>
              <a:rPr lang="zh-CN" altLang="en-US" sz="2400" dirty="0"/>
              <a:t>：     </a:t>
            </a:r>
            <a:r>
              <a:rPr lang="zh-CN" altLang="en-US" sz="2400" b="1" dirty="0"/>
              <a:t>阻塞赋值</a:t>
            </a:r>
            <a:r>
              <a:rPr lang="zh-CN" altLang="en-US" sz="2400" dirty="0"/>
              <a:t>运算符。</a:t>
            </a:r>
            <a:r>
              <a:rPr lang="zh-CN" altLang="en-US" sz="2400" b="1" dirty="0"/>
              <a:t>顺序</a:t>
            </a:r>
            <a:r>
              <a:rPr lang="zh-CN" altLang="en-US" sz="2400" dirty="0"/>
              <a:t>执行。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845179" y="1868275"/>
                <a:ext cx="6840760" cy="10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200" dirty="0"/>
                  <a:t>            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将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送给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en-US" altLang="zh-CN" sz="2200" dirty="0"/>
                  <a:t>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200" dirty="0"/>
                  <a:t>    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// 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将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B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加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传送给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，最后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C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的值等于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A+1</a:t>
                </a: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79" y="1868275"/>
                <a:ext cx="6840760" cy="1050096"/>
              </a:xfrm>
              <a:prstGeom prst="rect">
                <a:avLst/>
              </a:prstGeom>
              <a:blipFill>
                <a:blip r:embed="rId2"/>
                <a:stretch>
                  <a:fillRect l="-89" b="-11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/>
          <p:cNvSpPr/>
          <p:nvPr/>
        </p:nvSpPr>
        <p:spPr bwMode="auto">
          <a:xfrm>
            <a:off x="2640138" y="2058453"/>
            <a:ext cx="144016" cy="72008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4522" y="2141494"/>
            <a:ext cx="523220" cy="6469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1C9755-1BA6-4DB4-8F36-ACB172713EEC}"/>
              </a:ext>
            </a:extLst>
          </p:cNvPr>
          <p:cNvSpPr txBox="1"/>
          <p:nvPr/>
        </p:nvSpPr>
        <p:spPr>
          <a:xfrm>
            <a:off x="1464366" y="1384498"/>
            <a:ext cx="988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“右式计算”和“左式更新”完全完成之后，才开始执行下一条语句。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5F47906-39FD-4ADF-994D-17F58CFE9EFC}"/>
              </a:ext>
            </a:extLst>
          </p:cNvPr>
          <p:cNvGrpSpPr/>
          <p:nvPr/>
        </p:nvGrpSpPr>
        <p:grpSpPr>
          <a:xfrm>
            <a:off x="266936" y="3275531"/>
            <a:ext cx="11688418" cy="3535130"/>
            <a:chOff x="266936" y="3275531"/>
            <a:chExt cx="11688418" cy="35351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869809" y="4744903"/>
                  <a:ext cx="9085545" cy="20657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CN" sz="2200" dirty="0"/>
                    <a:t>            </a:t>
                  </a:r>
                  <a:r>
                    <a:rPr lang="en-US" altLang="zh-CN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// 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将</a:t>
                  </a:r>
                  <a:r>
                    <a:rPr lang="en-US" altLang="zh-CN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A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的值保存在一个存储区</a:t>
                  </a:r>
                  <a:endParaRPr lang="en-US" altLang="zh-CN" sz="2200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altLang="zh-CN" sz="2200" dirty="0"/>
                    <a:t>    </a:t>
                  </a:r>
                  <a:r>
                    <a:rPr lang="en-US" altLang="zh-CN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// 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将</a:t>
                  </a:r>
                  <a:r>
                    <a:rPr lang="en-US" altLang="zh-CN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B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加</a:t>
                  </a:r>
                  <a:r>
                    <a:rPr lang="en-US" altLang="zh-CN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的值保存在另外一个存储区</a:t>
                  </a:r>
                  <a:endParaRPr lang="en-US" altLang="zh-CN" sz="2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当所有的顺序表达式右侧都计算和保存后，赋值到左边的操作才会发生。此时，</a:t>
                  </a:r>
                  <a14:m>
                    <m:oMath xmlns:m="http://schemas.openxmlformats.org/officeDocument/2006/math">
                      <m:r>
                        <a:rPr lang="en-US" altLang="zh-CN" sz="22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zh-CN" altLang="en-US" sz="2200" b="1" dirty="0">
                      <a:solidFill>
                        <a:srgbClr val="0070C0"/>
                      </a:solidFill>
                    </a:rPr>
                    <a:t>等于</a:t>
                  </a:r>
                  <a14:m>
                    <m:oMath xmlns:m="http://schemas.openxmlformats.org/officeDocument/2006/math">
                      <m:r>
                        <a:rPr lang="en-US" altLang="zh-CN" sz="22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200" b="1" dirty="0">
                      <a:solidFill>
                        <a:srgbClr val="0070C0"/>
                      </a:solidFill>
                    </a:rPr>
                    <a:t>的</a:t>
                  </a:r>
                  <a:r>
                    <a:rPr lang="zh-CN" altLang="en-US" sz="2200" b="1" u="sng" dirty="0">
                      <a:solidFill>
                        <a:srgbClr val="0070C0"/>
                      </a:solidFill>
                    </a:rPr>
                    <a:t>起始值</a:t>
                  </a:r>
                  <a:r>
                    <a:rPr lang="zh-CN" altLang="en-US" sz="2200" b="1" dirty="0">
                      <a:solidFill>
                        <a:srgbClr val="0070C0"/>
                      </a:solidFill>
                    </a:rPr>
                    <a:t>加</a:t>
                  </a:r>
                  <a:r>
                    <a:rPr lang="en-US" altLang="zh-CN" sz="22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，而不是</a:t>
                  </a:r>
                  <a:r>
                    <a:rPr lang="en-US" altLang="zh-CN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A+1</a:t>
                  </a:r>
                  <a:r>
                    <a:rPr lang="zh-CN" altLang="en-US" sz="2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。</a:t>
                  </a:r>
                  <a:endParaRPr lang="en-US" altLang="zh-CN" sz="2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809" y="4744903"/>
                  <a:ext cx="9085545" cy="2065758"/>
                </a:xfrm>
                <a:prstGeom prst="rect">
                  <a:avLst/>
                </a:prstGeom>
                <a:blipFill>
                  <a:blip r:embed="rId3"/>
                  <a:stretch>
                    <a:fillRect l="-872" r="-1275" b="-5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/>
            <p:cNvSpPr/>
            <p:nvPr/>
          </p:nvSpPr>
          <p:spPr bwMode="auto">
            <a:xfrm>
              <a:off x="2664768" y="4960927"/>
              <a:ext cx="144016" cy="72008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522" y="4981361"/>
              <a:ext cx="523220" cy="646972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并行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ED3CD02-7549-4215-83B3-77DE93DDAC5F}"/>
                </a:ext>
              </a:extLst>
            </p:cNvPr>
            <p:cNvSpPr txBox="1"/>
            <p:nvPr/>
          </p:nvSpPr>
          <p:spPr>
            <a:xfrm>
              <a:off x="266936" y="3275531"/>
              <a:ext cx="5514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solidFill>
                    <a:srgbClr val="0070C0"/>
                  </a:solidFill>
                </a:rPr>
                <a:t>&lt;= </a:t>
              </a:r>
              <a:r>
                <a:rPr lang="zh-CN" altLang="en-US" sz="2400" dirty="0"/>
                <a:t>： </a:t>
              </a:r>
              <a:r>
                <a:rPr lang="zh-CN" altLang="en-US" sz="2400" b="1" dirty="0"/>
                <a:t>非阻塞赋值</a:t>
              </a:r>
              <a:r>
                <a:rPr lang="zh-CN" altLang="en-US" sz="2400" dirty="0"/>
                <a:t>运算符。</a:t>
              </a:r>
              <a:r>
                <a:rPr lang="zh-CN" altLang="en-US" sz="2400" b="1" dirty="0"/>
                <a:t>并行</a:t>
              </a:r>
              <a:r>
                <a:rPr lang="zh-CN" altLang="en-US" sz="2400" dirty="0"/>
                <a:t>执行</a:t>
              </a:r>
              <a:r>
                <a:rPr lang="zh-CN" altLang="en-US" sz="2000" dirty="0"/>
                <a:t>。</a:t>
              </a:r>
              <a:endParaRPr lang="en-US" altLang="zh-CN" sz="2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F1D763C-BD73-44FD-ACCC-4576F2F026D3}"/>
                </a:ext>
              </a:extLst>
            </p:cNvPr>
            <p:cNvSpPr txBox="1"/>
            <p:nvPr/>
          </p:nvSpPr>
          <p:spPr>
            <a:xfrm>
              <a:off x="5729199" y="3282818"/>
              <a:ext cx="60969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当前语句的执行</a:t>
              </a:r>
              <a:r>
                <a:rPr lang="zh-CN" altLang="en-US" sz="2400" u="sng" dirty="0">
                  <a:latin typeface="楷体" panose="02010609060101010101" pitchFamily="49" charset="-122"/>
                  <a:ea typeface="楷体" panose="02010609060101010101" pitchFamily="49" charset="-122"/>
                </a:rPr>
                <a:t>不会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阻塞下一语句的执行。</a:t>
              </a:r>
              <a:endParaRPr lang="zh-CN" altLang="en-US" sz="24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5A8E1E-4512-429E-B4CD-55022345B773}"/>
                </a:ext>
              </a:extLst>
            </p:cNvPr>
            <p:cNvSpPr/>
            <p:nvPr/>
          </p:nvSpPr>
          <p:spPr>
            <a:xfrm>
              <a:off x="5729199" y="3679072"/>
              <a:ext cx="6113834" cy="1028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1) </a:t>
              </a: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在开始时，计算所有非阻塞赋值右侧表达式。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2) </a:t>
              </a: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在结束时，更新所有非阻塞赋值左侧表达式。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5846B2-B60A-4663-9308-51A95085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b="1" spc="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使用原则：</a:t>
            </a:r>
            <a:r>
              <a:rPr lang="zh-CN" altLang="en-US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en-US" altLang="zh-CN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”“</a:t>
            </a:r>
            <a:r>
              <a:rPr lang="en-US" altLang="zh-CN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zh-CN" altLang="en-US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8369" y="955021"/>
            <a:ext cx="11246363" cy="5143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/>
              <a:t>在</a:t>
            </a:r>
            <a:r>
              <a:rPr lang="en-US" altLang="zh-CN" sz="2800" b="1" dirty="0">
                <a:solidFill>
                  <a:srgbClr val="0070C0"/>
                </a:solidFill>
              </a:rPr>
              <a:t>assign</a:t>
            </a:r>
            <a:r>
              <a:rPr lang="zh-CN" altLang="en-US" sz="2800" dirty="0"/>
              <a:t>中，必须使用</a:t>
            </a:r>
            <a:r>
              <a:rPr lang="zh-CN" altLang="en-US" sz="2800" b="1" dirty="0"/>
              <a:t>阻塞赋值 </a:t>
            </a:r>
            <a:r>
              <a:rPr lang="en-US" altLang="zh-CN" sz="2800" dirty="0"/>
              <a:t>(</a:t>
            </a:r>
            <a:r>
              <a:rPr lang="en-US" altLang="zh-CN" sz="2800" b="1" dirty="0"/>
              <a:t>=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>
              <a:solidFill>
                <a:srgbClr val="000000"/>
              </a:solidFill>
              <a:latin typeface="Hiragino Sans GB W3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用</a:t>
            </a:r>
            <a:r>
              <a:rPr lang="en-US" altLang="zh-CN" sz="2800" b="1" dirty="0">
                <a:solidFill>
                  <a:srgbClr val="0070C0"/>
                </a:solidFill>
              </a:rPr>
              <a:t>always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建立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组合电路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时，用    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阻塞赋值 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800" dirty="0"/>
              <a:t>)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用</a:t>
            </a:r>
            <a:r>
              <a:rPr lang="en-US" altLang="zh-CN" sz="2800" b="1" dirty="0">
                <a:solidFill>
                  <a:srgbClr val="0070C0"/>
                </a:solidFill>
              </a:rPr>
              <a:t>always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建立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时序电路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时，用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非阻塞赋值 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en-US" altLang="zh-CN" sz="2800" dirty="0"/>
              <a:t>)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同一个</a:t>
            </a:r>
            <a:r>
              <a:rPr lang="en-US" altLang="zh-CN" sz="2800" b="1" dirty="0">
                <a:solidFill>
                  <a:srgbClr val="0070C0"/>
                </a:solidFill>
                <a:latin typeface="Hiragino Sans GB W3"/>
              </a:rPr>
              <a:t>always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中同时有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时序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和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组合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电路时，用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非阻塞赋值</a:t>
            </a:r>
            <a:r>
              <a:rPr lang="en-US" altLang="zh-CN" sz="2800" dirty="0"/>
              <a:t>(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  <a:r>
              <a:rPr lang="en-US" altLang="zh-CN" sz="2800" dirty="0"/>
              <a:t>)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同一个</a:t>
            </a:r>
            <a:r>
              <a:rPr lang="en-US" altLang="zh-CN" sz="2800" b="1" dirty="0">
                <a:solidFill>
                  <a:srgbClr val="0070C0"/>
                </a:solidFill>
                <a:latin typeface="Hiragino Sans GB W3"/>
              </a:rPr>
              <a:t>always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中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不要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既用非阻塞赋值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(=)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又用阻塞赋值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(&lt;=)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>
                <a:solidFill>
                  <a:srgbClr val="FF0000"/>
                </a:solidFill>
                <a:latin typeface="Hiragino Sans GB W3"/>
              </a:rPr>
              <a:t>不要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Hiragino Sans GB W3"/>
              </a:rPr>
              <a:t>同一</a:t>
            </a:r>
            <a:r>
              <a:rPr lang="zh-CN" altLang="en-US" sz="2800" dirty="0">
                <a:solidFill>
                  <a:srgbClr val="000000"/>
                </a:solidFill>
                <a:latin typeface="Hiragino Sans GB W3"/>
              </a:rPr>
              <a:t>个变量赋值两次赋值。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36" y="5588220"/>
            <a:ext cx="3993005" cy="76813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1850D9-339C-40E9-B946-AD79A564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27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锁 存 器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177" y="1226076"/>
            <a:ext cx="4269810" cy="4449294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/>
            <a:r>
              <a:rPr lang="en-US" altLang="zh-CN" sz="4000" b="1" dirty="0"/>
              <a:t>RS </a:t>
            </a:r>
            <a:r>
              <a:rPr lang="zh-CN" altLang="en-US" sz="4000" b="1" dirty="0"/>
              <a:t>锁存器</a:t>
            </a:r>
            <a:endParaRPr lang="zh-CN" altLang="en-US" sz="6600" dirty="0"/>
          </a:p>
        </p:txBody>
      </p:sp>
      <p:sp>
        <p:nvSpPr>
          <p:cNvPr id="31" name="圆角矩形 30"/>
          <p:cNvSpPr/>
          <p:nvPr/>
        </p:nvSpPr>
        <p:spPr>
          <a:xfrm>
            <a:off x="2804344" y="4274062"/>
            <a:ext cx="3180946" cy="900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16822" y="596759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不是所有的综合工具都支持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锁存器</a:t>
            </a:r>
          </a:p>
        </p:txBody>
      </p:sp>
      <p:pic>
        <p:nvPicPr>
          <p:cNvPr id="2050" name="Picture 2" descr="https://timgsa.baidu.com/timg?image&amp;quality=80&amp;size=b9999_10000&amp;sec=1543424762475&amp;di=099303286cb3a04d1885a07cfe117bf5&amp;imgtype=0&amp;src=http%3A%2F%2Fimgsrc.baidu.com%2Fimgad%2Fpic%2Fitem%2F7aec54e736d12f2e9133cba945c2d562843568c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83" y="5916799"/>
            <a:ext cx="550758" cy="5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File:R-S mk2.gif">
            <a:hlinkClick r:id="rId5"/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07" y="1910575"/>
            <a:ext cx="3375610" cy="24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252767" y="1465577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n1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52768" y="4274062"/>
            <a:ext cx="502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n2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流程图: 多文档 10">
            <a:extLst>
              <a:ext uri="{FF2B5EF4-FFF2-40B4-BE49-F238E27FC236}">
                <a16:creationId xmlns:a16="http://schemas.microsoft.com/office/drawing/2014/main" id="{E9006317-2F60-4E99-BD23-E6F7B1B84183}"/>
              </a:ext>
            </a:extLst>
          </p:cNvPr>
          <p:cNvSpPr/>
          <p:nvPr/>
        </p:nvSpPr>
        <p:spPr>
          <a:xfrm>
            <a:off x="713646" y="178422"/>
            <a:ext cx="1546797" cy="543155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Latch</a:t>
            </a:r>
            <a:endParaRPr lang="zh-CN" altLang="en-US" sz="2000" dirty="0"/>
          </a:p>
        </p:txBody>
      </p: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0C3A5B0B-D7A4-49D9-9C3F-98806F643A75}"/>
              </a:ext>
            </a:extLst>
          </p:cNvPr>
          <p:cNvSpPr/>
          <p:nvPr/>
        </p:nvSpPr>
        <p:spPr>
          <a:xfrm>
            <a:off x="1502111" y="984646"/>
            <a:ext cx="5287617" cy="4690723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25045-2D6F-4C90-BBD1-8C01FB39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08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1" algn="ctr"/>
            <a:r>
              <a:rPr lang="en-US" altLang="zh-CN" sz="4000" b="1" dirty="0"/>
              <a:t>D </a:t>
            </a:r>
            <a:r>
              <a:rPr lang="zh-CN" altLang="en-US" sz="4000" b="1" dirty="0"/>
              <a:t>锁存器</a:t>
            </a:r>
            <a:endParaRPr lang="zh-CN" altLang="en-US" sz="6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92" y="1666514"/>
            <a:ext cx="5697414" cy="405843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30" y="4610432"/>
            <a:ext cx="5629275" cy="2171700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1160137" y="3794133"/>
            <a:ext cx="3150606" cy="787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cxnSpLocks/>
          </p:cNvCxnSpPr>
          <p:nvPr/>
        </p:nvCxnSpPr>
        <p:spPr>
          <a:xfrm>
            <a:off x="5192585" y="3561048"/>
            <a:ext cx="3071092" cy="1720664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41948" y="971682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教材</a:t>
            </a:r>
            <a:r>
              <a:rPr lang="en-US" altLang="zh-CN" sz="2400" b="1" dirty="0">
                <a:solidFill>
                  <a:srgbClr val="FF0000"/>
                </a:solidFill>
              </a:rPr>
              <a:t>P119 HDL</a:t>
            </a: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4.21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90686" y="3198167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不是所有的综合工具都支持锁存器</a:t>
            </a:r>
          </a:p>
        </p:txBody>
      </p:sp>
      <p:pic>
        <p:nvPicPr>
          <p:cNvPr id="2050" name="Picture 2" descr="https://timgsa.baidu.com/timg?image&amp;quality=80&amp;size=b9999_10000&amp;sec=1543424762475&amp;di=099303286cb3a04d1885a07cfe117bf5&amp;imgtype=0&amp;src=http%3A%2F%2Fimgsrc.baidu.com%2Fimgad%2Fpic%2Fitem%2F7aec54e736d12f2e9133cba945c2d562843568c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28" y="3153620"/>
            <a:ext cx="550758" cy="5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流程图: 多文档 11">
            <a:extLst>
              <a:ext uri="{FF2B5EF4-FFF2-40B4-BE49-F238E27FC236}">
                <a16:creationId xmlns:a16="http://schemas.microsoft.com/office/drawing/2014/main" id="{F287B6C3-1E7B-4C4B-B28D-22B8B68F57BF}"/>
              </a:ext>
            </a:extLst>
          </p:cNvPr>
          <p:cNvSpPr/>
          <p:nvPr/>
        </p:nvSpPr>
        <p:spPr>
          <a:xfrm>
            <a:off x="713646" y="178422"/>
            <a:ext cx="1546797" cy="543155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Latch</a:t>
            </a:r>
            <a:endParaRPr lang="zh-CN" altLang="en-US" sz="2000" dirty="0"/>
          </a:p>
        </p:txBody>
      </p:sp>
      <p:sp>
        <p:nvSpPr>
          <p:cNvPr id="14" name="矩形: 折角 13">
            <a:extLst>
              <a:ext uri="{FF2B5EF4-FFF2-40B4-BE49-F238E27FC236}">
                <a16:creationId xmlns:a16="http://schemas.microsoft.com/office/drawing/2014/main" id="{5CD3833D-3DE2-4E71-861E-74764C0BC935}"/>
              </a:ext>
            </a:extLst>
          </p:cNvPr>
          <p:cNvSpPr/>
          <p:nvPr/>
        </p:nvSpPr>
        <p:spPr>
          <a:xfrm>
            <a:off x="278295" y="1607638"/>
            <a:ext cx="5748203" cy="4247936"/>
          </a:xfrm>
          <a:prstGeom prst="foldedCorner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A778EF-8A62-4BF3-8D32-8966E657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04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6562</TotalTime>
  <Words>1191</Words>
  <Application>Microsoft Office PowerPoint</Application>
  <PresentationFormat>宽屏</PresentationFormat>
  <Paragraphs>240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ArialBold</vt:lpstr>
      <vt:lpstr>Hiragino Sans GB W3</vt:lpstr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Tahoma</vt:lpstr>
      <vt:lpstr>Times New Roman</vt:lpstr>
      <vt:lpstr>Verdana</vt:lpstr>
      <vt:lpstr>Office 主题</vt:lpstr>
      <vt:lpstr>实验8：锁存器+触发器</vt:lpstr>
      <vt:lpstr>&lt;=</vt:lpstr>
      <vt:lpstr>“=”阻塞赋值 vs 非阻塞赋值“&lt;=”</vt:lpstr>
      <vt:lpstr>“=”阻塞赋值 vs 非阻塞赋值“&lt;=”</vt:lpstr>
      <vt:lpstr>“=”阻塞赋值 vs 非阻塞赋值“&lt;=”</vt:lpstr>
      <vt:lpstr>使用原则：“=”“&lt;=”</vt:lpstr>
      <vt:lpstr>锁 存 器</vt:lpstr>
      <vt:lpstr>RS 锁存器</vt:lpstr>
      <vt:lpstr>D 锁存器</vt:lpstr>
      <vt:lpstr>SystemVerilog</vt:lpstr>
      <vt:lpstr>触 发 器</vt:lpstr>
      <vt:lpstr>正边沿触发的 D 触发器</vt:lpstr>
      <vt:lpstr>正边沿触发的 D 触发器 仿真</vt:lpstr>
      <vt:lpstr>添加仿真变量</vt:lpstr>
      <vt:lpstr>Verilog 中的4种 循环语句</vt:lpstr>
      <vt:lpstr>D 触发器</vt:lpstr>
      <vt:lpstr>D触发器：有限状态机描述</vt:lpstr>
      <vt:lpstr>带有异步置位和清零端的正边沿触发 D 触发器</vt:lpstr>
      <vt:lpstr>Run Implementation 时报错</vt:lpstr>
      <vt:lpstr>上边沿触发的 JK 触发器</vt:lpstr>
      <vt:lpstr>带异步reset的上边沿触发的 T 触发器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孙 晓光</cp:lastModifiedBy>
  <cp:revision>394</cp:revision>
  <dcterms:created xsi:type="dcterms:W3CDTF">2017-09-25T07:56:45Z</dcterms:created>
  <dcterms:modified xsi:type="dcterms:W3CDTF">2022-11-05T14:37:43Z</dcterms:modified>
</cp:coreProperties>
</file>