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1" r:id="rId3"/>
    <p:sldId id="344" r:id="rId4"/>
    <p:sldId id="345" r:id="rId5"/>
    <p:sldId id="34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9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20" d="100"/>
          <a:sy n="120" d="100"/>
        </p:scale>
        <p:origin x="1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tps:/pytorch.org/docs/stable/tensors.html" TargetMode="Externa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pytorch.org/docs/stable/tensors.html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github.com/wkentaro/pytorch-for-numpy-users" TargetMode="External"/><Relationship Id="rId2" Type="http://schemas.openxmlformats.org/officeDocument/2006/relationships/hyperlink" Target="http://https:/pytorch.org/docs/stable/tensors.html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github.com/wkentaro/pytorch-for-numpy-user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towardsdatascience.com/what-is-a-gpu-and-do-you-need-one-in-deep-learning-718b9597aa0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292550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www.youtube.com/watch?v=HYUXEeh3kwY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https:/pytorch.org/docs/stable/optim.html" TargetMode="Externa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github.com/pytorch/fairseq" TargetMode="External"/><Relationship Id="rId2" Type="http://schemas.openxmlformats.org/officeDocument/2006/relationships/hyperlink" Target="http://https:/github.com/huggingface/transformer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ttps:/github.com/espnet/espne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ttps:/pytorch.org/docs/stable/" TargetMode="External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https:/youtu.be/bHcJCp2Fyxs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://https:/www.youtube.com/watch?v=Ye018rCVvOo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https:/docs.python.org/3/tutorial/" TargetMode="External"/><Relationship Id="rId5" Type="http://schemas.openxmlformats.org/officeDocument/2006/relationships/hyperlink" Target="http://https:/www.sololearn.com/" TargetMode="External"/><Relationship Id="rId4" Type="http://schemas.openxmlformats.org/officeDocument/2006/relationships/hyperlink" Target="http://https:/www.w3schools.com/python/" TargetMode="Externa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212" y="977912"/>
            <a:ext cx="7175487" cy="101587"/>
          </a:xfrm>
          <a:custGeom>
            <a:avLst/>
            <a:gdLst>
              <a:gd name="connsiteX0" fmla="*/ 7175598 w 7175487"/>
              <a:gd name="connsiteY0" fmla="*/ 44112 h 101587"/>
              <a:gd name="connsiteX1" fmla="*/ 38931 w 7175487"/>
              <a:gd name="connsiteY1" fmla="*/ 44112 h 10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101587">
                <a:moveTo>
                  <a:pt x="7175598" y="44112"/>
                </a:moveTo>
                <a:lnTo>
                  <a:pt x="38931" y="44112"/>
                </a:lnTo>
              </a:path>
            </a:pathLst>
          </a:custGeom>
          <a:ln w="7617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65212" y="1130312"/>
            <a:ext cx="7175487" cy="38087"/>
          </a:xfrm>
          <a:custGeom>
            <a:avLst/>
            <a:gdLst>
              <a:gd name="connsiteX0" fmla="*/ 7175598 w 7175487"/>
              <a:gd name="connsiteY0" fmla="*/ 44112 h 38087"/>
              <a:gd name="connsiteX1" fmla="*/ 38931 w 7175487"/>
              <a:gd name="connsiteY1" fmla="*/ 44112 h 3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38087">
                <a:moveTo>
                  <a:pt x="7175598" y="44112"/>
                </a:moveTo>
                <a:lnTo>
                  <a:pt x="38931" y="44112"/>
                </a:lnTo>
              </a:path>
            </a:pathLst>
          </a:custGeom>
          <a:ln w="952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65212" y="4076712"/>
            <a:ext cx="7175487" cy="101587"/>
          </a:xfrm>
          <a:custGeom>
            <a:avLst/>
            <a:gdLst>
              <a:gd name="connsiteX0" fmla="*/ 38938 w 7175487"/>
              <a:gd name="connsiteY0" fmla="*/ 44786 h 101587"/>
              <a:gd name="connsiteX1" fmla="*/ 7175606 w 7175487"/>
              <a:gd name="connsiteY1" fmla="*/ 44786 h 10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101587">
                <a:moveTo>
                  <a:pt x="38938" y="44786"/>
                </a:moveTo>
                <a:lnTo>
                  <a:pt x="7175606" y="44786"/>
                </a:lnTo>
              </a:path>
            </a:pathLst>
          </a:custGeom>
          <a:ln w="7617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5212" y="3924312"/>
            <a:ext cx="7175487" cy="38087"/>
          </a:xfrm>
          <a:custGeom>
            <a:avLst/>
            <a:gdLst>
              <a:gd name="connsiteX0" fmla="*/ 38938 w 7175487"/>
              <a:gd name="connsiteY0" fmla="*/ 44786 h 38087"/>
              <a:gd name="connsiteX1" fmla="*/ 7175606 w 7175487"/>
              <a:gd name="connsiteY1" fmla="*/ 44786 h 3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38087">
                <a:moveTo>
                  <a:pt x="38938" y="44786"/>
                </a:moveTo>
                <a:lnTo>
                  <a:pt x="7175606" y="44786"/>
                </a:lnTo>
              </a:path>
            </a:pathLst>
          </a:custGeom>
          <a:ln w="952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6019812" y="3378212"/>
            <a:ext cx="38087" cy="292087"/>
          </a:xfrm>
          <a:custGeom>
            <a:avLst/>
            <a:gdLst>
              <a:gd name="connsiteX0" fmla="*/ 40084 w 38087"/>
              <a:gd name="connsiteY0" fmla="*/ 40008 h 292087"/>
              <a:gd name="connsiteX1" fmla="*/ 40084 w 38087"/>
              <a:gd name="connsiteY1" fmla="*/ 302876 h 2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87" h="292087">
                <a:moveTo>
                  <a:pt x="40084" y="40008"/>
                </a:moveTo>
                <a:lnTo>
                  <a:pt x="40084" y="302876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338839" y="1179792"/>
            <a:ext cx="6428232" cy="38779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endParaRPr lang="en-US" altLang="zh-CN" sz="5400" b="1" spc="-30" dirty="0">
              <a:solidFill>
                <a:srgbClr val="ED6B00"/>
              </a:solidFill>
              <a:latin typeface="Calibri"/>
              <a:ea typeface="Calibri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5400" b="1" spc="-30" dirty="0">
                <a:solidFill>
                  <a:srgbClr val="ED6B00"/>
                </a:solidFill>
                <a:latin typeface="Calibri"/>
                <a:ea typeface="Calibri"/>
              </a:rPr>
              <a:t>Anaconda</a:t>
            </a:r>
            <a:r>
              <a:rPr lang="en-US" altLang="zh-CN" sz="5400" b="1" spc="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5400" b="1" spc="-30" dirty="0">
                <a:solidFill>
                  <a:srgbClr val="ED6B00"/>
                </a:solidFill>
                <a:latin typeface="Calibri"/>
                <a:ea typeface="Calibri"/>
              </a:rPr>
              <a:t>Tutorial</a:t>
            </a:r>
          </a:p>
          <a:p>
            <a:pPr marL="0" algn="ctr">
              <a:lnSpc>
                <a:spcPct val="100000"/>
              </a:lnSpc>
            </a:pPr>
            <a:endParaRPr lang="en-US" altLang="zh-CN" sz="5400" b="1" spc="-30" dirty="0">
              <a:solidFill>
                <a:srgbClr val="ED6B00"/>
              </a:solidFill>
              <a:latin typeface="Calibri"/>
              <a:ea typeface="Calibri"/>
            </a:endParaRPr>
          </a:p>
          <a:p>
            <a:pPr marL="0" algn="ctr">
              <a:lnSpc>
                <a:spcPct val="100000"/>
              </a:lnSpc>
            </a:pPr>
            <a:endParaRPr lang="en-US" altLang="zh-CN" sz="5400" b="1" spc="-30" dirty="0">
              <a:solidFill>
                <a:srgbClr val="ED6B00"/>
              </a:solidFill>
              <a:latin typeface="Calibri"/>
              <a:ea typeface="Calibri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TA</a:t>
            </a:r>
            <a:r>
              <a:rPr lang="en-US" altLang="zh-CN" sz="1800" spc="-1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00" spc="-12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zh-CN" altLang="en-US" sz="1800" dirty="0">
                <a:solidFill>
                  <a:srgbClr val="675C45"/>
                </a:solidFill>
                <a:latin typeface="MS Gothic"/>
                <a:ea typeface="MS Gothic"/>
              </a:rPr>
              <a:t>叶俊杰</a:t>
            </a:r>
            <a:br>
              <a:rPr dirty="0"/>
            </a:br>
            <a:fld id="{97E4582A-3509-A043-9A26-5EA4E8720F80}" type="datetime3">
              <a:rPr lang="zh-CN" altLang="en-US" smtClean="0">
                <a:solidFill>
                  <a:srgbClr val="675C45"/>
                </a:solidFill>
                <a:latin typeface="Arial"/>
              </a:rPr>
              <a:t>2024年9月2日星期一</a:t>
            </a:fld>
            <a:endParaRPr lang="en-US" altLang="zh-CN" dirty="0">
              <a:solidFill>
                <a:srgbClr val="675C45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3596640" cy="1882139"/>
          </a:xfrm>
          <a:prstGeom prst="rect">
            <a:avLst/>
          </a:prstGeom>
        </p:spPr>
      </p:pic>
      <p:sp>
        <p:nvSpPr>
          <p:cNvPr id="2" name="Freeform 43"/>
          <p:cNvSpPr/>
          <p:nvPr/>
        </p:nvSpPr>
        <p:spPr>
          <a:xfrm>
            <a:off x="5832487" y="2492387"/>
            <a:ext cx="1609712" cy="809612"/>
          </a:xfrm>
          <a:custGeom>
            <a:avLst/>
            <a:gdLst>
              <a:gd name="connsiteX0" fmla="*/ 1481934 w 1609712"/>
              <a:gd name="connsiteY0" fmla="*/ 812036 h 809612"/>
              <a:gd name="connsiteX1" fmla="*/ 143239 w 1609712"/>
              <a:gd name="connsiteY1" fmla="*/ 812036 h 809612"/>
              <a:gd name="connsiteX2" fmla="*/ 101248 w 1609712"/>
              <a:gd name="connsiteY2" fmla="*/ 805264 h 809612"/>
              <a:gd name="connsiteX3" fmla="*/ 64778 w 1609712"/>
              <a:gd name="connsiteY3" fmla="*/ 786404 h 809612"/>
              <a:gd name="connsiteX4" fmla="*/ 36019 w 1609712"/>
              <a:gd name="connsiteY4" fmla="*/ 757645 h 809612"/>
              <a:gd name="connsiteX5" fmla="*/ 17159 w 1609712"/>
              <a:gd name="connsiteY5" fmla="*/ 721176 h 809612"/>
              <a:gd name="connsiteX6" fmla="*/ 10387 w 1609712"/>
              <a:gd name="connsiteY6" fmla="*/ 679184 h 809612"/>
              <a:gd name="connsiteX7" fmla="*/ 10387 w 1609712"/>
              <a:gd name="connsiteY7" fmla="*/ 147789 h 809612"/>
              <a:gd name="connsiteX8" fmla="*/ 17159 w 1609712"/>
              <a:gd name="connsiteY8" fmla="*/ 105797 h 809612"/>
              <a:gd name="connsiteX9" fmla="*/ 36019 w 1609712"/>
              <a:gd name="connsiteY9" fmla="*/ 69328 h 809612"/>
              <a:gd name="connsiteX10" fmla="*/ 64778 w 1609712"/>
              <a:gd name="connsiteY10" fmla="*/ 40569 h 809612"/>
              <a:gd name="connsiteX11" fmla="*/ 101248 w 1609712"/>
              <a:gd name="connsiteY11" fmla="*/ 21709 h 809612"/>
              <a:gd name="connsiteX12" fmla="*/ 143239 w 1609712"/>
              <a:gd name="connsiteY12" fmla="*/ 14937 h 809612"/>
              <a:gd name="connsiteX13" fmla="*/ 1481934 w 1609712"/>
              <a:gd name="connsiteY13" fmla="*/ 14937 h 809612"/>
              <a:gd name="connsiteX14" fmla="*/ 1532774 w 1609712"/>
              <a:gd name="connsiteY14" fmla="*/ 25049 h 809612"/>
              <a:gd name="connsiteX15" fmla="*/ 1575875 w 1609712"/>
              <a:gd name="connsiteY15" fmla="*/ 53848 h 809612"/>
              <a:gd name="connsiteX16" fmla="*/ 1604674 w 1609712"/>
              <a:gd name="connsiteY16" fmla="*/ 96949 h 809612"/>
              <a:gd name="connsiteX17" fmla="*/ 1614786 w 1609712"/>
              <a:gd name="connsiteY17" fmla="*/ 147789 h 809612"/>
              <a:gd name="connsiteX18" fmla="*/ 1614786 w 1609712"/>
              <a:gd name="connsiteY18" fmla="*/ 679184 h 809612"/>
              <a:gd name="connsiteX19" fmla="*/ 1608015 w 1609712"/>
              <a:gd name="connsiteY19" fmla="*/ 721176 h 809612"/>
              <a:gd name="connsiteX20" fmla="*/ 1589154 w 1609712"/>
              <a:gd name="connsiteY20" fmla="*/ 757645 h 809612"/>
              <a:gd name="connsiteX21" fmla="*/ 1560395 w 1609712"/>
              <a:gd name="connsiteY21" fmla="*/ 786404 h 809612"/>
              <a:gd name="connsiteX22" fmla="*/ 1523927 w 1609712"/>
              <a:gd name="connsiteY22" fmla="*/ 805264 h 809612"/>
              <a:gd name="connsiteX23" fmla="*/ 1481934 w 1609712"/>
              <a:gd name="connsiteY23" fmla="*/ 812036 h 809612"/>
              <a:gd name="connsiteX24" fmla="*/ 1481934 w 1609712"/>
              <a:gd name="connsiteY24" fmla="*/ 812036 h 8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09712" h="809612">
                <a:moveTo>
                  <a:pt x="1481934" y="812036"/>
                </a:moveTo>
                <a:lnTo>
                  <a:pt x="143239" y="812036"/>
                </a:lnTo>
                <a:lnTo>
                  <a:pt x="101248" y="805264"/>
                </a:lnTo>
                <a:lnTo>
                  <a:pt x="64778" y="786404"/>
                </a:lnTo>
                <a:lnTo>
                  <a:pt x="36019" y="757645"/>
                </a:lnTo>
                <a:lnTo>
                  <a:pt x="17159" y="721176"/>
                </a:lnTo>
                <a:lnTo>
                  <a:pt x="10387" y="679184"/>
                </a:lnTo>
                <a:lnTo>
                  <a:pt x="10387" y="147789"/>
                </a:lnTo>
                <a:lnTo>
                  <a:pt x="17159" y="105797"/>
                </a:lnTo>
                <a:lnTo>
                  <a:pt x="36019" y="69328"/>
                </a:lnTo>
                <a:lnTo>
                  <a:pt x="64778" y="40569"/>
                </a:lnTo>
                <a:lnTo>
                  <a:pt x="101248" y="21709"/>
                </a:lnTo>
                <a:lnTo>
                  <a:pt x="143239" y="14937"/>
                </a:lnTo>
                <a:lnTo>
                  <a:pt x="1481934" y="14937"/>
                </a:lnTo>
                <a:lnTo>
                  <a:pt x="1532774" y="25049"/>
                </a:lnTo>
                <a:lnTo>
                  <a:pt x="1575875" y="53848"/>
                </a:lnTo>
                <a:lnTo>
                  <a:pt x="1604674" y="96949"/>
                </a:lnTo>
                <a:lnTo>
                  <a:pt x="1614786" y="147789"/>
                </a:lnTo>
                <a:lnTo>
                  <a:pt x="1614786" y="679184"/>
                </a:lnTo>
                <a:lnTo>
                  <a:pt x="1608015" y="721176"/>
                </a:lnTo>
                <a:lnTo>
                  <a:pt x="1589154" y="757645"/>
                </a:lnTo>
                <a:lnTo>
                  <a:pt x="1560395" y="786404"/>
                </a:lnTo>
                <a:lnTo>
                  <a:pt x="1523927" y="805264"/>
                </a:lnTo>
                <a:lnTo>
                  <a:pt x="1481934" y="812036"/>
                </a:lnTo>
                <a:lnTo>
                  <a:pt x="1481934" y="812036"/>
                </a:lnTo>
                <a:close/>
              </a:path>
            </a:pathLst>
          </a:custGeom>
          <a:solidFill>
            <a:srgbClr val="D8E9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4"/>
          <p:cNvSpPr/>
          <p:nvPr/>
        </p:nvSpPr>
        <p:spPr>
          <a:xfrm>
            <a:off x="5832487" y="2492387"/>
            <a:ext cx="1609712" cy="809612"/>
          </a:xfrm>
          <a:custGeom>
            <a:avLst/>
            <a:gdLst>
              <a:gd name="connsiteX0" fmla="*/ 10387 w 1609712"/>
              <a:gd name="connsiteY0" fmla="*/ 147789 h 809612"/>
              <a:gd name="connsiteX1" fmla="*/ 17159 w 1609712"/>
              <a:gd name="connsiteY1" fmla="*/ 105797 h 809612"/>
              <a:gd name="connsiteX2" fmla="*/ 36019 w 1609712"/>
              <a:gd name="connsiteY2" fmla="*/ 69328 h 809612"/>
              <a:gd name="connsiteX3" fmla="*/ 64778 w 1609712"/>
              <a:gd name="connsiteY3" fmla="*/ 40569 h 809612"/>
              <a:gd name="connsiteX4" fmla="*/ 101248 w 1609712"/>
              <a:gd name="connsiteY4" fmla="*/ 21709 h 809612"/>
              <a:gd name="connsiteX5" fmla="*/ 143239 w 1609712"/>
              <a:gd name="connsiteY5" fmla="*/ 14937 h 809612"/>
              <a:gd name="connsiteX6" fmla="*/ 1481934 w 1609712"/>
              <a:gd name="connsiteY6" fmla="*/ 14937 h 809612"/>
              <a:gd name="connsiteX7" fmla="*/ 1532774 w 1609712"/>
              <a:gd name="connsiteY7" fmla="*/ 25049 h 809612"/>
              <a:gd name="connsiteX8" fmla="*/ 1575875 w 1609712"/>
              <a:gd name="connsiteY8" fmla="*/ 53848 h 809612"/>
              <a:gd name="connsiteX9" fmla="*/ 1604674 w 1609712"/>
              <a:gd name="connsiteY9" fmla="*/ 96949 h 809612"/>
              <a:gd name="connsiteX10" fmla="*/ 1614786 w 1609712"/>
              <a:gd name="connsiteY10" fmla="*/ 147789 h 809612"/>
              <a:gd name="connsiteX11" fmla="*/ 1614786 w 1609712"/>
              <a:gd name="connsiteY11" fmla="*/ 679184 h 809612"/>
              <a:gd name="connsiteX12" fmla="*/ 1608015 w 1609712"/>
              <a:gd name="connsiteY12" fmla="*/ 721176 h 809612"/>
              <a:gd name="connsiteX13" fmla="*/ 1589154 w 1609712"/>
              <a:gd name="connsiteY13" fmla="*/ 757645 h 809612"/>
              <a:gd name="connsiteX14" fmla="*/ 1560395 w 1609712"/>
              <a:gd name="connsiteY14" fmla="*/ 786404 h 809612"/>
              <a:gd name="connsiteX15" fmla="*/ 1523927 w 1609712"/>
              <a:gd name="connsiteY15" fmla="*/ 805264 h 809612"/>
              <a:gd name="connsiteX16" fmla="*/ 1481934 w 1609712"/>
              <a:gd name="connsiteY16" fmla="*/ 812036 h 809612"/>
              <a:gd name="connsiteX17" fmla="*/ 143239 w 1609712"/>
              <a:gd name="connsiteY17" fmla="*/ 812036 h 809612"/>
              <a:gd name="connsiteX18" fmla="*/ 101248 w 1609712"/>
              <a:gd name="connsiteY18" fmla="*/ 805264 h 809612"/>
              <a:gd name="connsiteX19" fmla="*/ 64778 w 1609712"/>
              <a:gd name="connsiteY19" fmla="*/ 786404 h 809612"/>
              <a:gd name="connsiteX20" fmla="*/ 36019 w 1609712"/>
              <a:gd name="connsiteY20" fmla="*/ 757645 h 809612"/>
              <a:gd name="connsiteX21" fmla="*/ 17159 w 1609712"/>
              <a:gd name="connsiteY21" fmla="*/ 721176 h 809612"/>
              <a:gd name="connsiteX22" fmla="*/ 10387 w 1609712"/>
              <a:gd name="connsiteY22" fmla="*/ 679184 h 809612"/>
              <a:gd name="connsiteX23" fmla="*/ 10387 w 1609712"/>
              <a:gd name="connsiteY23" fmla="*/ 147789 h 809612"/>
              <a:gd name="connsiteX24" fmla="*/ 10387 w 1609712"/>
              <a:gd name="connsiteY24" fmla="*/ 147789 h 8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09712" h="809612">
                <a:moveTo>
                  <a:pt x="10387" y="147789"/>
                </a:moveTo>
                <a:lnTo>
                  <a:pt x="17159" y="105797"/>
                </a:lnTo>
                <a:lnTo>
                  <a:pt x="36019" y="69328"/>
                </a:lnTo>
                <a:lnTo>
                  <a:pt x="64778" y="40569"/>
                </a:lnTo>
                <a:lnTo>
                  <a:pt x="101248" y="21709"/>
                </a:lnTo>
                <a:lnTo>
                  <a:pt x="143239" y="14937"/>
                </a:lnTo>
                <a:lnTo>
                  <a:pt x="1481934" y="14937"/>
                </a:lnTo>
                <a:lnTo>
                  <a:pt x="1532774" y="25049"/>
                </a:lnTo>
                <a:lnTo>
                  <a:pt x="1575875" y="53848"/>
                </a:lnTo>
                <a:lnTo>
                  <a:pt x="1604674" y="96949"/>
                </a:lnTo>
                <a:lnTo>
                  <a:pt x="1614786" y="147789"/>
                </a:lnTo>
                <a:lnTo>
                  <a:pt x="1614786" y="679184"/>
                </a:lnTo>
                <a:lnTo>
                  <a:pt x="1608015" y="721176"/>
                </a:lnTo>
                <a:lnTo>
                  <a:pt x="1589154" y="757645"/>
                </a:lnTo>
                <a:lnTo>
                  <a:pt x="1560395" y="786404"/>
                </a:lnTo>
                <a:lnTo>
                  <a:pt x="1523927" y="805264"/>
                </a:lnTo>
                <a:lnTo>
                  <a:pt x="1481934" y="812036"/>
                </a:lnTo>
                <a:lnTo>
                  <a:pt x="143239" y="812036"/>
                </a:lnTo>
                <a:lnTo>
                  <a:pt x="101248" y="805264"/>
                </a:lnTo>
                <a:lnTo>
                  <a:pt x="64778" y="786404"/>
                </a:lnTo>
                <a:lnTo>
                  <a:pt x="36019" y="757645"/>
                </a:lnTo>
                <a:lnTo>
                  <a:pt x="17159" y="721176"/>
                </a:lnTo>
                <a:lnTo>
                  <a:pt x="10387" y="679184"/>
                </a:lnTo>
                <a:lnTo>
                  <a:pt x="10387" y="147789"/>
                </a:lnTo>
                <a:lnTo>
                  <a:pt x="10387" y="1477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5"/>
          <p:cNvSpPr/>
          <p:nvPr/>
        </p:nvSpPr>
        <p:spPr>
          <a:xfrm>
            <a:off x="5832487" y="2492387"/>
            <a:ext cx="1609712" cy="809612"/>
          </a:xfrm>
          <a:custGeom>
            <a:avLst/>
            <a:gdLst>
              <a:gd name="connsiteX0" fmla="*/ 10387 w 1609712"/>
              <a:gd name="connsiteY0" fmla="*/ 147789 h 809612"/>
              <a:gd name="connsiteX1" fmla="*/ 17159 w 1609712"/>
              <a:gd name="connsiteY1" fmla="*/ 105797 h 809612"/>
              <a:gd name="connsiteX2" fmla="*/ 36019 w 1609712"/>
              <a:gd name="connsiteY2" fmla="*/ 69328 h 809612"/>
              <a:gd name="connsiteX3" fmla="*/ 64778 w 1609712"/>
              <a:gd name="connsiteY3" fmla="*/ 40569 h 809612"/>
              <a:gd name="connsiteX4" fmla="*/ 101248 w 1609712"/>
              <a:gd name="connsiteY4" fmla="*/ 21709 h 809612"/>
              <a:gd name="connsiteX5" fmla="*/ 143239 w 1609712"/>
              <a:gd name="connsiteY5" fmla="*/ 14937 h 809612"/>
              <a:gd name="connsiteX6" fmla="*/ 1481934 w 1609712"/>
              <a:gd name="connsiteY6" fmla="*/ 14937 h 809612"/>
              <a:gd name="connsiteX7" fmla="*/ 1532774 w 1609712"/>
              <a:gd name="connsiteY7" fmla="*/ 25049 h 809612"/>
              <a:gd name="connsiteX8" fmla="*/ 1575875 w 1609712"/>
              <a:gd name="connsiteY8" fmla="*/ 53848 h 809612"/>
              <a:gd name="connsiteX9" fmla="*/ 1604674 w 1609712"/>
              <a:gd name="connsiteY9" fmla="*/ 96949 h 809612"/>
              <a:gd name="connsiteX10" fmla="*/ 1614786 w 1609712"/>
              <a:gd name="connsiteY10" fmla="*/ 147789 h 809612"/>
              <a:gd name="connsiteX11" fmla="*/ 1614786 w 1609712"/>
              <a:gd name="connsiteY11" fmla="*/ 679184 h 809612"/>
              <a:gd name="connsiteX12" fmla="*/ 1608015 w 1609712"/>
              <a:gd name="connsiteY12" fmla="*/ 721176 h 809612"/>
              <a:gd name="connsiteX13" fmla="*/ 1589154 w 1609712"/>
              <a:gd name="connsiteY13" fmla="*/ 757645 h 809612"/>
              <a:gd name="connsiteX14" fmla="*/ 1560395 w 1609712"/>
              <a:gd name="connsiteY14" fmla="*/ 786404 h 809612"/>
              <a:gd name="connsiteX15" fmla="*/ 1523927 w 1609712"/>
              <a:gd name="connsiteY15" fmla="*/ 805264 h 809612"/>
              <a:gd name="connsiteX16" fmla="*/ 1481934 w 1609712"/>
              <a:gd name="connsiteY16" fmla="*/ 812036 h 809612"/>
              <a:gd name="connsiteX17" fmla="*/ 143239 w 1609712"/>
              <a:gd name="connsiteY17" fmla="*/ 812036 h 809612"/>
              <a:gd name="connsiteX18" fmla="*/ 101248 w 1609712"/>
              <a:gd name="connsiteY18" fmla="*/ 805264 h 809612"/>
              <a:gd name="connsiteX19" fmla="*/ 64778 w 1609712"/>
              <a:gd name="connsiteY19" fmla="*/ 786404 h 809612"/>
              <a:gd name="connsiteX20" fmla="*/ 36019 w 1609712"/>
              <a:gd name="connsiteY20" fmla="*/ 757645 h 809612"/>
              <a:gd name="connsiteX21" fmla="*/ 17159 w 1609712"/>
              <a:gd name="connsiteY21" fmla="*/ 721176 h 809612"/>
              <a:gd name="connsiteX22" fmla="*/ 10387 w 1609712"/>
              <a:gd name="connsiteY22" fmla="*/ 679184 h 809612"/>
              <a:gd name="connsiteX23" fmla="*/ 10387 w 1609712"/>
              <a:gd name="connsiteY23" fmla="*/ 147789 h 809612"/>
              <a:gd name="connsiteX24" fmla="*/ 10387 w 1609712"/>
              <a:gd name="connsiteY24" fmla="*/ 147789 h 8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09712" h="809612">
                <a:moveTo>
                  <a:pt x="10387" y="147789"/>
                </a:moveTo>
                <a:lnTo>
                  <a:pt x="17159" y="105797"/>
                </a:lnTo>
                <a:lnTo>
                  <a:pt x="36019" y="69328"/>
                </a:lnTo>
                <a:lnTo>
                  <a:pt x="64778" y="40569"/>
                </a:lnTo>
                <a:lnTo>
                  <a:pt x="101248" y="21709"/>
                </a:lnTo>
                <a:lnTo>
                  <a:pt x="143239" y="14937"/>
                </a:lnTo>
                <a:lnTo>
                  <a:pt x="1481934" y="14937"/>
                </a:lnTo>
                <a:lnTo>
                  <a:pt x="1532774" y="25049"/>
                </a:lnTo>
                <a:lnTo>
                  <a:pt x="1575875" y="53848"/>
                </a:lnTo>
                <a:lnTo>
                  <a:pt x="1604674" y="96949"/>
                </a:lnTo>
                <a:lnTo>
                  <a:pt x="1614786" y="147789"/>
                </a:lnTo>
                <a:lnTo>
                  <a:pt x="1614786" y="679184"/>
                </a:lnTo>
                <a:lnTo>
                  <a:pt x="1608015" y="721176"/>
                </a:lnTo>
                <a:lnTo>
                  <a:pt x="1589154" y="757645"/>
                </a:lnTo>
                <a:lnTo>
                  <a:pt x="1560395" y="786404"/>
                </a:lnTo>
                <a:lnTo>
                  <a:pt x="1523927" y="805264"/>
                </a:lnTo>
                <a:lnTo>
                  <a:pt x="1481934" y="812036"/>
                </a:lnTo>
                <a:lnTo>
                  <a:pt x="143239" y="812036"/>
                </a:lnTo>
                <a:lnTo>
                  <a:pt x="101248" y="805264"/>
                </a:lnTo>
                <a:lnTo>
                  <a:pt x="64778" y="786404"/>
                </a:lnTo>
                <a:lnTo>
                  <a:pt x="36019" y="757645"/>
                </a:lnTo>
                <a:lnTo>
                  <a:pt x="17159" y="721176"/>
                </a:lnTo>
                <a:lnTo>
                  <a:pt x="10387" y="679184"/>
                </a:lnTo>
                <a:lnTo>
                  <a:pt x="10387" y="147789"/>
                </a:lnTo>
                <a:lnTo>
                  <a:pt x="10387" y="14778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6289687" y="2746387"/>
            <a:ext cx="682612" cy="276212"/>
          </a:xfrm>
          <a:custGeom>
            <a:avLst/>
            <a:gdLst>
              <a:gd name="connsiteX0" fmla="*/ 20853 w 682612"/>
              <a:gd name="connsiteY0" fmla="*/ 14833 h 276212"/>
              <a:gd name="connsiteX1" fmla="*/ 690143 w 682612"/>
              <a:gd name="connsiteY1" fmla="*/ 14833 h 276212"/>
              <a:gd name="connsiteX2" fmla="*/ 690143 w 682612"/>
              <a:gd name="connsiteY2" fmla="*/ 284073 h 276212"/>
              <a:gd name="connsiteX3" fmla="*/ 20853 w 682612"/>
              <a:gd name="connsiteY3" fmla="*/ 284073 h 276212"/>
              <a:gd name="connsiteX4" fmla="*/ 20853 w 682612"/>
              <a:gd name="connsiteY4" fmla="*/ 14833 h 2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612" h="276212">
                <a:moveTo>
                  <a:pt x="20853" y="14833"/>
                </a:moveTo>
                <a:lnTo>
                  <a:pt x="690143" y="14833"/>
                </a:lnTo>
                <a:lnTo>
                  <a:pt x="690143" y="284073"/>
                </a:lnTo>
                <a:lnTo>
                  <a:pt x="20853" y="284073"/>
                </a:lnTo>
                <a:lnTo>
                  <a:pt x="20853" y="1483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20" y="2849880"/>
            <a:ext cx="236220" cy="114300"/>
          </a:xfrm>
          <a:prstGeom prst="rect">
            <a:avLst/>
          </a:prstGeom>
        </p:spPr>
      </p:pic>
      <p:sp>
        <p:nvSpPr>
          <p:cNvPr id="3" name="TextBox 48"/>
          <p:cNvSpPr txBox="1"/>
          <p:nvPr/>
        </p:nvSpPr>
        <p:spPr>
          <a:xfrm>
            <a:off x="397424" y="555818"/>
            <a:ext cx="6053908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7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8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2135700" y="2773452"/>
            <a:ext cx="4958236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73262" algn="l"/>
                <a:tab pos="4187541" algn="l"/>
              </a:tabLst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Training	Validatio</a:t>
            </a:r>
            <a:r>
              <a:rPr lang="en-US" altLang="zh-CN" sz="1600" spc="-35" dirty="0">
                <a:solidFill>
                  <a:srgbClr val="000000"/>
                </a:solidFill>
                <a:latin typeface="Arial"/>
                <a:ea typeface="Arial"/>
              </a:rPr>
              <a:t>n	</a:t>
            </a:r>
            <a:r>
              <a:rPr lang="en-US" altLang="zh-CN" sz="1600" spc="-30" dirty="0">
                <a:solidFill>
                  <a:srgbClr val="000000"/>
                </a:solidFill>
                <a:latin typeface="Arial"/>
                <a:ea typeface="Arial"/>
              </a:rPr>
              <a:t>Testin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24940"/>
            <a:ext cx="5791200" cy="3009900"/>
          </a:xfrm>
          <a:prstGeom prst="rect">
            <a:avLst/>
          </a:prstGeom>
        </p:spPr>
      </p:pic>
      <p:sp>
        <p:nvSpPr>
          <p:cNvPr id="2" name="TextBox 53"/>
          <p:cNvSpPr txBox="1"/>
          <p:nvPr/>
        </p:nvSpPr>
        <p:spPr>
          <a:xfrm>
            <a:off x="397424" y="555829"/>
            <a:ext cx="7951163" cy="1160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-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in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75"/>
              </a:lnSpc>
            </a:pPr>
            <a:endParaRPr lang="en-US" dirty="0"/>
          </a:p>
          <a:p>
            <a:pPr marL="0" indent="5338124">
              <a:lnSpc>
                <a:spcPct val="100000"/>
              </a:lnSpc>
            </a:pPr>
            <a:r>
              <a:rPr lang="en-US" altLang="zh-CN" sz="1600" b="1" spc="100" dirty="0">
                <a:solidFill>
                  <a:srgbClr val="0000FE"/>
                </a:solidFill>
                <a:latin typeface="Times New Roman"/>
                <a:ea typeface="Times New Roman"/>
              </a:rPr>
              <a:t>Step</a:t>
            </a:r>
            <a:r>
              <a:rPr lang="en-US" altLang="zh-CN" sz="1600" b="1" spc="405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80" dirty="0">
                <a:solidFill>
                  <a:srgbClr val="0000FE"/>
                </a:solidFill>
                <a:latin typeface="Times New Roman"/>
                <a:ea typeface="Times New Roman"/>
              </a:rPr>
              <a:t>1.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978817" y="1915078"/>
            <a:ext cx="949889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Load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735549" y="1716271"/>
            <a:ext cx="2755900" cy="4876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spc="100" dirty="0">
                <a:solidFill>
                  <a:srgbClr val="0000FE"/>
                </a:solidFill>
                <a:latin typeface="Times New Roman"/>
                <a:ea typeface="Times New Roman"/>
              </a:rPr>
              <a:t>torch.utils.data.Dataset</a:t>
            </a:r>
            <a:r>
              <a:rPr lang="en-US" altLang="zh-CN" sz="1600" b="1" spc="400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300" dirty="0">
                <a:solidFill>
                  <a:srgbClr val="0000FE"/>
                </a:solidFill>
                <a:latin typeface="Times New Roman"/>
                <a:ea typeface="Times New Roman"/>
              </a:rPr>
              <a:t>&amp;</a:t>
            </a:r>
          </a:p>
          <a:p>
            <a:pPr marL="0">
              <a:lnSpc>
                <a:spcPct val="100000"/>
              </a:lnSpc>
            </a:pPr>
            <a:r>
              <a:rPr lang="en-US" altLang="zh-CN" sz="1600" b="1" spc="94" dirty="0">
                <a:solidFill>
                  <a:srgbClr val="0000FE"/>
                </a:solidFill>
                <a:latin typeface="Times New Roman"/>
                <a:ea typeface="Times New Roman"/>
              </a:rPr>
              <a:t>torch.utils.data.Da</a:t>
            </a:r>
            <a:r>
              <a:rPr lang="en-US" altLang="zh-CN" sz="1600" b="1" spc="89" dirty="0">
                <a:solidFill>
                  <a:srgbClr val="0000FE"/>
                </a:solidFill>
                <a:latin typeface="Times New Roman"/>
                <a:ea typeface="Times New Roman"/>
              </a:rPr>
              <a:t>taLoader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135711" y="3646803"/>
            <a:ext cx="4958236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73263" algn="l"/>
                <a:tab pos="4187541" algn="l"/>
              </a:tabLst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Training	Validatio</a:t>
            </a:r>
            <a:r>
              <a:rPr lang="en-US" altLang="zh-CN" sz="1600" spc="-35" dirty="0">
                <a:solidFill>
                  <a:srgbClr val="000000"/>
                </a:solidFill>
                <a:latin typeface="Arial"/>
                <a:ea typeface="Arial"/>
              </a:rPr>
              <a:t>n	</a:t>
            </a:r>
            <a:r>
              <a:rPr lang="en-US" altLang="zh-CN" sz="1600" spc="-30" dirty="0">
                <a:solidFill>
                  <a:srgbClr val="000000"/>
                </a:solidFill>
                <a:latin typeface="Arial"/>
                <a:ea typeface="Arial"/>
              </a:rPr>
              <a:t>Testin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7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0" y="3154680"/>
            <a:ext cx="121920" cy="312420"/>
          </a:xfrm>
          <a:prstGeom prst="rect">
            <a:avLst/>
          </a:prstGeom>
        </p:spPr>
      </p:pic>
      <p:sp>
        <p:nvSpPr>
          <p:cNvPr id="2" name="Freeform 59"/>
          <p:cNvSpPr/>
          <p:nvPr/>
        </p:nvSpPr>
        <p:spPr>
          <a:xfrm>
            <a:off x="438150" y="1352550"/>
            <a:ext cx="7067550" cy="2762250"/>
          </a:xfrm>
          <a:custGeom>
            <a:avLst/>
            <a:gdLst>
              <a:gd name="connsiteX0" fmla="*/ 17952 w 7067550"/>
              <a:gd name="connsiteY0" fmla="*/ 11311 h 2762250"/>
              <a:gd name="connsiteX1" fmla="*/ 7073352 w 7067550"/>
              <a:gd name="connsiteY1" fmla="*/ 11311 h 2762250"/>
              <a:gd name="connsiteX2" fmla="*/ 7073352 w 7067550"/>
              <a:gd name="connsiteY2" fmla="*/ 2774911 h 2762250"/>
              <a:gd name="connsiteX3" fmla="*/ 17952 w 7067550"/>
              <a:gd name="connsiteY3" fmla="*/ 2774911 h 2762250"/>
              <a:gd name="connsiteX4" fmla="*/ 17952 w 7067550"/>
              <a:gd name="connsiteY4" fmla="*/ 11311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7550" h="2762250">
                <a:moveTo>
                  <a:pt x="17952" y="11311"/>
                </a:moveTo>
                <a:lnTo>
                  <a:pt x="7073352" y="11311"/>
                </a:lnTo>
                <a:lnTo>
                  <a:pt x="7073352" y="2774911"/>
                </a:lnTo>
                <a:lnTo>
                  <a:pt x="17952" y="2774911"/>
                </a:lnTo>
                <a:lnTo>
                  <a:pt x="17952" y="11311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60"/>
          <p:cNvSpPr txBox="1"/>
          <p:nvPr/>
        </p:nvSpPr>
        <p:spPr>
          <a:xfrm>
            <a:off x="397424" y="555818"/>
            <a:ext cx="6799553" cy="1465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Dataset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Dataloader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20"/>
              </a:lnSpc>
            </a:pPr>
            <a:endParaRPr lang="en-US" dirty="0"/>
          </a:p>
          <a:p>
            <a:pPr marL="0" indent="61606">
              <a:lnSpc>
                <a:spcPct val="100000"/>
              </a:lnSpc>
            </a:pPr>
            <a:r>
              <a:rPr lang="en-US" altLang="zh-CN" sz="1850" spc="34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50" spc="1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50" spc="25" dirty="0">
                <a:solidFill>
                  <a:srgbClr val="675C45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850" spc="4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5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25" dirty="0">
                <a:solidFill>
                  <a:srgbClr val="675C45"/>
                </a:solidFill>
                <a:latin typeface="Arial"/>
                <a:ea typeface="Arial"/>
              </a:rPr>
              <a:t>stores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4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4" dirty="0">
                <a:solidFill>
                  <a:srgbClr val="675C45"/>
                </a:solidFill>
                <a:latin typeface="Arial"/>
                <a:ea typeface="Arial"/>
              </a:rPr>
              <a:t>samples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4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5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0" dirty="0">
                <a:solidFill>
                  <a:srgbClr val="675C45"/>
                </a:solidFill>
                <a:latin typeface="Arial"/>
                <a:ea typeface="Arial"/>
              </a:rPr>
              <a:t>expected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4" dirty="0">
                <a:solidFill>
                  <a:srgbClr val="675C45"/>
                </a:solidFill>
                <a:latin typeface="Arial"/>
                <a:ea typeface="Arial"/>
              </a:rPr>
              <a:t>values</a:t>
            </a:r>
          </a:p>
          <a:p>
            <a:pPr marL="0" indent="61606">
              <a:lnSpc>
                <a:spcPct val="100000"/>
              </a:lnSpc>
              <a:spcBef>
                <a:spcPts val="329"/>
              </a:spcBef>
            </a:pPr>
            <a:r>
              <a:rPr lang="en-US" altLang="zh-CN" sz="1850" spc="3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50" spc="1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50" spc="20" dirty="0">
                <a:solidFill>
                  <a:srgbClr val="675C45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850" spc="6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25" dirty="0">
                <a:solidFill>
                  <a:srgbClr val="675C45"/>
                </a:solidFill>
                <a:latin typeface="Arial"/>
                <a:ea typeface="Arial"/>
              </a:rPr>
              <a:t>groups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0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5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25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5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25" dirty="0">
                <a:solidFill>
                  <a:srgbClr val="675C45"/>
                </a:solidFill>
                <a:latin typeface="Arial"/>
                <a:ea typeface="Arial"/>
              </a:rPr>
              <a:t>batches,</a:t>
            </a:r>
            <a:r>
              <a:rPr lang="en-US" altLang="zh-CN" sz="185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30" dirty="0">
                <a:solidFill>
                  <a:srgbClr val="675C45"/>
                </a:solidFill>
                <a:latin typeface="Arial"/>
                <a:ea typeface="Arial"/>
              </a:rPr>
              <a:t>enables</a:t>
            </a:r>
            <a:r>
              <a:rPr lang="en-US" altLang="zh-CN" sz="185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50" spc="25" dirty="0">
                <a:solidFill>
                  <a:srgbClr val="675C45"/>
                </a:solidFill>
                <a:latin typeface="Arial"/>
                <a:ea typeface="Arial"/>
              </a:rPr>
              <a:t>multiprocessing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441119" y="2426508"/>
            <a:ext cx="3397627" cy="312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50" b="1" spc="22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2050" b="1" spc="10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spc="135" dirty="0">
                <a:solidFill>
                  <a:srgbClr val="0000FE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800" b="1" spc="85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ea typeface="Times New Roman"/>
              </a:rPr>
              <a:t>MyDataset(file)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441119" y="2824018"/>
            <a:ext cx="284252" cy="312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050" spc="-1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4247" y="2846485"/>
            <a:ext cx="7853700" cy="20110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160" dirty="0">
                <a:solidFill>
                  <a:srgbClr val="675C45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800" b="1" spc="135" dirty="0">
                <a:solidFill>
                  <a:srgbClr val="0000FE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ea typeface="Times New Roman"/>
              </a:rPr>
              <a:t>batch_size,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135" dirty="0">
                <a:solidFill>
                  <a:srgbClr val="FE0000"/>
                </a:solidFill>
                <a:latin typeface="Times New Roman"/>
                <a:ea typeface="Times New Roman"/>
              </a:rPr>
              <a:t>shuffle</a:t>
            </a:r>
            <a:r>
              <a:rPr lang="en-US" altLang="zh-CN" sz="1800" spc="145" dirty="0">
                <a:solidFill>
                  <a:srgbClr val="675C45"/>
                </a:solidFill>
                <a:latin typeface="Times New Roman"/>
                <a:ea typeface="Times New Roman"/>
              </a:rPr>
              <a:t>=True)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35"/>
              </a:lnSpc>
            </a:pPr>
            <a:endParaRPr lang="en-US" dirty="0"/>
          </a:p>
          <a:p>
            <a:pPr marL="4914352" hangingPunct="0">
              <a:lnSpc>
                <a:spcPct val="100000"/>
              </a:lnSpc>
            </a:pPr>
            <a:r>
              <a:rPr lang="en-US" altLang="zh-CN" sz="1600" spc="15" dirty="0">
                <a:solidFill>
                  <a:srgbClr val="FE0000"/>
                </a:solidFill>
                <a:latin typeface="Arial"/>
                <a:ea typeface="Arial"/>
              </a:rPr>
              <a:t>Training:</a:t>
            </a:r>
            <a:r>
              <a:rPr lang="en-US" altLang="zh-CN" sz="1600" spc="-2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00" spc="30" dirty="0">
                <a:solidFill>
                  <a:srgbClr val="FE0000"/>
                </a:solidFill>
                <a:latin typeface="Arial"/>
                <a:ea typeface="Arial"/>
              </a:rPr>
              <a:t>True</a:t>
            </a:r>
            <a:r>
              <a:rPr lang="en-US" altLang="zh-CN" sz="16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600" spc="-15" dirty="0">
                <a:solidFill>
                  <a:srgbClr val="FE0000"/>
                </a:solidFill>
                <a:latin typeface="Arial"/>
                <a:ea typeface="Arial"/>
              </a:rPr>
              <a:t>Testing:</a:t>
            </a:r>
            <a:r>
              <a:rPr lang="en-US" altLang="zh-CN" sz="1600" spc="-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00" spc="-15" dirty="0">
                <a:solidFill>
                  <a:srgbClr val="FE0000"/>
                </a:solidFill>
                <a:latin typeface="Arial"/>
                <a:ea typeface="Arial"/>
              </a:rPr>
              <a:t>False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75"/>
              </a:lnSpc>
            </a:pPr>
            <a:endParaRPr lang="en-US" dirty="0"/>
          </a:p>
          <a:p>
            <a:pPr marL="0" indent="4446526">
              <a:lnSpc>
                <a:spcPct val="108333"/>
              </a:lnSpc>
            </a:pPr>
            <a:endParaRPr lang="en-US" altLang="zh-CN" sz="1400" dirty="0">
              <a:solidFill>
                <a:srgbClr val="000000"/>
              </a:solidFill>
              <a:latin typeface="Arial"/>
              <a:ea typeface="Arial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D6F938-8C99-6298-25F4-9E2DD3301C4B}"/>
              </a:ext>
            </a:extLst>
          </p:cNvPr>
          <p:cNvCxnSpPr/>
          <p:nvPr/>
        </p:nvCxnSpPr>
        <p:spPr>
          <a:xfrm flipV="1">
            <a:off x="6336254" y="3154680"/>
            <a:ext cx="0" cy="424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64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5"/>
          <p:cNvSpPr/>
          <p:nvPr/>
        </p:nvSpPr>
        <p:spPr>
          <a:xfrm>
            <a:off x="2051050" y="2038350"/>
            <a:ext cx="6350" cy="234950"/>
          </a:xfrm>
          <a:custGeom>
            <a:avLst/>
            <a:gdLst>
              <a:gd name="connsiteX0" fmla="*/ 17800 w 6350"/>
              <a:gd name="connsiteY0" fmla="*/ 7210 h 234950"/>
              <a:gd name="connsiteX1" fmla="*/ 17800 w 6350"/>
              <a:gd name="connsiteY1" fmla="*/ 240813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34950">
                <a:moveTo>
                  <a:pt x="17800" y="7210"/>
                </a:moveTo>
                <a:lnTo>
                  <a:pt x="17800" y="240813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6"/>
          <p:cNvSpPr/>
          <p:nvPr/>
        </p:nvSpPr>
        <p:spPr>
          <a:xfrm>
            <a:off x="2546350" y="2038350"/>
            <a:ext cx="6350" cy="234950"/>
          </a:xfrm>
          <a:custGeom>
            <a:avLst/>
            <a:gdLst>
              <a:gd name="connsiteX0" fmla="*/ 17800 w 6350"/>
              <a:gd name="connsiteY0" fmla="*/ 7210 h 234950"/>
              <a:gd name="connsiteX1" fmla="*/ 17800 w 6350"/>
              <a:gd name="connsiteY1" fmla="*/ 240813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34950">
                <a:moveTo>
                  <a:pt x="17800" y="7210"/>
                </a:moveTo>
                <a:lnTo>
                  <a:pt x="17800" y="240813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7"/>
          <p:cNvSpPr/>
          <p:nvPr/>
        </p:nvSpPr>
        <p:spPr>
          <a:xfrm>
            <a:off x="4879987" y="2022487"/>
            <a:ext cx="200012" cy="682612"/>
          </a:xfrm>
          <a:custGeom>
            <a:avLst/>
            <a:gdLst>
              <a:gd name="connsiteX0" fmla="*/ 22036 w 200012"/>
              <a:gd name="connsiteY0" fmla="*/ 19788 h 682612"/>
              <a:gd name="connsiteX1" fmla="*/ 40675 w 200012"/>
              <a:gd name="connsiteY1" fmla="*/ 21632 h 682612"/>
              <a:gd name="connsiteX2" fmla="*/ 58430 w 200012"/>
              <a:gd name="connsiteY2" fmla="*/ 27026 h 682612"/>
              <a:gd name="connsiteX3" fmla="*/ 101158 w 200012"/>
              <a:gd name="connsiteY3" fmla="*/ 62126 h 682612"/>
              <a:gd name="connsiteX4" fmla="*/ 117135 w 200012"/>
              <a:gd name="connsiteY4" fmla="*/ 114887 h 682612"/>
              <a:gd name="connsiteX5" fmla="*/ 117135 w 200012"/>
              <a:gd name="connsiteY5" fmla="*/ 258873 h 682612"/>
              <a:gd name="connsiteX6" fmla="*/ 124609 w 200012"/>
              <a:gd name="connsiteY6" fmla="*/ 295890 h 682612"/>
              <a:gd name="connsiteX7" fmla="*/ 144990 w 200012"/>
              <a:gd name="connsiteY7" fmla="*/ 326119 h 682612"/>
              <a:gd name="connsiteX8" fmla="*/ 175218 w 200012"/>
              <a:gd name="connsiteY8" fmla="*/ 346500 h 682612"/>
              <a:gd name="connsiteX9" fmla="*/ 212235 w 200012"/>
              <a:gd name="connsiteY9" fmla="*/ 353973 h 682612"/>
              <a:gd name="connsiteX10" fmla="*/ 175218 w 200012"/>
              <a:gd name="connsiteY10" fmla="*/ 361447 h 682612"/>
              <a:gd name="connsiteX11" fmla="*/ 144990 w 200012"/>
              <a:gd name="connsiteY11" fmla="*/ 381827 h 682612"/>
              <a:gd name="connsiteX12" fmla="*/ 124609 w 200012"/>
              <a:gd name="connsiteY12" fmla="*/ 412056 h 682612"/>
              <a:gd name="connsiteX13" fmla="*/ 117135 w 200012"/>
              <a:gd name="connsiteY13" fmla="*/ 449073 h 682612"/>
              <a:gd name="connsiteX14" fmla="*/ 117135 w 200012"/>
              <a:gd name="connsiteY14" fmla="*/ 593059 h 682612"/>
              <a:gd name="connsiteX15" fmla="*/ 109662 w 200012"/>
              <a:gd name="connsiteY15" fmla="*/ 630076 h 682612"/>
              <a:gd name="connsiteX16" fmla="*/ 89281 w 200012"/>
              <a:gd name="connsiteY16" fmla="*/ 660305 h 682612"/>
              <a:gd name="connsiteX17" fmla="*/ 59053 w 200012"/>
              <a:gd name="connsiteY17" fmla="*/ 680686 h 682612"/>
              <a:gd name="connsiteX18" fmla="*/ 22036 w 200012"/>
              <a:gd name="connsiteY18" fmla="*/ 688159 h 68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012" h="682612">
                <a:moveTo>
                  <a:pt x="22036" y="19788"/>
                </a:moveTo>
                <a:lnTo>
                  <a:pt x="40675" y="21632"/>
                </a:lnTo>
                <a:lnTo>
                  <a:pt x="58430" y="27026"/>
                </a:lnTo>
                <a:lnTo>
                  <a:pt x="101158" y="62126"/>
                </a:lnTo>
                <a:lnTo>
                  <a:pt x="117135" y="114887"/>
                </a:lnTo>
                <a:lnTo>
                  <a:pt x="117135" y="258873"/>
                </a:lnTo>
                <a:lnTo>
                  <a:pt x="124609" y="295890"/>
                </a:lnTo>
                <a:lnTo>
                  <a:pt x="144990" y="326119"/>
                </a:lnTo>
                <a:lnTo>
                  <a:pt x="175218" y="346500"/>
                </a:lnTo>
                <a:lnTo>
                  <a:pt x="212235" y="353973"/>
                </a:lnTo>
                <a:lnTo>
                  <a:pt x="175218" y="361447"/>
                </a:lnTo>
                <a:lnTo>
                  <a:pt x="144990" y="381827"/>
                </a:lnTo>
                <a:lnTo>
                  <a:pt x="124609" y="412056"/>
                </a:lnTo>
                <a:lnTo>
                  <a:pt x="117135" y="449073"/>
                </a:lnTo>
                <a:lnTo>
                  <a:pt x="117135" y="593059"/>
                </a:lnTo>
                <a:lnTo>
                  <a:pt x="109662" y="630076"/>
                </a:lnTo>
                <a:lnTo>
                  <a:pt x="89281" y="660305"/>
                </a:lnTo>
                <a:lnTo>
                  <a:pt x="59053" y="680686"/>
                </a:lnTo>
                <a:lnTo>
                  <a:pt x="22036" y="688159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8"/>
          <p:cNvSpPr/>
          <p:nvPr/>
        </p:nvSpPr>
        <p:spPr>
          <a:xfrm>
            <a:off x="4879987" y="2962287"/>
            <a:ext cx="200012" cy="669912"/>
          </a:xfrm>
          <a:custGeom>
            <a:avLst/>
            <a:gdLst>
              <a:gd name="connsiteX0" fmla="*/ 22036 w 200012"/>
              <a:gd name="connsiteY0" fmla="*/ 10238 h 669912"/>
              <a:gd name="connsiteX1" fmla="*/ 40675 w 200012"/>
              <a:gd name="connsiteY1" fmla="*/ 12082 h 669912"/>
              <a:gd name="connsiteX2" fmla="*/ 58430 w 200012"/>
              <a:gd name="connsiteY2" fmla="*/ 17476 h 669912"/>
              <a:gd name="connsiteX3" fmla="*/ 101158 w 200012"/>
              <a:gd name="connsiteY3" fmla="*/ 52576 h 669912"/>
              <a:gd name="connsiteX4" fmla="*/ 117135 w 200012"/>
              <a:gd name="connsiteY4" fmla="*/ 105337 h 669912"/>
              <a:gd name="connsiteX5" fmla="*/ 117135 w 200012"/>
              <a:gd name="connsiteY5" fmla="*/ 249323 h 669912"/>
              <a:gd name="connsiteX6" fmla="*/ 124609 w 200012"/>
              <a:gd name="connsiteY6" fmla="*/ 286340 h 669912"/>
              <a:gd name="connsiteX7" fmla="*/ 144990 w 200012"/>
              <a:gd name="connsiteY7" fmla="*/ 316570 h 669912"/>
              <a:gd name="connsiteX8" fmla="*/ 175218 w 200012"/>
              <a:gd name="connsiteY8" fmla="*/ 336951 h 669912"/>
              <a:gd name="connsiteX9" fmla="*/ 212235 w 200012"/>
              <a:gd name="connsiteY9" fmla="*/ 344423 h 669912"/>
              <a:gd name="connsiteX10" fmla="*/ 175218 w 200012"/>
              <a:gd name="connsiteY10" fmla="*/ 351896 h 669912"/>
              <a:gd name="connsiteX11" fmla="*/ 144990 w 200012"/>
              <a:gd name="connsiteY11" fmla="*/ 372278 h 669912"/>
              <a:gd name="connsiteX12" fmla="*/ 124609 w 200012"/>
              <a:gd name="connsiteY12" fmla="*/ 402507 h 669912"/>
              <a:gd name="connsiteX13" fmla="*/ 117135 w 200012"/>
              <a:gd name="connsiteY13" fmla="*/ 439524 h 669912"/>
              <a:gd name="connsiteX14" fmla="*/ 117135 w 200012"/>
              <a:gd name="connsiteY14" fmla="*/ 583510 h 669912"/>
              <a:gd name="connsiteX15" fmla="*/ 109662 w 200012"/>
              <a:gd name="connsiteY15" fmla="*/ 620527 h 669912"/>
              <a:gd name="connsiteX16" fmla="*/ 89281 w 200012"/>
              <a:gd name="connsiteY16" fmla="*/ 650756 h 669912"/>
              <a:gd name="connsiteX17" fmla="*/ 59053 w 200012"/>
              <a:gd name="connsiteY17" fmla="*/ 671136 h 669912"/>
              <a:gd name="connsiteX18" fmla="*/ 22036 w 200012"/>
              <a:gd name="connsiteY18" fmla="*/ 678610 h 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012" h="669912">
                <a:moveTo>
                  <a:pt x="22036" y="10238"/>
                </a:moveTo>
                <a:lnTo>
                  <a:pt x="40675" y="12082"/>
                </a:lnTo>
                <a:lnTo>
                  <a:pt x="58430" y="17476"/>
                </a:lnTo>
                <a:lnTo>
                  <a:pt x="101158" y="52576"/>
                </a:lnTo>
                <a:lnTo>
                  <a:pt x="117135" y="105337"/>
                </a:lnTo>
                <a:lnTo>
                  <a:pt x="117135" y="249323"/>
                </a:lnTo>
                <a:lnTo>
                  <a:pt x="124609" y="286340"/>
                </a:lnTo>
                <a:lnTo>
                  <a:pt x="144990" y="316570"/>
                </a:lnTo>
                <a:lnTo>
                  <a:pt x="175218" y="336951"/>
                </a:lnTo>
                <a:lnTo>
                  <a:pt x="212235" y="344423"/>
                </a:lnTo>
                <a:lnTo>
                  <a:pt x="175218" y="351896"/>
                </a:lnTo>
                <a:lnTo>
                  <a:pt x="144990" y="372278"/>
                </a:lnTo>
                <a:lnTo>
                  <a:pt x="124609" y="402507"/>
                </a:lnTo>
                <a:lnTo>
                  <a:pt x="117135" y="439524"/>
                </a:lnTo>
                <a:lnTo>
                  <a:pt x="117135" y="583510"/>
                </a:lnTo>
                <a:lnTo>
                  <a:pt x="109662" y="620527"/>
                </a:lnTo>
                <a:lnTo>
                  <a:pt x="89281" y="650756"/>
                </a:lnTo>
                <a:lnTo>
                  <a:pt x="59053" y="671136"/>
                </a:lnTo>
                <a:lnTo>
                  <a:pt x="22036" y="678610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9"/>
          <p:cNvSpPr/>
          <p:nvPr/>
        </p:nvSpPr>
        <p:spPr>
          <a:xfrm>
            <a:off x="4879987" y="3775087"/>
            <a:ext cx="200012" cy="669912"/>
          </a:xfrm>
          <a:custGeom>
            <a:avLst/>
            <a:gdLst>
              <a:gd name="connsiteX0" fmla="*/ 22036 w 200012"/>
              <a:gd name="connsiteY0" fmla="*/ 10988 h 669912"/>
              <a:gd name="connsiteX1" fmla="*/ 40675 w 200012"/>
              <a:gd name="connsiteY1" fmla="*/ 12832 h 669912"/>
              <a:gd name="connsiteX2" fmla="*/ 58430 w 200012"/>
              <a:gd name="connsiteY2" fmla="*/ 18227 h 669912"/>
              <a:gd name="connsiteX3" fmla="*/ 101158 w 200012"/>
              <a:gd name="connsiteY3" fmla="*/ 53326 h 669912"/>
              <a:gd name="connsiteX4" fmla="*/ 117135 w 200012"/>
              <a:gd name="connsiteY4" fmla="*/ 106087 h 669912"/>
              <a:gd name="connsiteX5" fmla="*/ 117135 w 200012"/>
              <a:gd name="connsiteY5" fmla="*/ 250073 h 669912"/>
              <a:gd name="connsiteX6" fmla="*/ 124609 w 200012"/>
              <a:gd name="connsiteY6" fmla="*/ 287091 h 669912"/>
              <a:gd name="connsiteX7" fmla="*/ 144990 w 200012"/>
              <a:gd name="connsiteY7" fmla="*/ 317320 h 669912"/>
              <a:gd name="connsiteX8" fmla="*/ 175218 w 200012"/>
              <a:gd name="connsiteY8" fmla="*/ 337701 h 669912"/>
              <a:gd name="connsiteX9" fmla="*/ 212235 w 200012"/>
              <a:gd name="connsiteY9" fmla="*/ 345173 h 669912"/>
              <a:gd name="connsiteX10" fmla="*/ 175218 w 200012"/>
              <a:gd name="connsiteY10" fmla="*/ 352647 h 669912"/>
              <a:gd name="connsiteX11" fmla="*/ 144990 w 200012"/>
              <a:gd name="connsiteY11" fmla="*/ 373028 h 669912"/>
              <a:gd name="connsiteX12" fmla="*/ 124609 w 200012"/>
              <a:gd name="connsiteY12" fmla="*/ 403257 h 669912"/>
              <a:gd name="connsiteX13" fmla="*/ 117135 w 200012"/>
              <a:gd name="connsiteY13" fmla="*/ 440274 h 669912"/>
              <a:gd name="connsiteX14" fmla="*/ 117135 w 200012"/>
              <a:gd name="connsiteY14" fmla="*/ 584260 h 669912"/>
              <a:gd name="connsiteX15" fmla="*/ 109662 w 200012"/>
              <a:gd name="connsiteY15" fmla="*/ 621277 h 669912"/>
              <a:gd name="connsiteX16" fmla="*/ 89281 w 200012"/>
              <a:gd name="connsiteY16" fmla="*/ 651506 h 669912"/>
              <a:gd name="connsiteX17" fmla="*/ 59053 w 200012"/>
              <a:gd name="connsiteY17" fmla="*/ 671886 h 669912"/>
              <a:gd name="connsiteX18" fmla="*/ 22036 w 200012"/>
              <a:gd name="connsiteY18" fmla="*/ 679360 h 66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012" h="669912">
                <a:moveTo>
                  <a:pt x="22036" y="10988"/>
                </a:moveTo>
                <a:lnTo>
                  <a:pt x="40675" y="12832"/>
                </a:lnTo>
                <a:lnTo>
                  <a:pt x="58430" y="18227"/>
                </a:lnTo>
                <a:lnTo>
                  <a:pt x="101158" y="53326"/>
                </a:lnTo>
                <a:lnTo>
                  <a:pt x="117135" y="106087"/>
                </a:lnTo>
                <a:lnTo>
                  <a:pt x="117135" y="250073"/>
                </a:lnTo>
                <a:lnTo>
                  <a:pt x="124609" y="287091"/>
                </a:lnTo>
                <a:lnTo>
                  <a:pt x="144990" y="317320"/>
                </a:lnTo>
                <a:lnTo>
                  <a:pt x="175218" y="337701"/>
                </a:lnTo>
                <a:lnTo>
                  <a:pt x="212235" y="345173"/>
                </a:lnTo>
                <a:lnTo>
                  <a:pt x="175218" y="352647"/>
                </a:lnTo>
                <a:lnTo>
                  <a:pt x="144990" y="373028"/>
                </a:lnTo>
                <a:lnTo>
                  <a:pt x="124609" y="403257"/>
                </a:lnTo>
                <a:lnTo>
                  <a:pt x="117135" y="440274"/>
                </a:lnTo>
                <a:lnTo>
                  <a:pt x="117135" y="584260"/>
                </a:lnTo>
                <a:lnTo>
                  <a:pt x="109662" y="621277"/>
                </a:lnTo>
                <a:lnTo>
                  <a:pt x="89281" y="651506"/>
                </a:lnTo>
                <a:lnTo>
                  <a:pt x="59053" y="671886"/>
                </a:lnTo>
                <a:lnTo>
                  <a:pt x="22036" y="679360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70"/>
          <p:cNvSpPr txBox="1"/>
          <p:nvPr/>
        </p:nvSpPr>
        <p:spPr>
          <a:xfrm>
            <a:off x="397424" y="555818"/>
            <a:ext cx="5848780" cy="14613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Dataset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Dataloader</a:t>
            </a:r>
          </a:p>
          <a:p>
            <a:pPr>
              <a:lnSpc>
                <a:spcPts val="1410"/>
              </a:lnSpc>
            </a:pPr>
            <a:endParaRPr lang="en-US" dirty="0"/>
          </a:p>
          <a:p>
            <a:pPr marL="0" indent="960224">
              <a:lnSpc>
                <a:spcPct val="100000"/>
              </a:lnSpc>
            </a:pPr>
            <a:r>
              <a:rPr lang="en-US" altLang="zh-CN" sz="1600" spc="145" dirty="0">
                <a:solidFill>
                  <a:srgbClr val="675C45"/>
                </a:solidFill>
                <a:latin typeface="Times New Roman"/>
                <a:ea typeface="Times New Roman"/>
              </a:rPr>
              <a:t>from</a:t>
            </a:r>
            <a:r>
              <a:rPr lang="en-US" altLang="zh-CN" sz="16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10" dirty="0">
                <a:solidFill>
                  <a:srgbClr val="675C45"/>
                </a:solidFill>
                <a:latin typeface="Times New Roman"/>
                <a:ea typeface="Times New Roman"/>
              </a:rPr>
              <a:t>torch.utils.data</a:t>
            </a:r>
            <a:r>
              <a:rPr lang="en-US" altLang="zh-CN" sz="16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35" dirty="0">
                <a:solidFill>
                  <a:srgbClr val="675C45"/>
                </a:solidFill>
                <a:latin typeface="Times New Roman"/>
                <a:ea typeface="Times New Roman"/>
              </a:rPr>
              <a:t>import</a:t>
            </a:r>
            <a:r>
              <a:rPr lang="en-US" altLang="zh-CN" sz="16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39" dirty="0">
                <a:solidFill>
                  <a:srgbClr val="FE0000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600" spc="89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6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54" dirty="0">
                <a:solidFill>
                  <a:srgbClr val="FE0000"/>
                </a:solidFill>
                <a:latin typeface="Times New Roman"/>
                <a:ea typeface="Times New Roman"/>
              </a:rPr>
              <a:t>DataLoader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0"/>
              </a:lnSpc>
            </a:pPr>
            <a:endParaRPr lang="en-US" dirty="0"/>
          </a:p>
          <a:p>
            <a:pPr marL="0" indent="960224">
              <a:lnSpc>
                <a:spcPct val="100000"/>
              </a:lnSpc>
            </a:pPr>
            <a:r>
              <a:rPr lang="en-US" altLang="zh-CN" sz="1600" spc="85" dirty="0">
                <a:solidFill>
                  <a:srgbClr val="675C45"/>
                </a:solidFill>
                <a:latin typeface="Times New Roman"/>
                <a:ea typeface="Times New Roman"/>
              </a:rPr>
              <a:t>class</a:t>
            </a:r>
            <a:r>
              <a:rPr lang="en-US" altLang="zh-CN" sz="1600" spc="40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04" dirty="0">
                <a:solidFill>
                  <a:srgbClr val="675C45"/>
                </a:solidFill>
                <a:latin typeface="Times New Roman"/>
                <a:ea typeface="Times New Roman"/>
              </a:rPr>
              <a:t>MyDataset(</a:t>
            </a:r>
            <a:r>
              <a:rPr lang="en-US" altLang="zh-CN" sz="1600" b="1" spc="110" dirty="0">
                <a:solidFill>
                  <a:srgbClr val="FE0000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600" spc="69" dirty="0">
                <a:solidFill>
                  <a:srgbClr val="675C45"/>
                </a:solidFill>
                <a:latin typeface="Times New Roman"/>
                <a:ea typeface="Times New Roman"/>
              </a:rPr>
              <a:t>):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662450" y="2027477"/>
            <a:ext cx="2958727" cy="2245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329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600" spc="19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65" dirty="0">
                <a:solidFill>
                  <a:srgbClr val="675C45"/>
                </a:solidFill>
                <a:latin typeface="Times New Roman"/>
                <a:ea typeface="Times New Roman"/>
              </a:rPr>
              <a:t>init</a:t>
            </a:r>
            <a:r>
              <a:rPr lang="en-US" altLang="zh-CN" sz="1600" spc="19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65" dirty="0">
                <a:solidFill>
                  <a:srgbClr val="675C45"/>
                </a:solidFill>
                <a:latin typeface="Times New Roman"/>
                <a:ea typeface="Times New Roman"/>
              </a:rPr>
              <a:t>(self,</a:t>
            </a:r>
            <a:r>
              <a:rPr lang="en-US" altLang="zh-CN" sz="1600" spc="2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54" dirty="0">
                <a:solidFill>
                  <a:srgbClr val="675C45"/>
                </a:solidFill>
                <a:latin typeface="Times New Roman"/>
                <a:ea typeface="Times New Roman"/>
              </a:rPr>
              <a:t>file):</a:t>
            </a:r>
          </a:p>
          <a:p>
            <a:pPr marL="0" indent="406400">
              <a:lnSpc>
                <a:spcPct val="100000"/>
              </a:lnSpc>
              <a:spcBef>
                <a:spcPts val="284"/>
              </a:spcBef>
            </a:pPr>
            <a:r>
              <a:rPr lang="en-US" altLang="zh-CN" sz="1600" spc="265" dirty="0">
                <a:solidFill>
                  <a:srgbClr val="675C45"/>
                </a:solidFill>
                <a:latin typeface="Times New Roman"/>
                <a:ea typeface="Times New Roman"/>
              </a:rPr>
              <a:t>self.data</a:t>
            </a:r>
            <a:r>
              <a:rPr lang="en-US" altLang="zh-CN" sz="1600" spc="1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43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600" spc="1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75" dirty="0">
                <a:solidFill>
                  <a:srgbClr val="675C45"/>
                </a:solidFill>
                <a:latin typeface="Times New Roman"/>
                <a:ea typeface="Times New Roman"/>
              </a:rPr>
              <a:t>...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9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spc="154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6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70" dirty="0">
                <a:solidFill>
                  <a:srgbClr val="FE0000"/>
                </a:solidFill>
                <a:latin typeface="Times New Roman"/>
                <a:ea typeface="Times New Roman"/>
              </a:rPr>
              <a:t>__getitem__</a:t>
            </a:r>
            <a:r>
              <a:rPr lang="en-US" altLang="zh-CN" sz="1600" spc="125" dirty="0">
                <a:solidFill>
                  <a:srgbClr val="675C45"/>
                </a:solidFill>
                <a:latin typeface="Times New Roman"/>
                <a:ea typeface="Times New Roman"/>
              </a:rPr>
              <a:t>(self,</a:t>
            </a:r>
            <a:r>
              <a:rPr lang="en-US" altLang="zh-CN" sz="16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45" dirty="0">
                <a:solidFill>
                  <a:srgbClr val="675C45"/>
                </a:solidFill>
                <a:latin typeface="Times New Roman"/>
                <a:ea typeface="Times New Roman"/>
              </a:rPr>
              <a:t>index):</a:t>
            </a:r>
          </a:p>
          <a:p>
            <a:pPr marL="0" indent="406400">
              <a:lnSpc>
                <a:spcPct val="100000"/>
              </a:lnSpc>
              <a:spcBef>
                <a:spcPts val="284"/>
              </a:spcBef>
            </a:pPr>
            <a:r>
              <a:rPr lang="en-US" altLang="zh-CN" sz="1600" spc="170" dirty="0">
                <a:solidFill>
                  <a:srgbClr val="675C45"/>
                </a:solidFill>
                <a:latin typeface="Times New Roman"/>
                <a:ea typeface="Times New Roman"/>
              </a:rPr>
              <a:t>return</a:t>
            </a:r>
            <a:r>
              <a:rPr lang="en-US" altLang="zh-CN" sz="1600" spc="43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70" dirty="0">
                <a:solidFill>
                  <a:srgbClr val="675C45"/>
                </a:solidFill>
                <a:latin typeface="Times New Roman"/>
                <a:ea typeface="Times New Roman"/>
              </a:rPr>
              <a:t>self.data[index]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9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spc="150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600" spc="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64" dirty="0">
                <a:solidFill>
                  <a:srgbClr val="FE0000"/>
                </a:solidFill>
                <a:latin typeface="Times New Roman"/>
                <a:ea typeface="Times New Roman"/>
              </a:rPr>
              <a:t>__len__</a:t>
            </a:r>
            <a:r>
              <a:rPr lang="en-US" altLang="zh-CN" sz="1600" spc="125" dirty="0">
                <a:solidFill>
                  <a:srgbClr val="675C45"/>
                </a:solidFill>
                <a:latin typeface="Times New Roman"/>
                <a:ea typeface="Times New Roman"/>
              </a:rPr>
              <a:t>(self):</a:t>
            </a:r>
          </a:p>
          <a:p>
            <a:pPr marL="0" indent="406400">
              <a:lnSpc>
                <a:spcPct val="100000"/>
              </a:lnSpc>
              <a:spcBef>
                <a:spcPts val="284"/>
              </a:spcBef>
            </a:pPr>
            <a:r>
              <a:rPr lang="en-US" altLang="zh-CN" sz="1600" spc="195" dirty="0">
                <a:solidFill>
                  <a:srgbClr val="675C45"/>
                </a:solidFill>
                <a:latin typeface="Times New Roman"/>
                <a:ea typeface="Times New Roman"/>
              </a:rPr>
              <a:t>return</a:t>
            </a:r>
            <a:r>
              <a:rPr lang="en-US" altLang="zh-CN" sz="1600" spc="40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85" dirty="0">
                <a:solidFill>
                  <a:srgbClr val="675C45"/>
                </a:solidFill>
                <a:latin typeface="Times New Roman"/>
                <a:ea typeface="Times New Roman"/>
              </a:rPr>
              <a:t>len(self.data)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5348048" y="2228650"/>
            <a:ext cx="3110877" cy="22877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Read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data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&amp;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preprocess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9"/>
              </a:lnSpc>
            </a:pPr>
            <a:endParaRPr lang="en-US" dirty="0"/>
          </a:p>
          <a:p>
            <a:pPr marL="0" hangingPunct="0">
              <a:lnSpc>
                <a:spcPct val="296250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Returns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one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sample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at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a</a:t>
            </a:r>
            <a:r>
              <a:rPr lang="en-US" altLang="zh-CN" sz="1800" spc="-1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time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Returns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size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the</a:t>
            </a:r>
            <a:r>
              <a:rPr lang="en-US" altLang="zh-CN" sz="1800" spc="-9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dataset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7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4"/>
          <p:cNvSpPr/>
          <p:nvPr/>
        </p:nvSpPr>
        <p:spPr>
          <a:xfrm>
            <a:off x="6175387" y="3203587"/>
            <a:ext cx="1254112" cy="238112"/>
          </a:xfrm>
          <a:custGeom>
            <a:avLst/>
            <a:gdLst>
              <a:gd name="connsiteX0" fmla="*/ 1259587 w 1254112"/>
              <a:gd name="connsiteY0" fmla="*/ 247961 h 238112"/>
              <a:gd name="connsiteX1" fmla="*/ 21787 w 1254112"/>
              <a:gd name="connsiteY1" fmla="*/ 247961 h 238112"/>
              <a:gd name="connsiteX2" fmla="*/ 21787 w 1254112"/>
              <a:gd name="connsiteY2" fmla="*/ 14862 h 238112"/>
              <a:gd name="connsiteX3" fmla="*/ 1259587 w 1254112"/>
              <a:gd name="connsiteY3" fmla="*/ 14862 h 238112"/>
              <a:gd name="connsiteX4" fmla="*/ 1259587 w 1254112"/>
              <a:gd name="connsiteY4" fmla="*/ 247961 h 238112"/>
              <a:gd name="connsiteX5" fmla="*/ 1259587 w 1254112"/>
              <a:gd name="connsiteY5" fmla="*/ 247961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1259587" y="247961"/>
                </a:moveTo>
                <a:lnTo>
                  <a:pt x="21787" y="247961"/>
                </a:lnTo>
                <a:lnTo>
                  <a:pt x="21787" y="14862"/>
                </a:lnTo>
                <a:lnTo>
                  <a:pt x="1259587" y="14862"/>
                </a:lnTo>
                <a:lnTo>
                  <a:pt x="1259587" y="247961"/>
                </a:lnTo>
                <a:lnTo>
                  <a:pt x="1259587" y="247961"/>
                </a:lnTo>
                <a:close/>
              </a:path>
            </a:pathLst>
          </a:custGeom>
          <a:solidFill>
            <a:srgbClr val="D8D0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5"/>
          <p:cNvSpPr/>
          <p:nvPr/>
        </p:nvSpPr>
        <p:spPr>
          <a:xfrm>
            <a:off x="6175387" y="3203587"/>
            <a:ext cx="1254112" cy="238112"/>
          </a:xfrm>
          <a:custGeom>
            <a:avLst/>
            <a:gdLst>
              <a:gd name="connsiteX0" fmla="*/ 21787 w 1254112"/>
              <a:gd name="connsiteY0" fmla="*/ 14862 h 238112"/>
              <a:gd name="connsiteX1" fmla="*/ 1259587 w 1254112"/>
              <a:gd name="connsiteY1" fmla="*/ 14862 h 238112"/>
              <a:gd name="connsiteX2" fmla="*/ 1259587 w 1254112"/>
              <a:gd name="connsiteY2" fmla="*/ 247961 h 238112"/>
              <a:gd name="connsiteX3" fmla="*/ 21787 w 1254112"/>
              <a:gd name="connsiteY3" fmla="*/ 247961 h 238112"/>
              <a:gd name="connsiteX4" fmla="*/ 21787 w 1254112"/>
              <a:gd name="connsiteY4" fmla="*/ 14862 h 238112"/>
              <a:gd name="connsiteX5" fmla="*/ 21787 w 1254112"/>
              <a:gd name="connsiteY5" fmla="*/ 14862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21787" y="14862"/>
                </a:moveTo>
                <a:lnTo>
                  <a:pt x="1259587" y="14862"/>
                </a:lnTo>
                <a:lnTo>
                  <a:pt x="1259587" y="247961"/>
                </a:lnTo>
                <a:lnTo>
                  <a:pt x="21787" y="247961"/>
                </a:lnTo>
                <a:lnTo>
                  <a:pt x="21787" y="14862"/>
                </a:lnTo>
                <a:lnTo>
                  <a:pt x="21787" y="1486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6"/>
          <p:cNvSpPr/>
          <p:nvPr/>
        </p:nvSpPr>
        <p:spPr>
          <a:xfrm>
            <a:off x="6175387" y="3203587"/>
            <a:ext cx="1254112" cy="238112"/>
          </a:xfrm>
          <a:custGeom>
            <a:avLst/>
            <a:gdLst>
              <a:gd name="connsiteX0" fmla="*/ 21787 w 1254112"/>
              <a:gd name="connsiteY0" fmla="*/ 14862 h 238112"/>
              <a:gd name="connsiteX1" fmla="*/ 1259587 w 1254112"/>
              <a:gd name="connsiteY1" fmla="*/ 14862 h 238112"/>
              <a:gd name="connsiteX2" fmla="*/ 1259587 w 1254112"/>
              <a:gd name="connsiteY2" fmla="*/ 247961 h 238112"/>
              <a:gd name="connsiteX3" fmla="*/ 21787 w 1254112"/>
              <a:gd name="connsiteY3" fmla="*/ 247961 h 238112"/>
              <a:gd name="connsiteX4" fmla="*/ 21787 w 1254112"/>
              <a:gd name="connsiteY4" fmla="*/ 14862 h 238112"/>
              <a:gd name="connsiteX5" fmla="*/ 21787 w 1254112"/>
              <a:gd name="connsiteY5" fmla="*/ 14862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21787" y="14862"/>
                </a:moveTo>
                <a:lnTo>
                  <a:pt x="1259587" y="14862"/>
                </a:lnTo>
                <a:lnTo>
                  <a:pt x="1259587" y="247961"/>
                </a:lnTo>
                <a:lnTo>
                  <a:pt x="21787" y="247961"/>
                </a:lnTo>
                <a:lnTo>
                  <a:pt x="21787" y="14862"/>
                </a:lnTo>
                <a:lnTo>
                  <a:pt x="21787" y="1486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7"/>
          <p:cNvSpPr/>
          <p:nvPr/>
        </p:nvSpPr>
        <p:spPr>
          <a:xfrm>
            <a:off x="6175387" y="3432187"/>
            <a:ext cx="1254112" cy="250812"/>
          </a:xfrm>
          <a:custGeom>
            <a:avLst/>
            <a:gdLst>
              <a:gd name="connsiteX0" fmla="*/ 1259587 w 1254112"/>
              <a:gd name="connsiteY0" fmla="*/ 252461 h 250812"/>
              <a:gd name="connsiteX1" fmla="*/ 21787 w 1254112"/>
              <a:gd name="connsiteY1" fmla="*/ 252461 h 250812"/>
              <a:gd name="connsiteX2" fmla="*/ 21787 w 1254112"/>
              <a:gd name="connsiteY2" fmla="*/ 19362 h 250812"/>
              <a:gd name="connsiteX3" fmla="*/ 1259587 w 1254112"/>
              <a:gd name="connsiteY3" fmla="*/ 19362 h 250812"/>
              <a:gd name="connsiteX4" fmla="*/ 1259587 w 1254112"/>
              <a:gd name="connsiteY4" fmla="*/ 252461 h 250812"/>
              <a:gd name="connsiteX5" fmla="*/ 1259587 w 1254112"/>
              <a:gd name="connsiteY5" fmla="*/ 252461 h 2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50812">
                <a:moveTo>
                  <a:pt x="1259587" y="252461"/>
                </a:moveTo>
                <a:lnTo>
                  <a:pt x="21787" y="252461"/>
                </a:lnTo>
                <a:lnTo>
                  <a:pt x="21787" y="19362"/>
                </a:lnTo>
                <a:lnTo>
                  <a:pt x="1259587" y="19362"/>
                </a:lnTo>
                <a:lnTo>
                  <a:pt x="1259587" y="252461"/>
                </a:lnTo>
                <a:lnTo>
                  <a:pt x="1259587" y="252461"/>
                </a:lnTo>
                <a:close/>
              </a:path>
            </a:pathLst>
          </a:custGeom>
          <a:solidFill>
            <a:srgbClr val="B3A6D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8"/>
          <p:cNvSpPr/>
          <p:nvPr/>
        </p:nvSpPr>
        <p:spPr>
          <a:xfrm>
            <a:off x="6175387" y="3432187"/>
            <a:ext cx="1254112" cy="250812"/>
          </a:xfrm>
          <a:custGeom>
            <a:avLst/>
            <a:gdLst>
              <a:gd name="connsiteX0" fmla="*/ 21787 w 1254112"/>
              <a:gd name="connsiteY0" fmla="*/ 19362 h 250812"/>
              <a:gd name="connsiteX1" fmla="*/ 1259587 w 1254112"/>
              <a:gd name="connsiteY1" fmla="*/ 19362 h 250812"/>
              <a:gd name="connsiteX2" fmla="*/ 1259587 w 1254112"/>
              <a:gd name="connsiteY2" fmla="*/ 252461 h 250812"/>
              <a:gd name="connsiteX3" fmla="*/ 21787 w 1254112"/>
              <a:gd name="connsiteY3" fmla="*/ 252461 h 250812"/>
              <a:gd name="connsiteX4" fmla="*/ 21787 w 1254112"/>
              <a:gd name="connsiteY4" fmla="*/ 19362 h 250812"/>
              <a:gd name="connsiteX5" fmla="*/ 21787 w 1254112"/>
              <a:gd name="connsiteY5" fmla="*/ 19362 h 2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50812">
                <a:moveTo>
                  <a:pt x="21787" y="19362"/>
                </a:moveTo>
                <a:lnTo>
                  <a:pt x="1259587" y="19362"/>
                </a:lnTo>
                <a:lnTo>
                  <a:pt x="1259587" y="252461"/>
                </a:lnTo>
                <a:lnTo>
                  <a:pt x="21787" y="252461"/>
                </a:lnTo>
                <a:lnTo>
                  <a:pt x="21787" y="19362"/>
                </a:lnTo>
                <a:lnTo>
                  <a:pt x="21787" y="1936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9"/>
          <p:cNvSpPr/>
          <p:nvPr/>
        </p:nvSpPr>
        <p:spPr>
          <a:xfrm>
            <a:off x="6175387" y="3432187"/>
            <a:ext cx="1254112" cy="250812"/>
          </a:xfrm>
          <a:custGeom>
            <a:avLst/>
            <a:gdLst>
              <a:gd name="connsiteX0" fmla="*/ 21787 w 1254112"/>
              <a:gd name="connsiteY0" fmla="*/ 19362 h 250812"/>
              <a:gd name="connsiteX1" fmla="*/ 1259587 w 1254112"/>
              <a:gd name="connsiteY1" fmla="*/ 19362 h 250812"/>
              <a:gd name="connsiteX2" fmla="*/ 1259587 w 1254112"/>
              <a:gd name="connsiteY2" fmla="*/ 252461 h 250812"/>
              <a:gd name="connsiteX3" fmla="*/ 21787 w 1254112"/>
              <a:gd name="connsiteY3" fmla="*/ 252461 h 250812"/>
              <a:gd name="connsiteX4" fmla="*/ 21787 w 1254112"/>
              <a:gd name="connsiteY4" fmla="*/ 19362 h 250812"/>
              <a:gd name="connsiteX5" fmla="*/ 21787 w 1254112"/>
              <a:gd name="connsiteY5" fmla="*/ 19362 h 2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50812">
                <a:moveTo>
                  <a:pt x="21787" y="19362"/>
                </a:moveTo>
                <a:lnTo>
                  <a:pt x="1259587" y="19362"/>
                </a:lnTo>
                <a:lnTo>
                  <a:pt x="1259587" y="252461"/>
                </a:lnTo>
                <a:lnTo>
                  <a:pt x="21787" y="252461"/>
                </a:lnTo>
                <a:lnTo>
                  <a:pt x="21787" y="19362"/>
                </a:lnTo>
                <a:lnTo>
                  <a:pt x="21787" y="1936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80"/>
          <p:cNvSpPr/>
          <p:nvPr/>
        </p:nvSpPr>
        <p:spPr>
          <a:xfrm>
            <a:off x="6175387" y="3673487"/>
            <a:ext cx="1254112" cy="238112"/>
          </a:xfrm>
          <a:custGeom>
            <a:avLst/>
            <a:gdLst>
              <a:gd name="connsiteX0" fmla="*/ 1259587 w 1254112"/>
              <a:gd name="connsiteY0" fmla="*/ 244261 h 238112"/>
              <a:gd name="connsiteX1" fmla="*/ 21787 w 1254112"/>
              <a:gd name="connsiteY1" fmla="*/ 244261 h 238112"/>
              <a:gd name="connsiteX2" fmla="*/ 21787 w 1254112"/>
              <a:gd name="connsiteY2" fmla="*/ 11162 h 238112"/>
              <a:gd name="connsiteX3" fmla="*/ 1259587 w 1254112"/>
              <a:gd name="connsiteY3" fmla="*/ 11162 h 238112"/>
              <a:gd name="connsiteX4" fmla="*/ 1259587 w 1254112"/>
              <a:gd name="connsiteY4" fmla="*/ 244261 h 238112"/>
              <a:gd name="connsiteX5" fmla="*/ 1259587 w 1254112"/>
              <a:gd name="connsiteY5" fmla="*/ 244261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1259587" y="244261"/>
                </a:moveTo>
                <a:lnTo>
                  <a:pt x="21787" y="244261"/>
                </a:lnTo>
                <a:lnTo>
                  <a:pt x="21787" y="11162"/>
                </a:lnTo>
                <a:lnTo>
                  <a:pt x="1259587" y="11162"/>
                </a:lnTo>
                <a:lnTo>
                  <a:pt x="1259587" y="244261"/>
                </a:lnTo>
                <a:lnTo>
                  <a:pt x="1259587" y="244261"/>
                </a:lnTo>
                <a:close/>
              </a:path>
            </a:pathLst>
          </a:custGeom>
          <a:solidFill>
            <a:srgbClr val="8D7AC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1"/>
          <p:cNvSpPr/>
          <p:nvPr/>
        </p:nvSpPr>
        <p:spPr>
          <a:xfrm>
            <a:off x="6175387" y="3673487"/>
            <a:ext cx="1254112" cy="238112"/>
          </a:xfrm>
          <a:custGeom>
            <a:avLst/>
            <a:gdLst>
              <a:gd name="connsiteX0" fmla="*/ 21787 w 1254112"/>
              <a:gd name="connsiteY0" fmla="*/ 11162 h 238112"/>
              <a:gd name="connsiteX1" fmla="*/ 1259587 w 1254112"/>
              <a:gd name="connsiteY1" fmla="*/ 11162 h 238112"/>
              <a:gd name="connsiteX2" fmla="*/ 1259587 w 1254112"/>
              <a:gd name="connsiteY2" fmla="*/ 244261 h 238112"/>
              <a:gd name="connsiteX3" fmla="*/ 21787 w 1254112"/>
              <a:gd name="connsiteY3" fmla="*/ 244261 h 238112"/>
              <a:gd name="connsiteX4" fmla="*/ 21787 w 1254112"/>
              <a:gd name="connsiteY4" fmla="*/ 11162 h 238112"/>
              <a:gd name="connsiteX5" fmla="*/ 21787 w 1254112"/>
              <a:gd name="connsiteY5" fmla="*/ 11162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21787" y="11162"/>
                </a:moveTo>
                <a:lnTo>
                  <a:pt x="1259587" y="11162"/>
                </a:lnTo>
                <a:lnTo>
                  <a:pt x="1259587" y="244261"/>
                </a:lnTo>
                <a:lnTo>
                  <a:pt x="21787" y="244261"/>
                </a:lnTo>
                <a:lnTo>
                  <a:pt x="21787" y="11162"/>
                </a:lnTo>
                <a:lnTo>
                  <a:pt x="21787" y="1116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2"/>
          <p:cNvSpPr/>
          <p:nvPr/>
        </p:nvSpPr>
        <p:spPr>
          <a:xfrm>
            <a:off x="6175387" y="3673487"/>
            <a:ext cx="1254112" cy="238112"/>
          </a:xfrm>
          <a:custGeom>
            <a:avLst/>
            <a:gdLst>
              <a:gd name="connsiteX0" fmla="*/ 21787 w 1254112"/>
              <a:gd name="connsiteY0" fmla="*/ 11162 h 238112"/>
              <a:gd name="connsiteX1" fmla="*/ 1259587 w 1254112"/>
              <a:gd name="connsiteY1" fmla="*/ 11162 h 238112"/>
              <a:gd name="connsiteX2" fmla="*/ 1259587 w 1254112"/>
              <a:gd name="connsiteY2" fmla="*/ 244261 h 238112"/>
              <a:gd name="connsiteX3" fmla="*/ 21787 w 1254112"/>
              <a:gd name="connsiteY3" fmla="*/ 244261 h 238112"/>
              <a:gd name="connsiteX4" fmla="*/ 21787 w 1254112"/>
              <a:gd name="connsiteY4" fmla="*/ 11162 h 238112"/>
              <a:gd name="connsiteX5" fmla="*/ 21787 w 1254112"/>
              <a:gd name="connsiteY5" fmla="*/ 11162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21787" y="11162"/>
                </a:moveTo>
                <a:lnTo>
                  <a:pt x="1259587" y="11162"/>
                </a:lnTo>
                <a:lnTo>
                  <a:pt x="1259587" y="244261"/>
                </a:lnTo>
                <a:lnTo>
                  <a:pt x="21787" y="244261"/>
                </a:lnTo>
                <a:lnTo>
                  <a:pt x="21787" y="11162"/>
                </a:lnTo>
                <a:lnTo>
                  <a:pt x="21787" y="1116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3"/>
          <p:cNvSpPr/>
          <p:nvPr/>
        </p:nvSpPr>
        <p:spPr>
          <a:xfrm>
            <a:off x="6175387" y="3902087"/>
            <a:ext cx="1254112" cy="238112"/>
          </a:xfrm>
          <a:custGeom>
            <a:avLst/>
            <a:gdLst>
              <a:gd name="connsiteX0" fmla="*/ 1259587 w 1254112"/>
              <a:gd name="connsiteY0" fmla="*/ 248761 h 238112"/>
              <a:gd name="connsiteX1" fmla="*/ 21787 w 1254112"/>
              <a:gd name="connsiteY1" fmla="*/ 248761 h 238112"/>
              <a:gd name="connsiteX2" fmla="*/ 21787 w 1254112"/>
              <a:gd name="connsiteY2" fmla="*/ 15662 h 238112"/>
              <a:gd name="connsiteX3" fmla="*/ 1259587 w 1254112"/>
              <a:gd name="connsiteY3" fmla="*/ 15662 h 238112"/>
              <a:gd name="connsiteX4" fmla="*/ 1259587 w 1254112"/>
              <a:gd name="connsiteY4" fmla="*/ 248761 h 238112"/>
              <a:gd name="connsiteX5" fmla="*/ 1259587 w 1254112"/>
              <a:gd name="connsiteY5" fmla="*/ 248761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1259587" y="248761"/>
                </a:moveTo>
                <a:lnTo>
                  <a:pt x="21787" y="248761"/>
                </a:lnTo>
                <a:lnTo>
                  <a:pt x="21787" y="15662"/>
                </a:lnTo>
                <a:lnTo>
                  <a:pt x="1259587" y="15662"/>
                </a:lnTo>
                <a:lnTo>
                  <a:pt x="1259587" y="248761"/>
                </a:lnTo>
                <a:lnTo>
                  <a:pt x="1259587" y="248761"/>
                </a:lnTo>
                <a:close/>
              </a:path>
            </a:pathLst>
          </a:custGeom>
          <a:solidFill>
            <a:srgbClr val="664DA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4"/>
          <p:cNvSpPr/>
          <p:nvPr/>
        </p:nvSpPr>
        <p:spPr>
          <a:xfrm>
            <a:off x="6175387" y="3902087"/>
            <a:ext cx="1254112" cy="238112"/>
          </a:xfrm>
          <a:custGeom>
            <a:avLst/>
            <a:gdLst>
              <a:gd name="connsiteX0" fmla="*/ 21787 w 1254112"/>
              <a:gd name="connsiteY0" fmla="*/ 15662 h 238112"/>
              <a:gd name="connsiteX1" fmla="*/ 1259587 w 1254112"/>
              <a:gd name="connsiteY1" fmla="*/ 15662 h 238112"/>
              <a:gd name="connsiteX2" fmla="*/ 1259587 w 1254112"/>
              <a:gd name="connsiteY2" fmla="*/ 248761 h 238112"/>
              <a:gd name="connsiteX3" fmla="*/ 21787 w 1254112"/>
              <a:gd name="connsiteY3" fmla="*/ 248761 h 238112"/>
              <a:gd name="connsiteX4" fmla="*/ 21787 w 1254112"/>
              <a:gd name="connsiteY4" fmla="*/ 15662 h 238112"/>
              <a:gd name="connsiteX5" fmla="*/ 21787 w 1254112"/>
              <a:gd name="connsiteY5" fmla="*/ 15662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21787" y="15662"/>
                </a:moveTo>
                <a:lnTo>
                  <a:pt x="1259587" y="15662"/>
                </a:lnTo>
                <a:lnTo>
                  <a:pt x="1259587" y="248761"/>
                </a:lnTo>
                <a:lnTo>
                  <a:pt x="21787" y="248761"/>
                </a:lnTo>
                <a:lnTo>
                  <a:pt x="21787" y="15662"/>
                </a:lnTo>
                <a:lnTo>
                  <a:pt x="21787" y="1566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5"/>
          <p:cNvSpPr/>
          <p:nvPr/>
        </p:nvSpPr>
        <p:spPr>
          <a:xfrm>
            <a:off x="6175387" y="3902087"/>
            <a:ext cx="1254112" cy="238112"/>
          </a:xfrm>
          <a:custGeom>
            <a:avLst/>
            <a:gdLst>
              <a:gd name="connsiteX0" fmla="*/ 21787 w 1254112"/>
              <a:gd name="connsiteY0" fmla="*/ 15662 h 238112"/>
              <a:gd name="connsiteX1" fmla="*/ 1259587 w 1254112"/>
              <a:gd name="connsiteY1" fmla="*/ 15662 h 238112"/>
              <a:gd name="connsiteX2" fmla="*/ 1259587 w 1254112"/>
              <a:gd name="connsiteY2" fmla="*/ 248761 h 238112"/>
              <a:gd name="connsiteX3" fmla="*/ 21787 w 1254112"/>
              <a:gd name="connsiteY3" fmla="*/ 248761 h 238112"/>
              <a:gd name="connsiteX4" fmla="*/ 21787 w 1254112"/>
              <a:gd name="connsiteY4" fmla="*/ 15662 h 238112"/>
              <a:gd name="connsiteX5" fmla="*/ 21787 w 1254112"/>
              <a:gd name="connsiteY5" fmla="*/ 15662 h 23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38112">
                <a:moveTo>
                  <a:pt x="21787" y="15662"/>
                </a:moveTo>
                <a:lnTo>
                  <a:pt x="1259587" y="15662"/>
                </a:lnTo>
                <a:lnTo>
                  <a:pt x="1259587" y="248761"/>
                </a:lnTo>
                <a:lnTo>
                  <a:pt x="21787" y="248761"/>
                </a:lnTo>
                <a:lnTo>
                  <a:pt x="21787" y="15662"/>
                </a:lnTo>
                <a:lnTo>
                  <a:pt x="21787" y="1566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6"/>
          <p:cNvSpPr/>
          <p:nvPr/>
        </p:nvSpPr>
        <p:spPr>
          <a:xfrm>
            <a:off x="6175387" y="4130687"/>
            <a:ext cx="1254112" cy="250812"/>
          </a:xfrm>
          <a:custGeom>
            <a:avLst/>
            <a:gdLst>
              <a:gd name="connsiteX0" fmla="*/ 1259587 w 1254112"/>
              <a:gd name="connsiteY0" fmla="*/ 253261 h 250812"/>
              <a:gd name="connsiteX1" fmla="*/ 21787 w 1254112"/>
              <a:gd name="connsiteY1" fmla="*/ 253261 h 250812"/>
              <a:gd name="connsiteX2" fmla="*/ 21787 w 1254112"/>
              <a:gd name="connsiteY2" fmla="*/ 20162 h 250812"/>
              <a:gd name="connsiteX3" fmla="*/ 1259587 w 1254112"/>
              <a:gd name="connsiteY3" fmla="*/ 20162 h 250812"/>
              <a:gd name="connsiteX4" fmla="*/ 1259587 w 1254112"/>
              <a:gd name="connsiteY4" fmla="*/ 253261 h 250812"/>
              <a:gd name="connsiteX5" fmla="*/ 1259587 w 1254112"/>
              <a:gd name="connsiteY5" fmla="*/ 253261 h 2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50812">
                <a:moveTo>
                  <a:pt x="1259587" y="253261"/>
                </a:moveTo>
                <a:lnTo>
                  <a:pt x="21787" y="253261"/>
                </a:lnTo>
                <a:lnTo>
                  <a:pt x="21787" y="20162"/>
                </a:lnTo>
                <a:lnTo>
                  <a:pt x="1259587" y="20162"/>
                </a:lnTo>
                <a:lnTo>
                  <a:pt x="1259587" y="253261"/>
                </a:lnTo>
                <a:lnTo>
                  <a:pt x="1259587" y="253261"/>
                </a:lnTo>
                <a:close/>
              </a:path>
            </a:pathLst>
          </a:custGeom>
          <a:solidFill>
            <a:srgbClr val="341A7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7"/>
          <p:cNvSpPr/>
          <p:nvPr/>
        </p:nvSpPr>
        <p:spPr>
          <a:xfrm>
            <a:off x="6175387" y="4130687"/>
            <a:ext cx="1254112" cy="250812"/>
          </a:xfrm>
          <a:custGeom>
            <a:avLst/>
            <a:gdLst>
              <a:gd name="connsiteX0" fmla="*/ 21787 w 1254112"/>
              <a:gd name="connsiteY0" fmla="*/ 20162 h 250812"/>
              <a:gd name="connsiteX1" fmla="*/ 1259587 w 1254112"/>
              <a:gd name="connsiteY1" fmla="*/ 20162 h 250812"/>
              <a:gd name="connsiteX2" fmla="*/ 1259587 w 1254112"/>
              <a:gd name="connsiteY2" fmla="*/ 253261 h 250812"/>
              <a:gd name="connsiteX3" fmla="*/ 21787 w 1254112"/>
              <a:gd name="connsiteY3" fmla="*/ 253261 h 250812"/>
              <a:gd name="connsiteX4" fmla="*/ 21787 w 1254112"/>
              <a:gd name="connsiteY4" fmla="*/ 20162 h 250812"/>
              <a:gd name="connsiteX5" fmla="*/ 21787 w 1254112"/>
              <a:gd name="connsiteY5" fmla="*/ 20162 h 2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50812">
                <a:moveTo>
                  <a:pt x="21787" y="20162"/>
                </a:moveTo>
                <a:lnTo>
                  <a:pt x="1259587" y="20162"/>
                </a:lnTo>
                <a:lnTo>
                  <a:pt x="1259587" y="253261"/>
                </a:lnTo>
                <a:lnTo>
                  <a:pt x="21787" y="253261"/>
                </a:lnTo>
                <a:lnTo>
                  <a:pt x="21787" y="20162"/>
                </a:lnTo>
                <a:lnTo>
                  <a:pt x="21787" y="2016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8"/>
          <p:cNvSpPr/>
          <p:nvPr/>
        </p:nvSpPr>
        <p:spPr>
          <a:xfrm>
            <a:off x="6175387" y="4130687"/>
            <a:ext cx="1254112" cy="250812"/>
          </a:xfrm>
          <a:custGeom>
            <a:avLst/>
            <a:gdLst>
              <a:gd name="connsiteX0" fmla="*/ 21787 w 1254112"/>
              <a:gd name="connsiteY0" fmla="*/ 20162 h 250812"/>
              <a:gd name="connsiteX1" fmla="*/ 1259587 w 1254112"/>
              <a:gd name="connsiteY1" fmla="*/ 20162 h 250812"/>
              <a:gd name="connsiteX2" fmla="*/ 1259587 w 1254112"/>
              <a:gd name="connsiteY2" fmla="*/ 253261 h 250812"/>
              <a:gd name="connsiteX3" fmla="*/ 21787 w 1254112"/>
              <a:gd name="connsiteY3" fmla="*/ 253261 h 250812"/>
              <a:gd name="connsiteX4" fmla="*/ 21787 w 1254112"/>
              <a:gd name="connsiteY4" fmla="*/ 20162 h 250812"/>
              <a:gd name="connsiteX5" fmla="*/ 21787 w 1254112"/>
              <a:gd name="connsiteY5" fmla="*/ 20162 h 25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112" h="250812">
                <a:moveTo>
                  <a:pt x="21787" y="20162"/>
                </a:moveTo>
                <a:lnTo>
                  <a:pt x="1259587" y="20162"/>
                </a:lnTo>
                <a:lnTo>
                  <a:pt x="1259587" y="253261"/>
                </a:lnTo>
                <a:lnTo>
                  <a:pt x="21787" y="253261"/>
                </a:lnTo>
                <a:lnTo>
                  <a:pt x="21787" y="20162"/>
                </a:lnTo>
                <a:lnTo>
                  <a:pt x="21787" y="20162"/>
                </a:lnTo>
                <a:close/>
              </a:path>
            </a:pathLst>
          </a:custGeom>
          <a:solidFill>
            <a:srgbClr val="000089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9"/>
          <p:cNvSpPr/>
          <p:nvPr/>
        </p:nvSpPr>
        <p:spPr>
          <a:xfrm>
            <a:off x="7635887" y="3203587"/>
            <a:ext cx="187312" cy="1177912"/>
          </a:xfrm>
          <a:custGeom>
            <a:avLst/>
            <a:gdLst>
              <a:gd name="connsiteX0" fmla="*/ 12886 w 187312"/>
              <a:gd name="connsiteY0" fmla="*/ 14862 h 1177912"/>
              <a:gd name="connsiteX1" fmla="*/ 30378 w 187312"/>
              <a:gd name="connsiteY1" fmla="*/ 16592 h 1177912"/>
              <a:gd name="connsiteX2" fmla="*/ 47041 w 187312"/>
              <a:gd name="connsiteY2" fmla="*/ 21655 h 1177912"/>
              <a:gd name="connsiteX3" fmla="*/ 87141 w 187312"/>
              <a:gd name="connsiteY3" fmla="*/ 54595 h 1177912"/>
              <a:gd name="connsiteX4" fmla="*/ 102135 w 187312"/>
              <a:gd name="connsiteY4" fmla="*/ 104111 h 1177912"/>
              <a:gd name="connsiteX5" fmla="*/ 102135 w 187312"/>
              <a:gd name="connsiteY5" fmla="*/ 508361 h 1177912"/>
              <a:gd name="connsiteX6" fmla="*/ 109149 w 187312"/>
              <a:gd name="connsiteY6" fmla="*/ 543102 h 1177912"/>
              <a:gd name="connsiteX7" fmla="*/ 128276 w 187312"/>
              <a:gd name="connsiteY7" fmla="*/ 571471 h 1177912"/>
              <a:gd name="connsiteX8" fmla="*/ 156645 w 187312"/>
              <a:gd name="connsiteY8" fmla="*/ 590598 h 1177912"/>
              <a:gd name="connsiteX9" fmla="*/ 191385 w 187312"/>
              <a:gd name="connsiteY9" fmla="*/ 597611 h 1177912"/>
              <a:gd name="connsiteX10" fmla="*/ 156645 w 187312"/>
              <a:gd name="connsiteY10" fmla="*/ 604625 h 1177912"/>
              <a:gd name="connsiteX11" fmla="*/ 128276 w 187312"/>
              <a:gd name="connsiteY11" fmla="*/ 623752 h 1177912"/>
              <a:gd name="connsiteX12" fmla="*/ 109149 w 187312"/>
              <a:gd name="connsiteY12" fmla="*/ 652121 h 1177912"/>
              <a:gd name="connsiteX13" fmla="*/ 102135 w 187312"/>
              <a:gd name="connsiteY13" fmla="*/ 686861 h 1177912"/>
              <a:gd name="connsiteX14" fmla="*/ 102135 w 187312"/>
              <a:gd name="connsiteY14" fmla="*/ 1091111 h 1177912"/>
              <a:gd name="connsiteX15" fmla="*/ 95122 w 187312"/>
              <a:gd name="connsiteY15" fmla="*/ 1125852 h 1177912"/>
              <a:gd name="connsiteX16" fmla="*/ 75995 w 187312"/>
              <a:gd name="connsiteY16" fmla="*/ 1154221 h 1177912"/>
              <a:gd name="connsiteX17" fmla="*/ 47626 w 187312"/>
              <a:gd name="connsiteY17" fmla="*/ 1173348 h 1177912"/>
              <a:gd name="connsiteX18" fmla="*/ 12886 w 187312"/>
              <a:gd name="connsiteY18" fmla="*/ 1180361 h 117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7312" h="1177912">
                <a:moveTo>
                  <a:pt x="12886" y="14862"/>
                </a:moveTo>
                <a:lnTo>
                  <a:pt x="30378" y="16592"/>
                </a:lnTo>
                <a:lnTo>
                  <a:pt x="47041" y="21655"/>
                </a:lnTo>
                <a:lnTo>
                  <a:pt x="87141" y="54595"/>
                </a:lnTo>
                <a:lnTo>
                  <a:pt x="102135" y="104111"/>
                </a:lnTo>
                <a:lnTo>
                  <a:pt x="102135" y="508361"/>
                </a:lnTo>
                <a:lnTo>
                  <a:pt x="109149" y="543102"/>
                </a:lnTo>
                <a:lnTo>
                  <a:pt x="128276" y="571471"/>
                </a:lnTo>
                <a:lnTo>
                  <a:pt x="156645" y="590598"/>
                </a:lnTo>
                <a:lnTo>
                  <a:pt x="191385" y="597611"/>
                </a:lnTo>
                <a:lnTo>
                  <a:pt x="156645" y="604625"/>
                </a:lnTo>
                <a:lnTo>
                  <a:pt x="128276" y="623752"/>
                </a:lnTo>
                <a:lnTo>
                  <a:pt x="109149" y="652121"/>
                </a:lnTo>
                <a:lnTo>
                  <a:pt x="102135" y="686861"/>
                </a:lnTo>
                <a:lnTo>
                  <a:pt x="102135" y="1091111"/>
                </a:lnTo>
                <a:lnTo>
                  <a:pt x="95122" y="1125852"/>
                </a:lnTo>
                <a:lnTo>
                  <a:pt x="75995" y="1154221"/>
                </a:lnTo>
                <a:lnTo>
                  <a:pt x="47626" y="1173348"/>
                </a:lnTo>
                <a:lnTo>
                  <a:pt x="12886" y="1180361"/>
                </a:lnTo>
              </a:path>
            </a:pathLst>
          </a:custGeom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415539"/>
            <a:ext cx="5958840" cy="2438400"/>
          </a:xfrm>
          <a:prstGeom prst="rect">
            <a:avLst/>
          </a:prstGeom>
        </p:spPr>
      </p:pic>
      <p:sp>
        <p:nvSpPr>
          <p:cNvPr id="2" name="TextBox 91"/>
          <p:cNvSpPr txBox="1"/>
          <p:nvPr/>
        </p:nvSpPr>
        <p:spPr>
          <a:xfrm>
            <a:off x="397424" y="555818"/>
            <a:ext cx="6208961" cy="2336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Dataset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Dataloader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0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b="1" spc="129" dirty="0">
                <a:solidFill>
                  <a:srgbClr val="0000FE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600" b="1" spc="100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8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6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25" dirty="0">
                <a:solidFill>
                  <a:srgbClr val="675C45"/>
                </a:solidFill>
                <a:latin typeface="Times New Roman"/>
                <a:ea typeface="Times New Roman"/>
              </a:rPr>
              <a:t>MyDataset(file)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spc="114" dirty="0">
                <a:solidFill>
                  <a:srgbClr val="675C45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6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6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6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39" dirty="0">
                <a:solidFill>
                  <a:srgbClr val="675C45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600" spc="135" dirty="0">
                <a:solidFill>
                  <a:srgbClr val="675C45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600" b="1" spc="120" dirty="0">
                <a:solidFill>
                  <a:srgbClr val="0000FE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600" spc="80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6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14" dirty="0">
                <a:solidFill>
                  <a:srgbClr val="675C45"/>
                </a:solidFill>
                <a:latin typeface="Times New Roman"/>
                <a:ea typeface="Times New Roman"/>
              </a:rPr>
              <a:t>batch_size=5,</a:t>
            </a:r>
            <a:r>
              <a:rPr lang="en-US" altLang="zh-CN" sz="16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20" dirty="0">
                <a:solidFill>
                  <a:srgbClr val="675C45"/>
                </a:solidFill>
                <a:latin typeface="Times New Roman"/>
                <a:ea typeface="Times New Roman"/>
              </a:rPr>
              <a:t>shuffle</a:t>
            </a:r>
            <a:r>
              <a:rPr lang="en-US" altLang="zh-CN" sz="1600" spc="120" dirty="0">
                <a:solidFill>
                  <a:srgbClr val="675C45"/>
                </a:solidFill>
                <a:latin typeface="Times New Roman"/>
                <a:ea typeface="Times New Roman"/>
              </a:rPr>
              <a:t>=False)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9"/>
              </a:lnSpc>
            </a:pPr>
            <a:endParaRPr lang="en-US" dirty="0"/>
          </a:p>
          <a:p>
            <a:pPr marL="0" indent="1558402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aLoader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675534" y="3668778"/>
            <a:ext cx="712689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aset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2171727" y="2964800"/>
            <a:ext cx="679450" cy="1363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59583"/>
              </a:lnSpc>
            </a:pPr>
            <a:r>
              <a:rPr lang="en-US" altLang="zh-CN" sz="1400" spc="94" dirty="0">
                <a:solidFill>
                  <a:srgbClr val="000000"/>
                </a:solidFill>
                <a:latin typeface="Times New Roman"/>
                <a:ea typeface="Times New Roman"/>
              </a:rPr>
              <a:t>getit</a:t>
            </a:r>
            <a:r>
              <a:rPr lang="en-US" altLang="zh-CN" sz="1400" spc="89" dirty="0">
                <a:solidFill>
                  <a:srgbClr val="000000"/>
                </a:solidFill>
                <a:latin typeface="Times New Roman"/>
                <a:ea typeface="Times New Roman"/>
              </a:rPr>
              <a:t>em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000000"/>
                </a:solidFill>
                <a:latin typeface="Times New Roman"/>
                <a:ea typeface="Times New Roman"/>
              </a:rPr>
              <a:t>getit</a:t>
            </a:r>
            <a:r>
              <a:rPr lang="en-US" altLang="zh-CN" sz="1400" spc="89" dirty="0">
                <a:solidFill>
                  <a:srgbClr val="000000"/>
                </a:solidFill>
                <a:latin typeface="Times New Roman"/>
                <a:ea typeface="Times New Roman"/>
              </a:rPr>
              <a:t>em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000000"/>
                </a:solidFill>
                <a:latin typeface="Times New Roman"/>
                <a:ea typeface="Times New Roman"/>
              </a:rPr>
              <a:t>getit</a:t>
            </a:r>
            <a:r>
              <a:rPr lang="en-US" altLang="zh-CN" sz="1400" spc="89" dirty="0">
                <a:solidFill>
                  <a:srgbClr val="000000"/>
                </a:solidFill>
                <a:latin typeface="Times New Roman"/>
                <a:ea typeface="Times New Roman"/>
              </a:rPr>
              <a:t>em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000000"/>
                </a:solidFill>
                <a:latin typeface="Times New Roman"/>
                <a:ea typeface="Times New Roman"/>
              </a:rPr>
              <a:t>get</a:t>
            </a:r>
            <a:r>
              <a:rPr lang="en-US" altLang="zh-CN" sz="1400" spc="94" dirty="0">
                <a:solidFill>
                  <a:srgbClr val="000000"/>
                </a:solidFill>
                <a:latin typeface="Times New Roman"/>
                <a:ea typeface="Times New Roman"/>
              </a:rPr>
              <a:t>item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3086127" y="2964800"/>
            <a:ext cx="323850" cy="13639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59583"/>
              </a:lnSpc>
            </a:pPr>
            <a:r>
              <a:rPr lang="en-US" altLang="zh-CN" sz="1400" spc="135" dirty="0">
                <a:solidFill>
                  <a:srgbClr val="000000"/>
                </a:solidFill>
                <a:latin typeface="Times New Roman"/>
                <a:ea typeface="Times New Roman"/>
              </a:rPr>
              <a:t>(0)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000000"/>
                </a:solidFill>
                <a:latin typeface="Times New Roman"/>
                <a:ea typeface="Times New Roman"/>
              </a:rPr>
              <a:t>(1)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000000"/>
                </a:solidFill>
                <a:latin typeface="Times New Roman"/>
                <a:ea typeface="Times New Roman"/>
              </a:rPr>
              <a:t>(2)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000000"/>
                </a:solidFill>
                <a:latin typeface="Times New Roman"/>
                <a:ea typeface="Times New Roman"/>
              </a:rPr>
              <a:t>(3)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4484623" y="2944520"/>
            <a:ext cx="146050" cy="1364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59583"/>
              </a:lnSpc>
            </a:pPr>
            <a:r>
              <a:rPr lang="en-US" altLang="zh-CN" sz="1400" spc="-55" dirty="0">
                <a:solidFill>
                  <a:srgbClr val="000000"/>
                </a:solidFill>
                <a:latin typeface="Times New Roman"/>
                <a:ea typeface="Times New Roman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55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55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-10" dirty="0">
                <a:solidFill>
                  <a:srgbClr val="FEFEFE"/>
                </a:solidFill>
                <a:latin typeface="Times New Roman"/>
                <a:ea typeface="Times New Roman"/>
              </a:rPr>
              <a:t>3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7977747" y="3656030"/>
            <a:ext cx="102870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125" dirty="0">
                <a:solidFill>
                  <a:srgbClr val="000000"/>
                </a:solidFill>
                <a:latin typeface="Times New Roman"/>
                <a:ea typeface="Times New Roman"/>
              </a:rPr>
              <a:t>batch_si</a:t>
            </a:r>
            <a:r>
              <a:rPr lang="en-US" altLang="zh-CN" sz="1600" spc="120" dirty="0">
                <a:solidFill>
                  <a:srgbClr val="000000"/>
                </a:solidFill>
                <a:latin typeface="Times New Roman"/>
                <a:ea typeface="Times New Roman"/>
              </a:rPr>
              <a:t>ze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2171727" y="4390343"/>
            <a:ext cx="5202291" cy="305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  <a:tabLst>
                <a:tab pos="914400" algn="l"/>
                <a:tab pos="2312896" algn="l"/>
                <a:tab pos="4138305" algn="l"/>
              </a:tabLst>
            </a:pPr>
            <a:r>
              <a:rPr lang="en-US" altLang="zh-CN" sz="1400" spc="100" dirty="0">
                <a:solidFill>
                  <a:srgbClr val="000000"/>
                </a:solidFill>
                <a:latin typeface="Times New Roman"/>
                <a:ea typeface="Times New Roman"/>
              </a:rPr>
              <a:t>getitem	</a:t>
            </a:r>
            <a:r>
              <a:rPr lang="en-US" altLang="zh-CN" sz="1400" spc="154" dirty="0">
                <a:solidFill>
                  <a:srgbClr val="000000"/>
                </a:solidFill>
                <a:latin typeface="Times New Roman"/>
                <a:ea typeface="Times New Roman"/>
              </a:rPr>
              <a:t>(4)	</a:t>
            </a:r>
            <a:r>
              <a:rPr lang="en-US" altLang="zh-CN" sz="1400" dirty="0">
                <a:solidFill>
                  <a:srgbClr val="FEFEFE"/>
                </a:solidFill>
                <a:latin typeface="Times New Roman"/>
                <a:ea typeface="Times New Roman"/>
              </a:rPr>
              <a:t>4	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mini-batch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958339"/>
            <a:ext cx="2324100" cy="1729739"/>
          </a:xfrm>
          <a:prstGeom prst="rect">
            <a:avLst/>
          </a:prstGeom>
        </p:spPr>
      </p:pic>
      <p:sp>
        <p:nvSpPr>
          <p:cNvPr id="2" name="Freeform 99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100"/>
          <p:cNvSpPr/>
          <p:nvPr/>
        </p:nvSpPr>
        <p:spPr>
          <a:xfrm>
            <a:off x="781050" y="2851150"/>
            <a:ext cx="349250" cy="349250"/>
          </a:xfrm>
          <a:custGeom>
            <a:avLst/>
            <a:gdLst>
              <a:gd name="connsiteX0" fmla="*/ 14887 w 349250"/>
              <a:gd name="connsiteY0" fmla="*/ 12050 h 349250"/>
              <a:gd name="connsiteX1" fmla="*/ 358412 w 349250"/>
              <a:gd name="connsiteY1" fmla="*/ 12050 h 349250"/>
              <a:gd name="connsiteX2" fmla="*/ 358412 w 349250"/>
              <a:gd name="connsiteY2" fmla="*/ 354950 h 349250"/>
              <a:gd name="connsiteX3" fmla="*/ 14887 w 349250"/>
              <a:gd name="connsiteY3" fmla="*/ 354950 h 349250"/>
              <a:gd name="connsiteX4" fmla="*/ 14887 w 349250"/>
              <a:gd name="connsiteY4" fmla="*/ 12050 h 349250"/>
              <a:gd name="connsiteX5" fmla="*/ 14887 w 349250"/>
              <a:gd name="connsiteY5" fmla="*/ 120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4887" y="12050"/>
                </a:moveTo>
                <a:lnTo>
                  <a:pt x="358412" y="12050"/>
                </a:lnTo>
                <a:lnTo>
                  <a:pt x="358412" y="354950"/>
                </a:lnTo>
                <a:lnTo>
                  <a:pt x="14887" y="354950"/>
                </a:lnTo>
                <a:lnTo>
                  <a:pt x="14887" y="12050"/>
                </a:lnTo>
                <a:lnTo>
                  <a:pt x="14887" y="1205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1"/>
          <p:cNvSpPr/>
          <p:nvPr/>
        </p:nvSpPr>
        <p:spPr>
          <a:xfrm>
            <a:off x="1123950" y="2851150"/>
            <a:ext cx="349250" cy="349250"/>
          </a:xfrm>
          <a:custGeom>
            <a:avLst/>
            <a:gdLst>
              <a:gd name="connsiteX0" fmla="*/ 15512 w 349250"/>
              <a:gd name="connsiteY0" fmla="*/ 12050 h 349250"/>
              <a:gd name="connsiteX1" fmla="*/ 359037 w 349250"/>
              <a:gd name="connsiteY1" fmla="*/ 12050 h 349250"/>
              <a:gd name="connsiteX2" fmla="*/ 359037 w 349250"/>
              <a:gd name="connsiteY2" fmla="*/ 354950 h 349250"/>
              <a:gd name="connsiteX3" fmla="*/ 15512 w 349250"/>
              <a:gd name="connsiteY3" fmla="*/ 354950 h 349250"/>
              <a:gd name="connsiteX4" fmla="*/ 15512 w 349250"/>
              <a:gd name="connsiteY4" fmla="*/ 12050 h 349250"/>
              <a:gd name="connsiteX5" fmla="*/ 15512 w 349250"/>
              <a:gd name="connsiteY5" fmla="*/ 120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5512" y="12050"/>
                </a:moveTo>
                <a:lnTo>
                  <a:pt x="359037" y="12050"/>
                </a:lnTo>
                <a:lnTo>
                  <a:pt x="359037" y="354950"/>
                </a:lnTo>
                <a:lnTo>
                  <a:pt x="15512" y="354950"/>
                </a:lnTo>
                <a:lnTo>
                  <a:pt x="15512" y="12050"/>
                </a:lnTo>
                <a:lnTo>
                  <a:pt x="15512" y="1205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2"/>
          <p:cNvSpPr/>
          <p:nvPr/>
        </p:nvSpPr>
        <p:spPr>
          <a:xfrm>
            <a:off x="1466850" y="2851150"/>
            <a:ext cx="349250" cy="349250"/>
          </a:xfrm>
          <a:custGeom>
            <a:avLst/>
            <a:gdLst>
              <a:gd name="connsiteX0" fmla="*/ 16137 w 349250"/>
              <a:gd name="connsiteY0" fmla="*/ 12050 h 349250"/>
              <a:gd name="connsiteX1" fmla="*/ 359661 w 349250"/>
              <a:gd name="connsiteY1" fmla="*/ 12050 h 349250"/>
              <a:gd name="connsiteX2" fmla="*/ 359661 w 349250"/>
              <a:gd name="connsiteY2" fmla="*/ 354950 h 349250"/>
              <a:gd name="connsiteX3" fmla="*/ 16137 w 349250"/>
              <a:gd name="connsiteY3" fmla="*/ 354950 h 349250"/>
              <a:gd name="connsiteX4" fmla="*/ 16137 w 349250"/>
              <a:gd name="connsiteY4" fmla="*/ 12050 h 349250"/>
              <a:gd name="connsiteX5" fmla="*/ 16137 w 349250"/>
              <a:gd name="connsiteY5" fmla="*/ 120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6137" y="12050"/>
                </a:moveTo>
                <a:lnTo>
                  <a:pt x="359661" y="12050"/>
                </a:lnTo>
                <a:lnTo>
                  <a:pt x="359661" y="354950"/>
                </a:lnTo>
                <a:lnTo>
                  <a:pt x="16137" y="354950"/>
                </a:lnTo>
                <a:lnTo>
                  <a:pt x="16137" y="12050"/>
                </a:lnTo>
                <a:lnTo>
                  <a:pt x="16137" y="1205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3"/>
          <p:cNvSpPr/>
          <p:nvPr/>
        </p:nvSpPr>
        <p:spPr>
          <a:xfrm>
            <a:off x="1809750" y="2851150"/>
            <a:ext cx="349250" cy="349250"/>
          </a:xfrm>
          <a:custGeom>
            <a:avLst/>
            <a:gdLst>
              <a:gd name="connsiteX0" fmla="*/ 16761 w 349250"/>
              <a:gd name="connsiteY0" fmla="*/ 12050 h 349250"/>
              <a:gd name="connsiteX1" fmla="*/ 360286 w 349250"/>
              <a:gd name="connsiteY1" fmla="*/ 12050 h 349250"/>
              <a:gd name="connsiteX2" fmla="*/ 360286 w 349250"/>
              <a:gd name="connsiteY2" fmla="*/ 354950 h 349250"/>
              <a:gd name="connsiteX3" fmla="*/ 16761 w 349250"/>
              <a:gd name="connsiteY3" fmla="*/ 354950 h 349250"/>
              <a:gd name="connsiteX4" fmla="*/ 16761 w 349250"/>
              <a:gd name="connsiteY4" fmla="*/ 12050 h 349250"/>
              <a:gd name="connsiteX5" fmla="*/ 16761 w 349250"/>
              <a:gd name="connsiteY5" fmla="*/ 120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6761" y="12050"/>
                </a:moveTo>
                <a:lnTo>
                  <a:pt x="360286" y="12050"/>
                </a:lnTo>
                <a:lnTo>
                  <a:pt x="360286" y="354950"/>
                </a:lnTo>
                <a:lnTo>
                  <a:pt x="16761" y="354950"/>
                </a:lnTo>
                <a:lnTo>
                  <a:pt x="16761" y="12050"/>
                </a:lnTo>
                <a:lnTo>
                  <a:pt x="16761" y="1205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4"/>
          <p:cNvSpPr/>
          <p:nvPr/>
        </p:nvSpPr>
        <p:spPr>
          <a:xfrm>
            <a:off x="2152650" y="2851150"/>
            <a:ext cx="349250" cy="349250"/>
          </a:xfrm>
          <a:custGeom>
            <a:avLst/>
            <a:gdLst>
              <a:gd name="connsiteX0" fmla="*/ 17386 w 349250"/>
              <a:gd name="connsiteY0" fmla="*/ 12050 h 349250"/>
              <a:gd name="connsiteX1" fmla="*/ 360912 w 349250"/>
              <a:gd name="connsiteY1" fmla="*/ 12050 h 349250"/>
              <a:gd name="connsiteX2" fmla="*/ 360912 w 349250"/>
              <a:gd name="connsiteY2" fmla="*/ 354950 h 349250"/>
              <a:gd name="connsiteX3" fmla="*/ 17386 w 349250"/>
              <a:gd name="connsiteY3" fmla="*/ 354950 h 349250"/>
              <a:gd name="connsiteX4" fmla="*/ 17386 w 349250"/>
              <a:gd name="connsiteY4" fmla="*/ 12050 h 349250"/>
              <a:gd name="connsiteX5" fmla="*/ 17386 w 349250"/>
              <a:gd name="connsiteY5" fmla="*/ 1205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7386" y="12050"/>
                </a:moveTo>
                <a:lnTo>
                  <a:pt x="360912" y="12050"/>
                </a:lnTo>
                <a:lnTo>
                  <a:pt x="360912" y="354950"/>
                </a:lnTo>
                <a:lnTo>
                  <a:pt x="17386" y="354950"/>
                </a:lnTo>
                <a:lnTo>
                  <a:pt x="17386" y="12050"/>
                </a:lnTo>
                <a:lnTo>
                  <a:pt x="17386" y="1205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5"/>
          <p:cNvSpPr/>
          <p:nvPr/>
        </p:nvSpPr>
        <p:spPr>
          <a:xfrm>
            <a:off x="777875" y="2835275"/>
            <a:ext cx="22225" cy="377825"/>
          </a:xfrm>
          <a:custGeom>
            <a:avLst/>
            <a:gdLst>
              <a:gd name="connsiteX0" fmla="*/ 18062 w 22225"/>
              <a:gd name="connsiteY0" fmla="*/ 18400 h 377825"/>
              <a:gd name="connsiteX1" fmla="*/ 18062 w 22225"/>
              <a:gd name="connsiteY1" fmla="*/ 38035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77825">
                <a:moveTo>
                  <a:pt x="18062" y="18400"/>
                </a:moveTo>
                <a:lnTo>
                  <a:pt x="18062" y="3803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6"/>
          <p:cNvSpPr/>
          <p:nvPr/>
        </p:nvSpPr>
        <p:spPr>
          <a:xfrm>
            <a:off x="1120775" y="2835275"/>
            <a:ext cx="22225" cy="377825"/>
          </a:xfrm>
          <a:custGeom>
            <a:avLst/>
            <a:gdLst>
              <a:gd name="connsiteX0" fmla="*/ 18687 w 22225"/>
              <a:gd name="connsiteY0" fmla="*/ 18400 h 377825"/>
              <a:gd name="connsiteX1" fmla="*/ 18687 w 22225"/>
              <a:gd name="connsiteY1" fmla="*/ 38035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77825">
                <a:moveTo>
                  <a:pt x="18687" y="18400"/>
                </a:moveTo>
                <a:lnTo>
                  <a:pt x="18687" y="3803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7"/>
          <p:cNvSpPr/>
          <p:nvPr/>
        </p:nvSpPr>
        <p:spPr>
          <a:xfrm>
            <a:off x="1463675" y="2835275"/>
            <a:ext cx="22225" cy="377825"/>
          </a:xfrm>
          <a:custGeom>
            <a:avLst/>
            <a:gdLst>
              <a:gd name="connsiteX0" fmla="*/ 19312 w 22225"/>
              <a:gd name="connsiteY0" fmla="*/ 18400 h 377825"/>
              <a:gd name="connsiteX1" fmla="*/ 19312 w 22225"/>
              <a:gd name="connsiteY1" fmla="*/ 38035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77825">
                <a:moveTo>
                  <a:pt x="19312" y="18400"/>
                </a:moveTo>
                <a:lnTo>
                  <a:pt x="19312" y="3803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8"/>
          <p:cNvSpPr/>
          <p:nvPr/>
        </p:nvSpPr>
        <p:spPr>
          <a:xfrm>
            <a:off x="1806575" y="2835275"/>
            <a:ext cx="22225" cy="377825"/>
          </a:xfrm>
          <a:custGeom>
            <a:avLst/>
            <a:gdLst>
              <a:gd name="connsiteX0" fmla="*/ 19936 w 22225"/>
              <a:gd name="connsiteY0" fmla="*/ 18400 h 377825"/>
              <a:gd name="connsiteX1" fmla="*/ 19936 w 22225"/>
              <a:gd name="connsiteY1" fmla="*/ 38035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77825">
                <a:moveTo>
                  <a:pt x="19936" y="18400"/>
                </a:moveTo>
                <a:lnTo>
                  <a:pt x="19936" y="3803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9"/>
          <p:cNvSpPr/>
          <p:nvPr/>
        </p:nvSpPr>
        <p:spPr>
          <a:xfrm>
            <a:off x="2149475" y="2835275"/>
            <a:ext cx="22225" cy="377825"/>
          </a:xfrm>
          <a:custGeom>
            <a:avLst/>
            <a:gdLst>
              <a:gd name="connsiteX0" fmla="*/ 20561 w 22225"/>
              <a:gd name="connsiteY0" fmla="*/ 18400 h 377825"/>
              <a:gd name="connsiteX1" fmla="*/ 20561 w 22225"/>
              <a:gd name="connsiteY1" fmla="*/ 38035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77825">
                <a:moveTo>
                  <a:pt x="20561" y="18400"/>
                </a:moveTo>
                <a:lnTo>
                  <a:pt x="20561" y="3803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10"/>
          <p:cNvSpPr/>
          <p:nvPr/>
        </p:nvSpPr>
        <p:spPr>
          <a:xfrm>
            <a:off x="2492375" y="2835275"/>
            <a:ext cx="22225" cy="377825"/>
          </a:xfrm>
          <a:custGeom>
            <a:avLst/>
            <a:gdLst>
              <a:gd name="connsiteX0" fmla="*/ 21187 w 22225"/>
              <a:gd name="connsiteY0" fmla="*/ 18400 h 377825"/>
              <a:gd name="connsiteX1" fmla="*/ 21187 w 22225"/>
              <a:gd name="connsiteY1" fmla="*/ 380350 h 37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77825">
                <a:moveTo>
                  <a:pt x="21187" y="18400"/>
                </a:moveTo>
                <a:lnTo>
                  <a:pt x="21187" y="3803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 111"/>
          <p:cNvSpPr/>
          <p:nvPr/>
        </p:nvSpPr>
        <p:spPr>
          <a:xfrm>
            <a:off x="765175" y="2847975"/>
            <a:ext cx="1749425" cy="22225"/>
          </a:xfrm>
          <a:custGeom>
            <a:avLst/>
            <a:gdLst>
              <a:gd name="connsiteX0" fmla="*/ 21237 w 1749425"/>
              <a:gd name="connsiteY0" fmla="*/ 15225 h 22225"/>
              <a:gd name="connsiteX1" fmla="*/ 1757912 w 1749425"/>
              <a:gd name="connsiteY1" fmla="*/ 1522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21237" y="15225"/>
                </a:moveTo>
                <a:lnTo>
                  <a:pt x="1757912" y="152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2"/>
          <p:cNvSpPr/>
          <p:nvPr/>
        </p:nvSpPr>
        <p:spPr>
          <a:xfrm>
            <a:off x="765175" y="3190875"/>
            <a:ext cx="1749425" cy="22225"/>
          </a:xfrm>
          <a:custGeom>
            <a:avLst/>
            <a:gdLst>
              <a:gd name="connsiteX0" fmla="*/ 21237 w 1749425"/>
              <a:gd name="connsiteY0" fmla="*/ 15225 h 22225"/>
              <a:gd name="connsiteX1" fmla="*/ 1757912 w 1749425"/>
              <a:gd name="connsiteY1" fmla="*/ 1522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21237" y="15225"/>
                </a:moveTo>
                <a:lnTo>
                  <a:pt x="1757912" y="152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3"/>
          <p:cNvSpPr/>
          <p:nvPr/>
        </p:nvSpPr>
        <p:spPr>
          <a:xfrm>
            <a:off x="3419475" y="2505075"/>
            <a:ext cx="352425" cy="352425"/>
          </a:xfrm>
          <a:custGeom>
            <a:avLst/>
            <a:gdLst>
              <a:gd name="connsiteX0" fmla="*/ 9950 w 352425"/>
              <a:gd name="connsiteY0" fmla="*/ 14625 h 352425"/>
              <a:gd name="connsiteX1" fmla="*/ 353475 w 352425"/>
              <a:gd name="connsiteY1" fmla="*/ 14625 h 352425"/>
              <a:gd name="connsiteX2" fmla="*/ 353475 w 352425"/>
              <a:gd name="connsiteY2" fmla="*/ 357525 h 352425"/>
              <a:gd name="connsiteX3" fmla="*/ 9950 w 352425"/>
              <a:gd name="connsiteY3" fmla="*/ 357525 h 352425"/>
              <a:gd name="connsiteX4" fmla="*/ 9950 w 352425"/>
              <a:gd name="connsiteY4" fmla="*/ 14625 h 352425"/>
              <a:gd name="connsiteX5" fmla="*/ 995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9950" y="14625"/>
                </a:moveTo>
                <a:lnTo>
                  <a:pt x="353475" y="14625"/>
                </a:lnTo>
                <a:lnTo>
                  <a:pt x="353475" y="357525"/>
                </a:lnTo>
                <a:lnTo>
                  <a:pt x="9950" y="357525"/>
                </a:lnTo>
                <a:lnTo>
                  <a:pt x="9950" y="14625"/>
                </a:lnTo>
                <a:lnTo>
                  <a:pt x="995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4"/>
          <p:cNvSpPr/>
          <p:nvPr/>
        </p:nvSpPr>
        <p:spPr>
          <a:xfrm>
            <a:off x="3762375" y="2505075"/>
            <a:ext cx="352425" cy="352425"/>
          </a:xfrm>
          <a:custGeom>
            <a:avLst/>
            <a:gdLst>
              <a:gd name="connsiteX0" fmla="*/ 10575 w 352425"/>
              <a:gd name="connsiteY0" fmla="*/ 14625 h 352425"/>
              <a:gd name="connsiteX1" fmla="*/ 354100 w 352425"/>
              <a:gd name="connsiteY1" fmla="*/ 14625 h 352425"/>
              <a:gd name="connsiteX2" fmla="*/ 354100 w 352425"/>
              <a:gd name="connsiteY2" fmla="*/ 357525 h 352425"/>
              <a:gd name="connsiteX3" fmla="*/ 10575 w 352425"/>
              <a:gd name="connsiteY3" fmla="*/ 357525 h 352425"/>
              <a:gd name="connsiteX4" fmla="*/ 10575 w 352425"/>
              <a:gd name="connsiteY4" fmla="*/ 14625 h 352425"/>
              <a:gd name="connsiteX5" fmla="*/ 10575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0575" y="14625"/>
                </a:moveTo>
                <a:lnTo>
                  <a:pt x="354100" y="14625"/>
                </a:lnTo>
                <a:lnTo>
                  <a:pt x="354100" y="357525"/>
                </a:lnTo>
                <a:lnTo>
                  <a:pt x="10575" y="357525"/>
                </a:lnTo>
                <a:lnTo>
                  <a:pt x="10575" y="14625"/>
                </a:lnTo>
                <a:lnTo>
                  <a:pt x="10575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5"/>
          <p:cNvSpPr/>
          <p:nvPr/>
        </p:nvSpPr>
        <p:spPr>
          <a:xfrm>
            <a:off x="4105275" y="2505075"/>
            <a:ext cx="352425" cy="352425"/>
          </a:xfrm>
          <a:custGeom>
            <a:avLst/>
            <a:gdLst>
              <a:gd name="connsiteX0" fmla="*/ 11200 w 352425"/>
              <a:gd name="connsiteY0" fmla="*/ 14625 h 352425"/>
              <a:gd name="connsiteX1" fmla="*/ 354725 w 352425"/>
              <a:gd name="connsiteY1" fmla="*/ 14625 h 352425"/>
              <a:gd name="connsiteX2" fmla="*/ 354725 w 352425"/>
              <a:gd name="connsiteY2" fmla="*/ 357525 h 352425"/>
              <a:gd name="connsiteX3" fmla="*/ 11200 w 352425"/>
              <a:gd name="connsiteY3" fmla="*/ 357525 h 352425"/>
              <a:gd name="connsiteX4" fmla="*/ 11200 w 352425"/>
              <a:gd name="connsiteY4" fmla="*/ 14625 h 352425"/>
              <a:gd name="connsiteX5" fmla="*/ 1120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200" y="14625"/>
                </a:moveTo>
                <a:lnTo>
                  <a:pt x="354725" y="14625"/>
                </a:lnTo>
                <a:lnTo>
                  <a:pt x="354725" y="357525"/>
                </a:lnTo>
                <a:lnTo>
                  <a:pt x="11200" y="357525"/>
                </a:lnTo>
                <a:lnTo>
                  <a:pt x="11200" y="14625"/>
                </a:lnTo>
                <a:lnTo>
                  <a:pt x="1120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6"/>
          <p:cNvSpPr/>
          <p:nvPr/>
        </p:nvSpPr>
        <p:spPr>
          <a:xfrm>
            <a:off x="4448175" y="2505075"/>
            <a:ext cx="352425" cy="352425"/>
          </a:xfrm>
          <a:custGeom>
            <a:avLst/>
            <a:gdLst>
              <a:gd name="connsiteX0" fmla="*/ 11825 w 352425"/>
              <a:gd name="connsiteY0" fmla="*/ 14625 h 352425"/>
              <a:gd name="connsiteX1" fmla="*/ 355350 w 352425"/>
              <a:gd name="connsiteY1" fmla="*/ 14625 h 352425"/>
              <a:gd name="connsiteX2" fmla="*/ 355350 w 352425"/>
              <a:gd name="connsiteY2" fmla="*/ 357525 h 352425"/>
              <a:gd name="connsiteX3" fmla="*/ 11825 w 352425"/>
              <a:gd name="connsiteY3" fmla="*/ 357525 h 352425"/>
              <a:gd name="connsiteX4" fmla="*/ 11825 w 352425"/>
              <a:gd name="connsiteY4" fmla="*/ 14625 h 352425"/>
              <a:gd name="connsiteX5" fmla="*/ 11825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825" y="14625"/>
                </a:moveTo>
                <a:lnTo>
                  <a:pt x="355350" y="14625"/>
                </a:lnTo>
                <a:lnTo>
                  <a:pt x="355350" y="357525"/>
                </a:lnTo>
                <a:lnTo>
                  <a:pt x="11825" y="357525"/>
                </a:lnTo>
                <a:lnTo>
                  <a:pt x="11825" y="14625"/>
                </a:lnTo>
                <a:lnTo>
                  <a:pt x="11825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7"/>
          <p:cNvSpPr/>
          <p:nvPr/>
        </p:nvSpPr>
        <p:spPr>
          <a:xfrm>
            <a:off x="4791075" y="2505075"/>
            <a:ext cx="352425" cy="352425"/>
          </a:xfrm>
          <a:custGeom>
            <a:avLst/>
            <a:gdLst>
              <a:gd name="connsiteX0" fmla="*/ 12450 w 352425"/>
              <a:gd name="connsiteY0" fmla="*/ 14625 h 352425"/>
              <a:gd name="connsiteX1" fmla="*/ 355975 w 352425"/>
              <a:gd name="connsiteY1" fmla="*/ 14625 h 352425"/>
              <a:gd name="connsiteX2" fmla="*/ 355975 w 352425"/>
              <a:gd name="connsiteY2" fmla="*/ 357525 h 352425"/>
              <a:gd name="connsiteX3" fmla="*/ 12450 w 352425"/>
              <a:gd name="connsiteY3" fmla="*/ 357525 h 352425"/>
              <a:gd name="connsiteX4" fmla="*/ 12450 w 352425"/>
              <a:gd name="connsiteY4" fmla="*/ 14625 h 352425"/>
              <a:gd name="connsiteX5" fmla="*/ 1245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2450" y="14625"/>
                </a:moveTo>
                <a:lnTo>
                  <a:pt x="355975" y="14625"/>
                </a:lnTo>
                <a:lnTo>
                  <a:pt x="355975" y="357525"/>
                </a:lnTo>
                <a:lnTo>
                  <a:pt x="12450" y="357525"/>
                </a:lnTo>
                <a:lnTo>
                  <a:pt x="12450" y="14625"/>
                </a:lnTo>
                <a:lnTo>
                  <a:pt x="1245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 118"/>
          <p:cNvSpPr/>
          <p:nvPr/>
        </p:nvSpPr>
        <p:spPr>
          <a:xfrm>
            <a:off x="3419475" y="2847975"/>
            <a:ext cx="352425" cy="352425"/>
          </a:xfrm>
          <a:custGeom>
            <a:avLst/>
            <a:gdLst>
              <a:gd name="connsiteX0" fmla="*/ 9950 w 352425"/>
              <a:gd name="connsiteY0" fmla="*/ 14625 h 352425"/>
              <a:gd name="connsiteX1" fmla="*/ 353475 w 352425"/>
              <a:gd name="connsiteY1" fmla="*/ 14625 h 352425"/>
              <a:gd name="connsiteX2" fmla="*/ 353475 w 352425"/>
              <a:gd name="connsiteY2" fmla="*/ 357525 h 352425"/>
              <a:gd name="connsiteX3" fmla="*/ 9950 w 352425"/>
              <a:gd name="connsiteY3" fmla="*/ 357525 h 352425"/>
              <a:gd name="connsiteX4" fmla="*/ 9950 w 352425"/>
              <a:gd name="connsiteY4" fmla="*/ 14625 h 352425"/>
              <a:gd name="connsiteX5" fmla="*/ 995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9950" y="14625"/>
                </a:moveTo>
                <a:lnTo>
                  <a:pt x="353475" y="14625"/>
                </a:lnTo>
                <a:lnTo>
                  <a:pt x="353475" y="357525"/>
                </a:lnTo>
                <a:lnTo>
                  <a:pt x="9950" y="357525"/>
                </a:lnTo>
                <a:lnTo>
                  <a:pt x="9950" y="14625"/>
                </a:lnTo>
                <a:lnTo>
                  <a:pt x="995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9"/>
          <p:cNvSpPr/>
          <p:nvPr/>
        </p:nvSpPr>
        <p:spPr>
          <a:xfrm>
            <a:off x="3762375" y="2847975"/>
            <a:ext cx="352425" cy="352425"/>
          </a:xfrm>
          <a:custGeom>
            <a:avLst/>
            <a:gdLst>
              <a:gd name="connsiteX0" fmla="*/ 10575 w 352425"/>
              <a:gd name="connsiteY0" fmla="*/ 14625 h 352425"/>
              <a:gd name="connsiteX1" fmla="*/ 354100 w 352425"/>
              <a:gd name="connsiteY1" fmla="*/ 14625 h 352425"/>
              <a:gd name="connsiteX2" fmla="*/ 354100 w 352425"/>
              <a:gd name="connsiteY2" fmla="*/ 357525 h 352425"/>
              <a:gd name="connsiteX3" fmla="*/ 10575 w 352425"/>
              <a:gd name="connsiteY3" fmla="*/ 357525 h 352425"/>
              <a:gd name="connsiteX4" fmla="*/ 10575 w 352425"/>
              <a:gd name="connsiteY4" fmla="*/ 14625 h 352425"/>
              <a:gd name="connsiteX5" fmla="*/ 10575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0575" y="14625"/>
                </a:moveTo>
                <a:lnTo>
                  <a:pt x="354100" y="14625"/>
                </a:lnTo>
                <a:lnTo>
                  <a:pt x="354100" y="357525"/>
                </a:lnTo>
                <a:lnTo>
                  <a:pt x="10575" y="357525"/>
                </a:lnTo>
                <a:lnTo>
                  <a:pt x="10575" y="14625"/>
                </a:lnTo>
                <a:lnTo>
                  <a:pt x="10575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reeform 120"/>
          <p:cNvSpPr/>
          <p:nvPr/>
        </p:nvSpPr>
        <p:spPr>
          <a:xfrm>
            <a:off x="4105275" y="2847975"/>
            <a:ext cx="352425" cy="352425"/>
          </a:xfrm>
          <a:custGeom>
            <a:avLst/>
            <a:gdLst>
              <a:gd name="connsiteX0" fmla="*/ 11200 w 352425"/>
              <a:gd name="connsiteY0" fmla="*/ 14625 h 352425"/>
              <a:gd name="connsiteX1" fmla="*/ 354725 w 352425"/>
              <a:gd name="connsiteY1" fmla="*/ 14625 h 352425"/>
              <a:gd name="connsiteX2" fmla="*/ 354725 w 352425"/>
              <a:gd name="connsiteY2" fmla="*/ 357525 h 352425"/>
              <a:gd name="connsiteX3" fmla="*/ 11200 w 352425"/>
              <a:gd name="connsiteY3" fmla="*/ 357525 h 352425"/>
              <a:gd name="connsiteX4" fmla="*/ 11200 w 352425"/>
              <a:gd name="connsiteY4" fmla="*/ 14625 h 352425"/>
              <a:gd name="connsiteX5" fmla="*/ 1120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200" y="14625"/>
                </a:moveTo>
                <a:lnTo>
                  <a:pt x="354725" y="14625"/>
                </a:lnTo>
                <a:lnTo>
                  <a:pt x="354725" y="357525"/>
                </a:lnTo>
                <a:lnTo>
                  <a:pt x="11200" y="357525"/>
                </a:lnTo>
                <a:lnTo>
                  <a:pt x="11200" y="14625"/>
                </a:lnTo>
                <a:lnTo>
                  <a:pt x="1120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1"/>
          <p:cNvSpPr/>
          <p:nvPr/>
        </p:nvSpPr>
        <p:spPr>
          <a:xfrm>
            <a:off x="4448175" y="2847975"/>
            <a:ext cx="352425" cy="352425"/>
          </a:xfrm>
          <a:custGeom>
            <a:avLst/>
            <a:gdLst>
              <a:gd name="connsiteX0" fmla="*/ 11825 w 352425"/>
              <a:gd name="connsiteY0" fmla="*/ 14625 h 352425"/>
              <a:gd name="connsiteX1" fmla="*/ 355350 w 352425"/>
              <a:gd name="connsiteY1" fmla="*/ 14625 h 352425"/>
              <a:gd name="connsiteX2" fmla="*/ 355350 w 352425"/>
              <a:gd name="connsiteY2" fmla="*/ 357525 h 352425"/>
              <a:gd name="connsiteX3" fmla="*/ 11825 w 352425"/>
              <a:gd name="connsiteY3" fmla="*/ 357525 h 352425"/>
              <a:gd name="connsiteX4" fmla="*/ 11825 w 352425"/>
              <a:gd name="connsiteY4" fmla="*/ 14625 h 352425"/>
              <a:gd name="connsiteX5" fmla="*/ 11825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825" y="14625"/>
                </a:moveTo>
                <a:lnTo>
                  <a:pt x="355350" y="14625"/>
                </a:lnTo>
                <a:lnTo>
                  <a:pt x="355350" y="357525"/>
                </a:lnTo>
                <a:lnTo>
                  <a:pt x="11825" y="357525"/>
                </a:lnTo>
                <a:lnTo>
                  <a:pt x="11825" y="14625"/>
                </a:lnTo>
                <a:lnTo>
                  <a:pt x="11825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2"/>
          <p:cNvSpPr/>
          <p:nvPr/>
        </p:nvSpPr>
        <p:spPr>
          <a:xfrm>
            <a:off x="4791075" y="2847975"/>
            <a:ext cx="352425" cy="352425"/>
          </a:xfrm>
          <a:custGeom>
            <a:avLst/>
            <a:gdLst>
              <a:gd name="connsiteX0" fmla="*/ 12450 w 352425"/>
              <a:gd name="connsiteY0" fmla="*/ 14625 h 352425"/>
              <a:gd name="connsiteX1" fmla="*/ 355975 w 352425"/>
              <a:gd name="connsiteY1" fmla="*/ 14625 h 352425"/>
              <a:gd name="connsiteX2" fmla="*/ 355975 w 352425"/>
              <a:gd name="connsiteY2" fmla="*/ 357525 h 352425"/>
              <a:gd name="connsiteX3" fmla="*/ 12450 w 352425"/>
              <a:gd name="connsiteY3" fmla="*/ 357525 h 352425"/>
              <a:gd name="connsiteX4" fmla="*/ 12450 w 352425"/>
              <a:gd name="connsiteY4" fmla="*/ 14625 h 352425"/>
              <a:gd name="connsiteX5" fmla="*/ 1245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2450" y="14625"/>
                </a:moveTo>
                <a:lnTo>
                  <a:pt x="355975" y="14625"/>
                </a:lnTo>
                <a:lnTo>
                  <a:pt x="355975" y="357525"/>
                </a:lnTo>
                <a:lnTo>
                  <a:pt x="12450" y="357525"/>
                </a:lnTo>
                <a:lnTo>
                  <a:pt x="12450" y="14625"/>
                </a:lnTo>
                <a:lnTo>
                  <a:pt x="1245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reeform 123"/>
          <p:cNvSpPr/>
          <p:nvPr/>
        </p:nvSpPr>
        <p:spPr>
          <a:xfrm>
            <a:off x="3419475" y="3190875"/>
            <a:ext cx="352425" cy="352425"/>
          </a:xfrm>
          <a:custGeom>
            <a:avLst/>
            <a:gdLst>
              <a:gd name="connsiteX0" fmla="*/ 9950 w 352425"/>
              <a:gd name="connsiteY0" fmla="*/ 14625 h 352425"/>
              <a:gd name="connsiteX1" fmla="*/ 353475 w 352425"/>
              <a:gd name="connsiteY1" fmla="*/ 14625 h 352425"/>
              <a:gd name="connsiteX2" fmla="*/ 353475 w 352425"/>
              <a:gd name="connsiteY2" fmla="*/ 357525 h 352425"/>
              <a:gd name="connsiteX3" fmla="*/ 9950 w 352425"/>
              <a:gd name="connsiteY3" fmla="*/ 357525 h 352425"/>
              <a:gd name="connsiteX4" fmla="*/ 9950 w 352425"/>
              <a:gd name="connsiteY4" fmla="*/ 14625 h 352425"/>
              <a:gd name="connsiteX5" fmla="*/ 995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9950" y="14625"/>
                </a:moveTo>
                <a:lnTo>
                  <a:pt x="353475" y="14625"/>
                </a:lnTo>
                <a:lnTo>
                  <a:pt x="353475" y="357525"/>
                </a:lnTo>
                <a:lnTo>
                  <a:pt x="9950" y="357525"/>
                </a:lnTo>
                <a:lnTo>
                  <a:pt x="9950" y="14625"/>
                </a:lnTo>
                <a:lnTo>
                  <a:pt x="995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4"/>
          <p:cNvSpPr/>
          <p:nvPr/>
        </p:nvSpPr>
        <p:spPr>
          <a:xfrm>
            <a:off x="3762375" y="3190875"/>
            <a:ext cx="352425" cy="352425"/>
          </a:xfrm>
          <a:custGeom>
            <a:avLst/>
            <a:gdLst>
              <a:gd name="connsiteX0" fmla="*/ 10575 w 352425"/>
              <a:gd name="connsiteY0" fmla="*/ 14625 h 352425"/>
              <a:gd name="connsiteX1" fmla="*/ 354100 w 352425"/>
              <a:gd name="connsiteY1" fmla="*/ 14625 h 352425"/>
              <a:gd name="connsiteX2" fmla="*/ 354100 w 352425"/>
              <a:gd name="connsiteY2" fmla="*/ 357525 h 352425"/>
              <a:gd name="connsiteX3" fmla="*/ 10575 w 352425"/>
              <a:gd name="connsiteY3" fmla="*/ 357525 h 352425"/>
              <a:gd name="connsiteX4" fmla="*/ 10575 w 352425"/>
              <a:gd name="connsiteY4" fmla="*/ 14625 h 352425"/>
              <a:gd name="connsiteX5" fmla="*/ 10575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0575" y="14625"/>
                </a:moveTo>
                <a:lnTo>
                  <a:pt x="354100" y="14625"/>
                </a:lnTo>
                <a:lnTo>
                  <a:pt x="354100" y="357525"/>
                </a:lnTo>
                <a:lnTo>
                  <a:pt x="10575" y="357525"/>
                </a:lnTo>
                <a:lnTo>
                  <a:pt x="10575" y="14625"/>
                </a:lnTo>
                <a:lnTo>
                  <a:pt x="10575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5"/>
          <p:cNvSpPr/>
          <p:nvPr/>
        </p:nvSpPr>
        <p:spPr>
          <a:xfrm>
            <a:off x="4105275" y="3190875"/>
            <a:ext cx="352425" cy="352425"/>
          </a:xfrm>
          <a:custGeom>
            <a:avLst/>
            <a:gdLst>
              <a:gd name="connsiteX0" fmla="*/ 11200 w 352425"/>
              <a:gd name="connsiteY0" fmla="*/ 14625 h 352425"/>
              <a:gd name="connsiteX1" fmla="*/ 354725 w 352425"/>
              <a:gd name="connsiteY1" fmla="*/ 14625 h 352425"/>
              <a:gd name="connsiteX2" fmla="*/ 354725 w 352425"/>
              <a:gd name="connsiteY2" fmla="*/ 357525 h 352425"/>
              <a:gd name="connsiteX3" fmla="*/ 11200 w 352425"/>
              <a:gd name="connsiteY3" fmla="*/ 357525 h 352425"/>
              <a:gd name="connsiteX4" fmla="*/ 11200 w 352425"/>
              <a:gd name="connsiteY4" fmla="*/ 14625 h 352425"/>
              <a:gd name="connsiteX5" fmla="*/ 1120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200" y="14625"/>
                </a:moveTo>
                <a:lnTo>
                  <a:pt x="354725" y="14625"/>
                </a:lnTo>
                <a:lnTo>
                  <a:pt x="354725" y="357525"/>
                </a:lnTo>
                <a:lnTo>
                  <a:pt x="11200" y="357525"/>
                </a:lnTo>
                <a:lnTo>
                  <a:pt x="11200" y="14625"/>
                </a:lnTo>
                <a:lnTo>
                  <a:pt x="1120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6"/>
          <p:cNvSpPr/>
          <p:nvPr/>
        </p:nvSpPr>
        <p:spPr>
          <a:xfrm>
            <a:off x="4448175" y="3190875"/>
            <a:ext cx="352425" cy="352425"/>
          </a:xfrm>
          <a:custGeom>
            <a:avLst/>
            <a:gdLst>
              <a:gd name="connsiteX0" fmla="*/ 11825 w 352425"/>
              <a:gd name="connsiteY0" fmla="*/ 14625 h 352425"/>
              <a:gd name="connsiteX1" fmla="*/ 355350 w 352425"/>
              <a:gd name="connsiteY1" fmla="*/ 14625 h 352425"/>
              <a:gd name="connsiteX2" fmla="*/ 355350 w 352425"/>
              <a:gd name="connsiteY2" fmla="*/ 357525 h 352425"/>
              <a:gd name="connsiteX3" fmla="*/ 11825 w 352425"/>
              <a:gd name="connsiteY3" fmla="*/ 357525 h 352425"/>
              <a:gd name="connsiteX4" fmla="*/ 11825 w 352425"/>
              <a:gd name="connsiteY4" fmla="*/ 14625 h 352425"/>
              <a:gd name="connsiteX5" fmla="*/ 11825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825" y="14625"/>
                </a:moveTo>
                <a:lnTo>
                  <a:pt x="355350" y="14625"/>
                </a:lnTo>
                <a:lnTo>
                  <a:pt x="355350" y="357525"/>
                </a:lnTo>
                <a:lnTo>
                  <a:pt x="11825" y="357525"/>
                </a:lnTo>
                <a:lnTo>
                  <a:pt x="11825" y="14625"/>
                </a:lnTo>
                <a:lnTo>
                  <a:pt x="11825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7"/>
          <p:cNvSpPr/>
          <p:nvPr/>
        </p:nvSpPr>
        <p:spPr>
          <a:xfrm>
            <a:off x="4791075" y="3190875"/>
            <a:ext cx="352425" cy="352425"/>
          </a:xfrm>
          <a:custGeom>
            <a:avLst/>
            <a:gdLst>
              <a:gd name="connsiteX0" fmla="*/ 12450 w 352425"/>
              <a:gd name="connsiteY0" fmla="*/ 14625 h 352425"/>
              <a:gd name="connsiteX1" fmla="*/ 355975 w 352425"/>
              <a:gd name="connsiteY1" fmla="*/ 14625 h 352425"/>
              <a:gd name="connsiteX2" fmla="*/ 355975 w 352425"/>
              <a:gd name="connsiteY2" fmla="*/ 357525 h 352425"/>
              <a:gd name="connsiteX3" fmla="*/ 12450 w 352425"/>
              <a:gd name="connsiteY3" fmla="*/ 357525 h 352425"/>
              <a:gd name="connsiteX4" fmla="*/ 12450 w 352425"/>
              <a:gd name="connsiteY4" fmla="*/ 14625 h 352425"/>
              <a:gd name="connsiteX5" fmla="*/ 12450 w 352425"/>
              <a:gd name="connsiteY5" fmla="*/ 146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2450" y="14625"/>
                </a:moveTo>
                <a:lnTo>
                  <a:pt x="355975" y="14625"/>
                </a:lnTo>
                <a:lnTo>
                  <a:pt x="355975" y="357525"/>
                </a:lnTo>
                <a:lnTo>
                  <a:pt x="12450" y="357525"/>
                </a:lnTo>
                <a:lnTo>
                  <a:pt x="12450" y="14625"/>
                </a:lnTo>
                <a:lnTo>
                  <a:pt x="12450" y="1462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8"/>
          <p:cNvSpPr/>
          <p:nvPr/>
        </p:nvSpPr>
        <p:spPr>
          <a:xfrm>
            <a:off x="3419475" y="2492375"/>
            <a:ext cx="22225" cy="1063625"/>
          </a:xfrm>
          <a:custGeom>
            <a:avLst/>
            <a:gdLst>
              <a:gd name="connsiteX0" fmla="*/ 9950 w 22225"/>
              <a:gd name="connsiteY0" fmla="*/ 17800 h 1063625"/>
              <a:gd name="connsiteX1" fmla="*/ 9950 w 22225"/>
              <a:gd name="connsiteY1" fmla="*/ 106555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9950" y="17800"/>
                </a:moveTo>
                <a:lnTo>
                  <a:pt x="9950" y="10655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9"/>
          <p:cNvSpPr/>
          <p:nvPr/>
        </p:nvSpPr>
        <p:spPr>
          <a:xfrm>
            <a:off x="3762375" y="2492375"/>
            <a:ext cx="22225" cy="1063625"/>
          </a:xfrm>
          <a:custGeom>
            <a:avLst/>
            <a:gdLst>
              <a:gd name="connsiteX0" fmla="*/ 10575 w 22225"/>
              <a:gd name="connsiteY0" fmla="*/ 17800 h 1063625"/>
              <a:gd name="connsiteX1" fmla="*/ 10575 w 22225"/>
              <a:gd name="connsiteY1" fmla="*/ 106555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0575" y="17800"/>
                </a:moveTo>
                <a:lnTo>
                  <a:pt x="10575" y="10655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30"/>
          <p:cNvSpPr/>
          <p:nvPr/>
        </p:nvSpPr>
        <p:spPr>
          <a:xfrm>
            <a:off x="4105275" y="2492375"/>
            <a:ext cx="22225" cy="1063625"/>
          </a:xfrm>
          <a:custGeom>
            <a:avLst/>
            <a:gdLst>
              <a:gd name="connsiteX0" fmla="*/ 11200 w 22225"/>
              <a:gd name="connsiteY0" fmla="*/ 17800 h 1063625"/>
              <a:gd name="connsiteX1" fmla="*/ 11200 w 22225"/>
              <a:gd name="connsiteY1" fmla="*/ 106555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1200" y="17800"/>
                </a:moveTo>
                <a:lnTo>
                  <a:pt x="11200" y="10655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1"/>
          <p:cNvSpPr/>
          <p:nvPr/>
        </p:nvSpPr>
        <p:spPr>
          <a:xfrm>
            <a:off x="4448175" y="2492375"/>
            <a:ext cx="22225" cy="1063625"/>
          </a:xfrm>
          <a:custGeom>
            <a:avLst/>
            <a:gdLst>
              <a:gd name="connsiteX0" fmla="*/ 11825 w 22225"/>
              <a:gd name="connsiteY0" fmla="*/ 17800 h 1063625"/>
              <a:gd name="connsiteX1" fmla="*/ 11825 w 22225"/>
              <a:gd name="connsiteY1" fmla="*/ 106555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1825" y="17800"/>
                </a:moveTo>
                <a:lnTo>
                  <a:pt x="11825" y="10655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2"/>
          <p:cNvSpPr/>
          <p:nvPr/>
        </p:nvSpPr>
        <p:spPr>
          <a:xfrm>
            <a:off x="4791075" y="2492375"/>
            <a:ext cx="22225" cy="1063625"/>
          </a:xfrm>
          <a:custGeom>
            <a:avLst/>
            <a:gdLst>
              <a:gd name="connsiteX0" fmla="*/ 12450 w 22225"/>
              <a:gd name="connsiteY0" fmla="*/ 17800 h 1063625"/>
              <a:gd name="connsiteX1" fmla="*/ 12450 w 22225"/>
              <a:gd name="connsiteY1" fmla="*/ 106555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2450" y="17800"/>
                </a:moveTo>
                <a:lnTo>
                  <a:pt x="12450" y="10655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3"/>
          <p:cNvSpPr/>
          <p:nvPr/>
        </p:nvSpPr>
        <p:spPr>
          <a:xfrm>
            <a:off x="5133975" y="2492375"/>
            <a:ext cx="22225" cy="1063625"/>
          </a:xfrm>
          <a:custGeom>
            <a:avLst/>
            <a:gdLst>
              <a:gd name="connsiteX0" fmla="*/ 13075 w 22225"/>
              <a:gd name="connsiteY0" fmla="*/ 17800 h 1063625"/>
              <a:gd name="connsiteX1" fmla="*/ 13075 w 22225"/>
              <a:gd name="connsiteY1" fmla="*/ 106555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3075" y="17800"/>
                </a:moveTo>
                <a:lnTo>
                  <a:pt x="13075" y="106555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reeform 134"/>
          <p:cNvSpPr/>
          <p:nvPr/>
        </p:nvSpPr>
        <p:spPr>
          <a:xfrm>
            <a:off x="3406775" y="2505075"/>
            <a:ext cx="1749425" cy="22225"/>
          </a:xfrm>
          <a:custGeom>
            <a:avLst/>
            <a:gdLst>
              <a:gd name="connsiteX0" fmla="*/ 13125 w 1749425"/>
              <a:gd name="connsiteY0" fmla="*/ 14625 h 22225"/>
              <a:gd name="connsiteX1" fmla="*/ 1749800 w 1749425"/>
              <a:gd name="connsiteY1" fmla="*/ 1462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25" y="14625"/>
                </a:moveTo>
                <a:lnTo>
                  <a:pt x="1749800" y="146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5"/>
          <p:cNvSpPr/>
          <p:nvPr/>
        </p:nvSpPr>
        <p:spPr>
          <a:xfrm>
            <a:off x="3406775" y="2847975"/>
            <a:ext cx="1749425" cy="22225"/>
          </a:xfrm>
          <a:custGeom>
            <a:avLst/>
            <a:gdLst>
              <a:gd name="connsiteX0" fmla="*/ 13125 w 1749425"/>
              <a:gd name="connsiteY0" fmla="*/ 14625 h 22225"/>
              <a:gd name="connsiteX1" fmla="*/ 1749800 w 1749425"/>
              <a:gd name="connsiteY1" fmla="*/ 1462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25" y="14625"/>
                </a:moveTo>
                <a:lnTo>
                  <a:pt x="1749800" y="146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reeform 136"/>
          <p:cNvSpPr/>
          <p:nvPr/>
        </p:nvSpPr>
        <p:spPr>
          <a:xfrm>
            <a:off x="3406775" y="3190875"/>
            <a:ext cx="1749425" cy="22225"/>
          </a:xfrm>
          <a:custGeom>
            <a:avLst/>
            <a:gdLst>
              <a:gd name="connsiteX0" fmla="*/ 13125 w 1749425"/>
              <a:gd name="connsiteY0" fmla="*/ 14625 h 22225"/>
              <a:gd name="connsiteX1" fmla="*/ 1749800 w 1749425"/>
              <a:gd name="connsiteY1" fmla="*/ 1462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25" y="14625"/>
                </a:moveTo>
                <a:lnTo>
                  <a:pt x="1749800" y="146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7"/>
          <p:cNvSpPr/>
          <p:nvPr/>
        </p:nvSpPr>
        <p:spPr>
          <a:xfrm>
            <a:off x="3406775" y="3533775"/>
            <a:ext cx="1749425" cy="22225"/>
          </a:xfrm>
          <a:custGeom>
            <a:avLst/>
            <a:gdLst>
              <a:gd name="connsiteX0" fmla="*/ 13125 w 1749425"/>
              <a:gd name="connsiteY0" fmla="*/ 14625 h 22225"/>
              <a:gd name="connsiteX1" fmla="*/ 1749800 w 1749425"/>
              <a:gd name="connsiteY1" fmla="*/ 1462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25" y="14625"/>
                </a:moveTo>
                <a:lnTo>
                  <a:pt x="1749800" y="1462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8"/>
          <p:cNvSpPr txBox="1"/>
          <p:nvPr/>
        </p:nvSpPr>
        <p:spPr>
          <a:xfrm>
            <a:off x="397424" y="555829"/>
            <a:ext cx="4012692" cy="10612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50" dirty="0">
                <a:solidFill>
                  <a:srgbClr val="ED6B00"/>
                </a:solidFill>
                <a:latin typeface="Calibri"/>
                <a:ea typeface="Calibri"/>
              </a:rPr>
              <a:t>Tens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ea typeface="Calibri"/>
              </a:rPr>
              <a:t>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High-dimensional</a:t>
            </a:r>
            <a:r>
              <a:rPr lang="en-US" altLang="zh-CN" sz="1800" spc="10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matrices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(arrays)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1166814" y="4115778"/>
            <a:ext cx="1017288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7464" indent="-37464" hangingPunct="0">
              <a:lnSpc>
                <a:spcPct val="100000"/>
              </a:lnSpc>
            </a:pPr>
            <a:r>
              <a:rPr lang="en-US" altLang="zh-CN" sz="1600" spc="44" dirty="0">
                <a:solidFill>
                  <a:srgbClr val="000000"/>
                </a:solidFill>
                <a:latin typeface="Arial"/>
                <a:ea typeface="Arial"/>
              </a:rPr>
              <a:t>1-D</a:t>
            </a:r>
            <a:r>
              <a:rPr lang="en-US" altLang="zh-CN" sz="1600" spc="-20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4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audio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3524984" y="4115778"/>
            <a:ext cx="1491214" cy="73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4954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2-D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lang="en-US" altLang="zh-CN" sz="16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black&amp;white</a:t>
            </a:r>
          </a:p>
          <a:p>
            <a:pPr marL="0" indent="435609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ima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ges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6173972" y="4115778"/>
            <a:ext cx="1277003" cy="7315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59715" hangingPunct="0">
              <a:lnSpc>
                <a:spcPct val="99583"/>
              </a:lnSpc>
            </a:pPr>
            <a:r>
              <a:rPr lang="en-US" altLang="zh-CN" sz="1600" spc="44" dirty="0">
                <a:solidFill>
                  <a:srgbClr val="000000"/>
                </a:solidFill>
                <a:latin typeface="Arial"/>
                <a:ea typeface="Arial"/>
              </a:rPr>
              <a:t>3-D</a:t>
            </a:r>
            <a:r>
              <a:rPr lang="en-US" altLang="zh-CN" sz="1600" spc="-20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4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44" dirty="0">
                <a:solidFill>
                  <a:srgbClr val="000000"/>
                </a:solidFill>
                <a:latin typeface="Arial"/>
                <a:ea typeface="Arial"/>
              </a:rPr>
              <a:t>e.g.</a:t>
            </a:r>
            <a:r>
              <a:rPr lang="en-US" altLang="zh-CN" sz="1600" spc="-2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89" dirty="0">
                <a:solidFill>
                  <a:srgbClr val="000000"/>
                </a:solidFill>
                <a:latin typeface="Arial"/>
                <a:ea typeface="Arial"/>
              </a:rPr>
              <a:t>RGB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ima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ges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0" y="1127760"/>
            <a:ext cx="2324100" cy="2446020"/>
          </a:xfrm>
          <a:prstGeom prst="rect">
            <a:avLst/>
          </a:prstGeom>
        </p:spPr>
      </p:pic>
      <p:sp>
        <p:nvSpPr>
          <p:cNvPr id="2" name="Freeform 14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reeform 144"/>
          <p:cNvSpPr/>
          <p:nvPr/>
        </p:nvSpPr>
        <p:spPr>
          <a:xfrm>
            <a:off x="781050" y="2025650"/>
            <a:ext cx="349250" cy="349250"/>
          </a:xfrm>
          <a:custGeom>
            <a:avLst/>
            <a:gdLst>
              <a:gd name="connsiteX0" fmla="*/ 14875 w 349250"/>
              <a:gd name="connsiteY0" fmla="*/ 19000 h 349250"/>
              <a:gd name="connsiteX1" fmla="*/ 358400 w 349250"/>
              <a:gd name="connsiteY1" fmla="*/ 19000 h 349250"/>
              <a:gd name="connsiteX2" fmla="*/ 358400 w 349250"/>
              <a:gd name="connsiteY2" fmla="*/ 361900 h 349250"/>
              <a:gd name="connsiteX3" fmla="*/ 14875 w 349250"/>
              <a:gd name="connsiteY3" fmla="*/ 361900 h 349250"/>
              <a:gd name="connsiteX4" fmla="*/ 14875 w 349250"/>
              <a:gd name="connsiteY4" fmla="*/ 19000 h 349250"/>
              <a:gd name="connsiteX5" fmla="*/ 14875 w 349250"/>
              <a:gd name="connsiteY5" fmla="*/ 1900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4875" y="19000"/>
                </a:moveTo>
                <a:lnTo>
                  <a:pt x="358400" y="19000"/>
                </a:lnTo>
                <a:lnTo>
                  <a:pt x="358400" y="361900"/>
                </a:lnTo>
                <a:lnTo>
                  <a:pt x="14875" y="361900"/>
                </a:lnTo>
                <a:lnTo>
                  <a:pt x="14875" y="19000"/>
                </a:lnTo>
                <a:lnTo>
                  <a:pt x="14875" y="1900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 145"/>
          <p:cNvSpPr/>
          <p:nvPr/>
        </p:nvSpPr>
        <p:spPr>
          <a:xfrm>
            <a:off x="1123950" y="2025650"/>
            <a:ext cx="349250" cy="349250"/>
          </a:xfrm>
          <a:custGeom>
            <a:avLst/>
            <a:gdLst>
              <a:gd name="connsiteX0" fmla="*/ 15500 w 349250"/>
              <a:gd name="connsiteY0" fmla="*/ 19000 h 349250"/>
              <a:gd name="connsiteX1" fmla="*/ 359025 w 349250"/>
              <a:gd name="connsiteY1" fmla="*/ 19000 h 349250"/>
              <a:gd name="connsiteX2" fmla="*/ 359025 w 349250"/>
              <a:gd name="connsiteY2" fmla="*/ 361900 h 349250"/>
              <a:gd name="connsiteX3" fmla="*/ 15500 w 349250"/>
              <a:gd name="connsiteY3" fmla="*/ 361900 h 349250"/>
              <a:gd name="connsiteX4" fmla="*/ 15500 w 349250"/>
              <a:gd name="connsiteY4" fmla="*/ 19000 h 349250"/>
              <a:gd name="connsiteX5" fmla="*/ 15500 w 349250"/>
              <a:gd name="connsiteY5" fmla="*/ 1900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5500" y="19000"/>
                </a:moveTo>
                <a:lnTo>
                  <a:pt x="359025" y="19000"/>
                </a:lnTo>
                <a:lnTo>
                  <a:pt x="359025" y="361900"/>
                </a:lnTo>
                <a:lnTo>
                  <a:pt x="15500" y="361900"/>
                </a:lnTo>
                <a:lnTo>
                  <a:pt x="15500" y="19000"/>
                </a:lnTo>
                <a:lnTo>
                  <a:pt x="15500" y="1900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6"/>
          <p:cNvSpPr/>
          <p:nvPr/>
        </p:nvSpPr>
        <p:spPr>
          <a:xfrm>
            <a:off x="1466850" y="2025650"/>
            <a:ext cx="349250" cy="349250"/>
          </a:xfrm>
          <a:custGeom>
            <a:avLst/>
            <a:gdLst>
              <a:gd name="connsiteX0" fmla="*/ 16125 w 349250"/>
              <a:gd name="connsiteY0" fmla="*/ 19000 h 349250"/>
              <a:gd name="connsiteX1" fmla="*/ 359650 w 349250"/>
              <a:gd name="connsiteY1" fmla="*/ 19000 h 349250"/>
              <a:gd name="connsiteX2" fmla="*/ 359650 w 349250"/>
              <a:gd name="connsiteY2" fmla="*/ 361900 h 349250"/>
              <a:gd name="connsiteX3" fmla="*/ 16125 w 349250"/>
              <a:gd name="connsiteY3" fmla="*/ 361900 h 349250"/>
              <a:gd name="connsiteX4" fmla="*/ 16125 w 349250"/>
              <a:gd name="connsiteY4" fmla="*/ 19000 h 349250"/>
              <a:gd name="connsiteX5" fmla="*/ 16125 w 349250"/>
              <a:gd name="connsiteY5" fmla="*/ 1900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6125" y="19000"/>
                </a:moveTo>
                <a:lnTo>
                  <a:pt x="359650" y="19000"/>
                </a:lnTo>
                <a:lnTo>
                  <a:pt x="359650" y="361900"/>
                </a:lnTo>
                <a:lnTo>
                  <a:pt x="16125" y="361900"/>
                </a:lnTo>
                <a:lnTo>
                  <a:pt x="16125" y="19000"/>
                </a:lnTo>
                <a:lnTo>
                  <a:pt x="16125" y="1900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7"/>
          <p:cNvSpPr/>
          <p:nvPr/>
        </p:nvSpPr>
        <p:spPr>
          <a:xfrm>
            <a:off x="1809750" y="2025650"/>
            <a:ext cx="349250" cy="349250"/>
          </a:xfrm>
          <a:custGeom>
            <a:avLst/>
            <a:gdLst>
              <a:gd name="connsiteX0" fmla="*/ 16750 w 349250"/>
              <a:gd name="connsiteY0" fmla="*/ 19000 h 349250"/>
              <a:gd name="connsiteX1" fmla="*/ 360275 w 349250"/>
              <a:gd name="connsiteY1" fmla="*/ 19000 h 349250"/>
              <a:gd name="connsiteX2" fmla="*/ 360275 w 349250"/>
              <a:gd name="connsiteY2" fmla="*/ 361900 h 349250"/>
              <a:gd name="connsiteX3" fmla="*/ 16750 w 349250"/>
              <a:gd name="connsiteY3" fmla="*/ 361900 h 349250"/>
              <a:gd name="connsiteX4" fmla="*/ 16750 w 349250"/>
              <a:gd name="connsiteY4" fmla="*/ 19000 h 349250"/>
              <a:gd name="connsiteX5" fmla="*/ 16750 w 349250"/>
              <a:gd name="connsiteY5" fmla="*/ 1900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6750" y="19000"/>
                </a:moveTo>
                <a:lnTo>
                  <a:pt x="360275" y="19000"/>
                </a:lnTo>
                <a:lnTo>
                  <a:pt x="360275" y="361900"/>
                </a:lnTo>
                <a:lnTo>
                  <a:pt x="16750" y="361900"/>
                </a:lnTo>
                <a:lnTo>
                  <a:pt x="16750" y="19000"/>
                </a:lnTo>
                <a:lnTo>
                  <a:pt x="16750" y="1900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8"/>
          <p:cNvSpPr/>
          <p:nvPr/>
        </p:nvSpPr>
        <p:spPr>
          <a:xfrm>
            <a:off x="2152650" y="2025650"/>
            <a:ext cx="349250" cy="349250"/>
          </a:xfrm>
          <a:custGeom>
            <a:avLst/>
            <a:gdLst>
              <a:gd name="connsiteX0" fmla="*/ 17375 w 349250"/>
              <a:gd name="connsiteY0" fmla="*/ 19000 h 349250"/>
              <a:gd name="connsiteX1" fmla="*/ 360900 w 349250"/>
              <a:gd name="connsiteY1" fmla="*/ 19000 h 349250"/>
              <a:gd name="connsiteX2" fmla="*/ 360900 w 349250"/>
              <a:gd name="connsiteY2" fmla="*/ 361900 h 349250"/>
              <a:gd name="connsiteX3" fmla="*/ 17375 w 349250"/>
              <a:gd name="connsiteY3" fmla="*/ 361900 h 349250"/>
              <a:gd name="connsiteX4" fmla="*/ 17375 w 349250"/>
              <a:gd name="connsiteY4" fmla="*/ 19000 h 349250"/>
              <a:gd name="connsiteX5" fmla="*/ 17375 w 349250"/>
              <a:gd name="connsiteY5" fmla="*/ 19000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7375" y="19000"/>
                </a:moveTo>
                <a:lnTo>
                  <a:pt x="360900" y="19000"/>
                </a:lnTo>
                <a:lnTo>
                  <a:pt x="360900" y="361900"/>
                </a:lnTo>
                <a:lnTo>
                  <a:pt x="17375" y="361900"/>
                </a:lnTo>
                <a:lnTo>
                  <a:pt x="17375" y="19000"/>
                </a:lnTo>
                <a:lnTo>
                  <a:pt x="17375" y="19000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9"/>
          <p:cNvSpPr/>
          <p:nvPr/>
        </p:nvSpPr>
        <p:spPr>
          <a:xfrm>
            <a:off x="777875" y="2022475"/>
            <a:ext cx="22225" cy="365125"/>
          </a:xfrm>
          <a:custGeom>
            <a:avLst/>
            <a:gdLst>
              <a:gd name="connsiteX0" fmla="*/ 18050 w 22225"/>
              <a:gd name="connsiteY0" fmla="*/ 12650 h 365125"/>
              <a:gd name="connsiteX1" fmla="*/ 18050 w 22225"/>
              <a:gd name="connsiteY1" fmla="*/ 37460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65125">
                <a:moveTo>
                  <a:pt x="18050" y="12650"/>
                </a:moveTo>
                <a:lnTo>
                  <a:pt x="18050" y="3746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50"/>
          <p:cNvSpPr/>
          <p:nvPr/>
        </p:nvSpPr>
        <p:spPr>
          <a:xfrm>
            <a:off x="1120775" y="2022475"/>
            <a:ext cx="22225" cy="365125"/>
          </a:xfrm>
          <a:custGeom>
            <a:avLst/>
            <a:gdLst>
              <a:gd name="connsiteX0" fmla="*/ 18675 w 22225"/>
              <a:gd name="connsiteY0" fmla="*/ 12650 h 365125"/>
              <a:gd name="connsiteX1" fmla="*/ 18675 w 22225"/>
              <a:gd name="connsiteY1" fmla="*/ 37460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65125">
                <a:moveTo>
                  <a:pt x="18675" y="12650"/>
                </a:moveTo>
                <a:lnTo>
                  <a:pt x="18675" y="3746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1"/>
          <p:cNvSpPr/>
          <p:nvPr/>
        </p:nvSpPr>
        <p:spPr>
          <a:xfrm>
            <a:off x="1463675" y="2022475"/>
            <a:ext cx="22225" cy="365125"/>
          </a:xfrm>
          <a:custGeom>
            <a:avLst/>
            <a:gdLst>
              <a:gd name="connsiteX0" fmla="*/ 19300 w 22225"/>
              <a:gd name="connsiteY0" fmla="*/ 12650 h 365125"/>
              <a:gd name="connsiteX1" fmla="*/ 19300 w 22225"/>
              <a:gd name="connsiteY1" fmla="*/ 37460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65125">
                <a:moveTo>
                  <a:pt x="19300" y="12650"/>
                </a:moveTo>
                <a:lnTo>
                  <a:pt x="19300" y="3746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2"/>
          <p:cNvSpPr/>
          <p:nvPr/>
        </p:nvSpPr>
        <p:spPr>
          <a:xfrm>
            <a:off x="1806575" y="2022475"/>
            <a:ext cx="22225" cy="365125"/>
          </a:xfrm>
          <a:custGeom>
            <a:avLst/>
            <a:gdLst>
              <a:gd name="connsiteX0" fmla="*/ 19925 w 22225"/>
              <a:gd name="connsiteY0" fmla="*/ 12650 h 365125"/>
              <a:gd name="connsiteX1" fmla="*/ 19925 w 22225"/>
              <a:gd name="connsiteY1" fmla="*/ 37460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65125">
                <a:moveTo>
                  <a:pt x="19925" y="12650"/>
                </a:moveTo>
                <a:lnTo>
                  <a:pt x="19925" y="3746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 153"/>
          <p:cNvSpPr/>
          <p:nvPr/>
        </p:nvSpPr>
        <p:spPr>
          <a:xfrm>
            <a:off x="2149475" y="2022475"/>
            <a:ext cx="22225" cy="365125"/>
          </a:xfrm>
          <a:custGeom>
            <a:avLst/>
            <a:gdLst>
              <a:gd name="connsiteX0" fmla="*/ 20550 w 22225"/>
              <a:gd name="connsiteY0" fmla="*/ 12650 h 365125"/>
              <a:gd name="connsiteX1" fmla="*/ 20550 w 22225"/>
              <a:gd name="connsiteY1" fmla="*/ 37460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65125">
                <a:moveTo>
                  <a:pt x="20550" y="12650"/>
                </a:moveTo>
                <a:lnTo>
                  <a:pt x="20550" y="3746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4"/>
          <p:cNvSpPr/>
          <p:nvPr/>
        </p:nvSpPr>
        <p:spPr>
          <a:xfrm>
            <a:off x="2492375" y="2022475"/>
            <a:ext cx="22225" cy="365125"/>
          </a:xfrm>
          <a:custGeom>
            <a:avLst/>
            <a:gdLst>
              <a:gd name="connsiteX0" fmla="*/ 21175 w 22225"/>
              <a:gd name="connsiteY0" fmla="*/ 12650 h 365125"/>
              <a:gd name="connsiteX1" fmla="*/ 21175 w 22225"/>
              <a:gd name="connsiteY1" fmla="*/ 374600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65125">
                <a:moveTo>
                  <a:pt x="21175" y="12650"/>
                </a:moveTo>
                <a:lnTo>
                  <a:pt x="21175" y="3746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 155"/>
          <p:cNvSpPr/>
          <p:nvPr/>
        </p:nvSpPr>
        <p:spPr>
          <a:xfrm>
            <a:off x="765175" y="2022475"/>
            <a:ext cx="1749425" cy="22225"/>
          </a:xfrm>
          <a:custGeom>
            <a:avLst/>
            <a:gdLst>
              <a:gd name="connsiteX0" fmla="*/ 21225 w 1749425"/>
              <a:gd name="connsiteY0" fmla="*/ 22175 h 22225"/>
              <a:gd name="connsiteX1" fmla="*/ 1757900 w 1749425"/>
              <a:gd name="connsiteY1" fmla="*/ 2217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21225" y="22175"/>
                </a:moveTo>
                <a:lnTo>
                  <a:pt x="1757900" y="2217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 156"/>
          <p:cNvSpPr/>
          <p:nvPr/>
        </p:nvSpPr>
        <p:spPr>
          <a:xfrm>
            <a:off x="765175" y="2365375"/>
            <a:ext cx="1749425" cy="22225"/>
          </a:xfrm>
          <a:custGeom>
            <a:avLst/>
            <a:gdLst>
              <a:gd name="connsiteX0" fmla="*/ 21225 w 1749425"/>
              <a:gd name="connsiteY0" fmla="*/ 22175 h 22225"/>
              <a:gd name="connsiteX1" fmla="*/ 1757900 w 1749425"/>
              <a:gd name="connsiteY1" fmla="*/ 2217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21225" y="22175"/>
                </a:moveTo>
                <a:lnTo>
                  <a:pt x="1757900" y="2217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7"/>
          <p:cNvSpPr/>
          <p:nvPr/>
        </p:nvSpPr>
        <p:spPr>
          <a:xfrm>
            <a:off x="3419475" y="1679575"/>
            <a:ext cx="352425" cy="352425"/>
          </a:xfrm>
          <a:custGeom>
            <a:avLst/>
            <a:gdLst>
              <a:gd name="connsiteX0" fmla="*/ 9937 w 352425"/>
              <a:gd name="connsiteY0" fmla="*/ 21575 h 352425"/>
              <a:gd name="connsiteX1" fmla="*/ 353462 w 352425"/>
              <a:gd name="connsiteY1" fmla="*/ 21575 h 352425"/>
              <a:gd name="connsiteX2" fmla="*/ 353462 w 352425"/>
              <a:gd name="connsiteY2" fmla="*/ 364475 h 352425"/>
              <a:gd name="connsiteX3" fmla="*/ 9937 w 352425"/>
              <a:gd name="connsiteY3" fmla="*/ 364475 h 352425"/>
              <a:gd name="connsiteX4" fmla="*/ 9937 w 352425"/>
              <a:gd name="connsiteY4" fmla="*/ 21575 h 352425"/>
              <a:gd name="connsiteX5" fmla="*/ 993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9937" y="21575"/>
                </a:moveTo>
                <a:lnTo>
                  <a:pt x="353462" y="21575"/>
                </a:lnTo>
                <a:lnTo>
                  <a:pt x="353462" y="364475"/>
                </a:lnTo>
                <a:lnTo>
                  <a:pt x="9937" y="364475"/>
                </a:lnTo>
                <a:lnTo>
                  <a:pt x="9937" y="21575"/>
                </a:lnTo>
                <a:lnTo>
                  <a:pt x="993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8"/>
          <p:cNvSpPr/>
          <p:nvPr/>
        </p:nvSpPr>
        <p:spPr>
          <a:xfrm>
            <a:off x="3762375" y="1679575"/>
            <a:ext cx="352425" cy="352425"/>
          </a:xfrm>
          <a:custGeom>
            <a:avLst/>
            <a:gdLst>
              <a:gd name="connsiteX0" fmla="*/ 10562 w 352425"/>
              <a:gd name="connsiteY0" fmla="*/ 21575 h 352425"/>
              <a:gd name="connsiteX1" fmla="*/ 354087 w 352425"/>
              <a:gd name="connsiteY1" fmla="*/ 21575 h 352425"/>
              <a:gd name="connsiteX2" fmla="*/ 354087 w 352425"/>
              <a:gd name="connsiteY2" fmla="*/ 364475 h 352425"/>
              <a:gd name="connsiteX3" fmla="*/ 10562 w 352425"/>
              <a:gd name="connsiteY3" fmla="*/ 364475 h 352425"/>
              <a:gd name="connsiteX4" fmla="*/ 10562 w 352425"/>
              <a:gd name="connsiteY4" fmla="*/ 21575 h 352425"/>
              <a:gd name="connsiteX5" fmla="*/ 10562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0562" y="21575"/>
                </a:moveTo>
                <a:lnTo>
                  <a:pt x="354087" y="21575"/>
                </a:lnTo>
                <a:lnTo>
                  <a:pt x="354087" y="364475"/>
                </a:lnTo>
                <a:lnTo>
                  <a:pt x="10562" y="364475"/>
                </a:lnTo>
                <a:lnTo>
                  <a:pt x="10562" y="21575"/>
                </a:lnTo>
                <a:lnTo>
                  <a:pt x="10562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9"/>
          <p:cNvSpPr/>
          <p:nvPr/>
        </p:nvSpPr>
        <p:spPr>
          <a:xfrm>
            <a:off x="4105275" y="1679575"/>
            <a:ext cx="352425" cy="352425"/>
          </a:xfrm>
          <a:custGeom>
            <a:avLst/>
            <a:gdLst>
              <a:gd name="connsiteX0" fmla="*/ 11187 w 352425"/>
              <a:gd name="connsiteY0" fmla="*/ 21575 h 352425"/>
              <a:gd name="connsiteX1" fmla="*/ 354712 w 352425"/>
              <a:gd name="connsiteY1" fmla="*/ 21575 h 352425"/>
              <a:gd name="connsiteX2" fmla="*/ 354712 w 352425"/>
              <a:gd name="connsiteY2" fmla="*/ 364475 h 352425"/>
              <a:gd name="connsiteX3" fmla="*/ 11187 w 352425"/>
              <a:gd name="connsiteY3" fmla="*/ 364475 h 352425"/>
              <a:gd name="connsiteX4" fmla="*/ 11187 w 352425"/>
              <a:gd name="connsiteY4" fmla="*/ 21575 h 352425"/>
              <a:gd name="connsiteX5" fmla="*/ 1118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187" y="21575"/>
                </a:moveTo>
                <a:lnTo>
                  <a:pt x="354712" y="21575"/>
                </a:lnTo>
                <a:lnTo>
                  <a:pt x="354712" y="364475"/>
                </a:lnTo>
                <a:lnTo>
                  <a:pt x="11187" y="364475"/>
                </a:lnTo>
                <a:lnTo>
                  <a:pt x="11187" y="21575"/>
                </a:lnTo>
                <a:lnTo>
                  <a:pt x="1118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60"/>
          <p:cNvSpPr/>
          <p:nvPr/>
        </p:nvSpPr>
        <p:spPr>
          <a:xfrm>
            <a:off x="4448175" y="1679575"/>
            <a:ext cx="352425" cy="352425"/>
          </a:xfrm>
          <a:custGeom>
            <a:avLst/>
            <a:gdLst>
              <a:gd name="connsiteX0" fmla="*/ 11812 w 352425"/>
              <a:gd name="connsiteY0" fmla="*/ 21575 h 352425"/>
              <a:gd name="connsiteX1" fmla="*/ 355337 w 352425"/>
              <a:gd name="connsiteY1" fmla="*/ 21575 h 352425"/>
              <a:gd name="connsiteX2" fmla="*/ 355337 w 352425"/>
              <a:gd name="connsiteY2" fmla="*/ 364475 h 352425"/>
              <a:gd name="connsiteX3" fmla="*/ 11812 w 352425"/>
              <a:gd name="connsiteY3" fmla="*/ 364475 h 352425"/>
              <a:gd name="connsiteX4" fmla="*/ 11812 w 352425"/>
              <a:gd name="connsiteY4" fmla="*/ 21575 h 352425"/>
              <a:gd name="connsiteX5" fmla="*/ 11812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812" y="21575"/>
                </a:moveTo>
                <a:lnTo>
                  <a:pt x="355337" y="21575"/>
                </a:lnTo>
                <a:lnTo>
                  <a:pt x="355337" y="364475"/>
                </a:lnTo>
                <a:lnTo>
                  <a:pt x="11812" y="364475"/>
                </a:lnTo>
                <a:lnTo>
                  <a:pt x="11812" y="21575"/>
                </a:lnTo>
                <a:lnTo>
                  <a:pt x="11812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1"/>
          <p:cNvSpPr/>
          <p:nvPr/>
        </p:nvSpPr>
        <p:spPr>
          <a:xfrm>
            <a:off x="4791075" y="1679575"/>
            <a:ext cx="352425" cy="352425"/>
          </a:xfrm>
          <a:custGeom>
            <a:avLst/>
            <a:gdLst>
              <a:gd name="connsiteX0" fmla="*/ 12437 w 352425"/>
              <a:gd name="connsiteY0" fmla="*/ 21575 h 352425"/>
              <a:gd name="connsiteX1" fmla="*/ 355962 w 352425"/>
              <a:gd name="connsiteY1" fmla="*/ 21575 h 352425"/>
              <a:gd name="connsiteX2" fmla="*/ 355962 w 352425"/>
              <a:gd name="connsiteY2" fmla="*/ 364475 h 352425"/>
              <a:gd name="connsiteX3" fmla="*/ 12437 w 352425"/>
              <a:gd name="connsiteY3" fmla="*/ 364475 h 352425"/>
              <a:gd name="connsiteX4" fmla="*/ 12437 w 352425"/>
              <a:gd name="connsiteY4" fmla="*/ 21575 h 352425"/>
              <a:gd name="connsiteX5" fmla="*/ 1243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2437" y="21575"/>
                </a:moveTo>
                <a:lnTo>
                  <a:pt x="355962" y="21575"/>
                </a:lnTo>
                <a:lnTo>
                  <a:pt x="355962" y="364475"/>
                </a:lnTo>
                <a:lnTo>
                  <a:pt x="12437" y="364475"/>
                </a:lnTo>
                <a:lnTo>
                  <a:pt x="12437" y="21575"/>
                </a:lnTo>
                <a:lnTo>
                  <a:pt x="1243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reeform 162"/>
          <p:cNvSpPr/>
          <p:nvPr/>
        </p:nvSpPr>
        <p:spPr>
          <a:xfrm>
            <a:off x="3419475" y="2022475"/>
            <a:ext cx="352425" cy="352425"/>
          </a:xfrm>
          <a:custGeom>
            <a:avLst/>
            <a:gdLst>
              <a:gd name="connsiteX0" fmla="*/ 9937 w 352425"/>
              <a:gd name="connsiteY0" fmla="*/ 21575 h 352425"/>
              <a:gd name="connsiteX1" fmla="*/ 353462 w 352425"/>
              <a:gd name="connsiteY1" fmla="*/ 21575 h 352425"/>
              <a:gd name="connsiteX2" fmla="*/ 353462 w 352425"/>
              <a:gd name="connsiteY2" fmla="*/ 364475 h 352425"/>
              <a:gd name="connsiteX3" fmla="*/ 9937 w 352425"/>
              <a:gd name="connsiteY3" fmla="*/ 364475 h 352425"/>
              <a:gd name="connsiteX4" fmla="*/ 9937 w 352425"/>
              <a:gd name="connsiteY4" fmla="*/ 21575 h 352425"/>
              <a:gd name="connsiteX5" fmla="*/ 993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9937" y="21575"/>
                </a:moveTo>
                <a:lnTo>
                  <a:pt x="353462" y="21575"/>
                </a:lnTo>
                <a:lnTo>
                  <a:pt x="353462" y="364475"/>
                </a:lnTo>
                <a:lnTo>
                  <a:pt x="9937" y="364475"/>
                </a:lnTo>
                <a:lnTo>
                  <a:pt x="9937" y="21575"/>
                </a:lnTo>
                <a:lnTo>
                  <a:pt x="993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3"/>
          <p:cNvSpPr/>
          <p:nvPr/>
        </p:nvSpPr>
        <p:spPr>
          <a:xfrm>
            <a:off x="3762375" y="2022475"/>
            <a:ext cx="352425" cy="352425"/>
          </a:xfrm>
          <a:custGeom>
            <a:avLst/>
            <a:gdLst>
              <a:gd name="connsiteX0" fmla="*/ 10562 w 352425"/>
              <a:gd name="connsiteY0" fmla="*/ 21575 h 352425"/>
              <a:gd name="connsiteX1" fmla="*/ 354087 w 352425"/>
              <a:gd name="connsiteY1" fmla="*/ 21575 h 352425"/>
              <a:gd name="connsiteX2" fmla="*/ 354087 w 352425"/>
              <a:gd name="connsiteY2" fmla="*/ 364475 h 352425"/>
              <a:gd name="connsiteX3" fmla="*/ 10562 w 352425"/>
              <a:gd name="connsiteY3" fmla="*/ 364475 h 352425"/>
              <a:gd name="connsiteX4" fmla="*/ 10562 w 352425"/>
              <a:gd name="connsiteY4" fmla="*/ 21575 h 352425"/>
              <a:gd name="connsiteX5" fmla="*/ 10562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0562" y="21575"/>
                </a:moveTo>
                <a:lnTo>
                  <a:pt x="354087" y="21575"/>
                </a:lnTo>
                <a:lnTo>
                  <a:pt x="354087" y="364475"/>
                </a:lnTo>
                <a:lnTo>
                  <a:pt x="10562" y="364475"/>
                </a:lnTo>
                <a:lnTo>
                  <a:pt x="10562" y="21575"/>
                </a:lnTo>
                <a:lnTo>
                  <a:pt x="10562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 164"/>
          <p:cNvSpPr/>
          <p:nvPr/>
        </p:nvSpPr>
        <p:spPr>
          <a:xfrm>
            <a:off x="4105275" y="2022475"/>
            <a:ext cx="352425" cy="352425"/>
          </a:xfrm>
          <a:custGeom>
            <a:avLst/>
            <a:gdLst>
              <a:gd name="connsiteX0" fmla="*/ 11187 w 352425"/>
              <a:gd name="connsiteY0" fmla="*/ 21575 h 352425"/>
              <a:gd name="connsiteX1" fmla="*/ 354712 w 352425"/>
              <a:gd name="connsiteY1" fmla="*/ 21575 h 352425"/>
              <a:gd name="connsiteX2" fmla="*/ 354712 w 352425"/>
              <a:gd name="connsiteY2" fmla="*/ 364475 h 352425"/>
              <a:gd name="connsiteX3" fmla="*/ 11187 w 352425"/>
              <a:gd name="connsiteY3" fmla="*/ 364475 h 352425"/>
              <a:gd name="connsiteX4" fmla="*/ 11187 w 352425"/>
              <a:gd name="connsiteY4" fmla="*/ 21575 h 352425"/>
              <a:gd name="connsiteX5" fmla="*/ 1118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187" y="21575"/>
                </a:moveTo>
                <a:lnTo>
                  <a:pt x="354712" y="21575"/>
                </a:lnTo>
                <a:lnTo>
                  <a:pt x="354712" y="364475"/>
                </a:lnTo>
                <a:lnTo>
                  <a:pt x="11187" y="364475"/>
                </a:lnTo>
                <a:lnTo>
                  <a:pt x="11187" y="21575"/>
                </a:lnTo>
                <a:lnTo>
                  <a:pt x="1118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reeform 165"/>
          <p:cNvSpPr/>
          <p:nvPr/>
        </p:nvSpPr>
        <p:spPr>
          <a:xfrm>
            <a:off x="4448175" y="2022475"/>
            <a:ext cx="352425" cy="352425"/>
          </a:xfrm>
          <a:custGeom>
            <a:avLst/>
            <a:gdLst>
              <a:gd name="connsiteX0" fmla="*/ 11812 w 352425"/>
              <a:gd name="connsiteY0" fmla="*/ 21575 h 352425"/>
              <a:gd name="connsiteX1" fmla="*/ 355337 w 352425"/>
              <a:gd name="connsiteY1" fmla="*/ 21575 h 352425"/>
              <a:gd name="connsiteX2" fmla="*/ 355337 w 352425"/>
              <a:gd name="connsiteY2" fmla="*/ 364475 h 352425"/>
              <a:gd name="connsiteX3" fmla="*/ 11812 w 352425"/>
              <a:gd name="connsiteY3" fmla="*/ 364475 h 352425"/>
              <a:gd name="connsiteX4" fmla="*/ 11812 w 352425"/>
              <a:gd name="connsiteY4" fmla="*/ 21575 h 352425"/>
              <a:gd name="connsiteX5" fmla="*/ 11812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812" y="21575"/>
                </a:moveTo>
                <a:lnTo>
                  <a:pt x="355337" y="21575"/>
                </a:lnTo>
                <a:lnTo>
                  <a:pt x="355337" y="364475"/>
                </a:lnTo>
                <a:lnTo>
                  <a:pt x="11812" y="364475"/>
                </a:lnTo>
                <a:lnTo>
                  <a:pt x="11812" y="21575"/>
                </a:lnTo>
                <a:lnTo>
                  <a:pt x="11812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reeform 166"/>
          <p:cNvSpPr/>
          <p:nvPr/>
        </p:nvSpPr>
        <p:spPr>
          <a:xfrm>
            <a:off x="4791075" y="2022475"/>
            <a:ext cx="352425" cy="352425"/>
          </a:xfrm>
          <a:custGeom>
            <a:avLst/>
            <a:gdLst>
              <a:gd name="connsiteX0" fmla="*/ 12437 w 352425"/>
              <a:gd name="connsiteY0" fmla="*/ 21575 h 352425"/>
              <a:gd name="connsiteX1" fmla="*/ 355962 w 352425"/>
              <a:gd name="connsiteY1" fmla="*/ 21575 h 352425"/>
              <a:gd name="connsiteX2" fmla="*/ 355962 w 352425"/>
              <a:gd name="connsiteY2" fmla="*/ 364475 h 352425"/>
              <a:gd name="connsiteX3" fmla="*/ 12437 w 352425"/>
              <a:gd name="connsiteY3" fmla="*/ 364475 h 352425"/>
              <a:gd name="connsiteX4" fmla="*/ 12437 w 352425"/>
              <a:gd name="connsiteY4" fmla="*/ 21575 h 352425"/>
              <a:gd name="connsiteX5" fmla="*/ 1243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2437" y="21575"/>
                </a:moveTo>
                <a:lnTo>
                  <a:pt x="355962" y="21575"/>
                </a:lnTo>
                <a:lnTo>
                  <a:pt x="355962" y="364475"/>
                </a:lnTo>
                <a:lnTo>
                  <a:pt x="12437" y="364475"/>
                </a:lnTo>
                <a:lnTo>
                  <a:pt x="12437" y="21575"/>
                </a:lnTo>
                <a:lnTo>
                  <a:pt x="1243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 167"/>
          <p:cNvSpPr/>
          <p:nvPr/>
        </p:nvSpPr>
        <p:spPr>
          <a:xfrm>
            <a:off x="3419475" y="2365375"/>
            <a:ext cx="352425" cy="352425"/>
          </a:xfrm>
          <a:custGeom>
            <a:avLst/>
            <a:gdLst>
              <a:gd name="connsiteX0" fmla="*/ 9937 w 352425"/>
              <a:gd name="connsiteY0" fmla="*/ 21575 h 352425"/>
              <a:gd name="connsiteX1" fmla="*/ 353462 w 352425"/>
              <a:gd name="connsiteY1" fmla="*/ 21575 h 352425"/>
              <a:gd name="connsiteX2" fmla="*/ 353462 w 352425"/>
              <a:gd name="connsiteY2" fmla="*/ 364475 h 352425"/>
              <a:gd name="connsiteX3" fmla="*/ 9937 w 352425"/>
              <a:gd name="connsiteY3" fmla="*/ 364475 h 352425"/>
              <a:gd name="connsiteX4" fmla="*/ 9937 w 352425"/>
              <a:gd name="connsiteY4" fmla="*/ 21575 h 352425"/>
              <a:gd name="connsiteX5" fmla="*/ 993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9937" y="21575"/>
                </a:moveTo>
                <a:lnTo>
                  <a:pt x="353462" y="21575"/>
                </a:lnTo>
                <a:lnTo>
                  <a:pt x="353462" y="364475"/>
                </a:lnTo>
                <a:lnTo>
                  <a:pt x="9937" y="364475"/>
                </a:lnTo>
                <a:lnTo>
                  <a:pt x="9937" y="21575"/>
                </a:lnTo>
                <a:lnTo>
                  <a:pt x="993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 168"/>
          <p:cNvSpPr/>
          <p:nvPr/>
        </p:nvSpPr>
        <p:spPr>
          <a:xfrm>
            <a:off x="3762375" y="2365375"/>
            <a:ext cx="352425" cy="352425"/>
          </a:xfrm>
          <a:custGeom>
            <a:avLst/>
            <a:gdLst>
              <a:gd name="connsiteX0" fmla="*/ 10562 w 352425"/>
              <a:gd name="connsiteY0" fmla="*/ 21575 h 352425"/>
              <a:gd name="connsiteX1" fmla="*/ 354087 w 352425"/>
              <a:gd name="connsiteY1" fmla="*/ 21575 h 352425"/>
              <a:gd name="connsiteX2" fmla="*/ 354087 w 352425"/>
              <a:gd name="connsiteY2" fmla="*/ 364475 h 352425"/>
              <a:gd name="connsiteX3" fmla="*/ 10562 w 352425"/>
              <a:gd name="connsiteY3" fmla="*/ 364475 h 352425"/>
              <a:gd name="connsiteX4" fmla="*/ 10562 w 352425"/>
              <a:gd name="connsiteY4" fmla="*/ 21575 h 352425"/>
              <a:gd name="connsiteX5" fmla="*/ 10562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0562" y="21575"/>
                </a:moveTo>
                <a:lnTo>
                  <a:pt x="354087" y="21575"/>
                </a:lnTo>
                <a:lnTo>
                  <a:pt x="354087" y="364475"/>
                </a:lnTo>
                <a:lnTo>
                  <a:pt x="10562" y="364475"/>
                </a:lnTo>
                <a:lnTo>
                  <a:pt x="10562" y="21575"/>
                </a:lnTo>
                <a:lnTo>
                  <a:pt x="10562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reeform 169"/>
          <p:cNvSpPr/>
          <p:nvPr/>
        </p:nvSpPr>
        <p:spPr>
          <a:xfrm>
            <a:off x="4105275" y="2365375"/>
            <a:ext cx="352425" cy="352425"/>
          </a:xfrm>
          <a:custGeom>
            <a:avLst/>
            <a:gdLst>
              <a:gd name="connsiteX0" fmla="*/ 11187 w 352425"/>
              <a:gd name="connsiteY0" fmla="*/ 21575 h 352425"/>
              <a:gd name="connsiteX1" fmla="*/ 354712 w 352425"/>
              <a:gd name="connsiteY1" fmla="*/ 21575 h 352425"/>
              <a:gd name="connsiteX2" fmla="*/ 354712 w 352425"/>
              <a:gd name="connsiteY2" fmla="*/ 364475 h 352425"/>
              <a:gd name="connsiteX3" fmla="*/ 11187 w 352425"/>
              <a:gd name="connsiteY3" fmla="*/ 364475 h 352425"/>
              <a:gd name="connsiteX4" fmla="*/ 11187 w 352425"/>
              <a:gd name="connsiteY4" fmla="*/ 21575 h 352425"/>
              <a:gd name="connsiteX5" fmla="*/ 1118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187" y="21575"/>
                </a:moveTo>
                <a:lnTo>
                  <a:pt x="354712" y="21575"/>
                </a:lnTo>
                <a:lnTo>
                  <a:pt x="354712" y="364475"/>
                </a:lnTo>
                <a:lnTo>
                  <a:pt x="11187" y="364475"/>
                </a:lnTo>
                <a:lnTo>
                  <a:pt x="11187" y="21575"/>
                </a:lnTo>
                <a:lnTo>
                  <a:pt x="1118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70"/>
          <p:cNvSpPr/>
          <p:nvPr/>
        </p:nvSpPr>
        <p:spPr>
          <a:xfrm>
            <a:off x="4448175" y="2365375"/>
            <a:ext cx="352425" cy="352425"/>
          </a:xfrm>
          <a:custGeom>
            <a:avLst/>
            <a:gdLst>
              <a:gd name="connsiteX0" fmla="*/ 11812 w 352425"/>
              <a:gd name="connsiteY0" fmla="*/ 21575 h 352425"/>
              <a:gd name="connsiteX1" fmla="*/ 355337 w 352425"/>
              <a:gd name="connsiteY1" fmla="*/ 21575 h 352425"/>
              <a:gd name="connsiteX2" fmla="*/ 355337 w 352425"/>
              <a:gd name="connsiteY2" fmla="*/ 364475 h 352425"/>
              <a:gd name="connsiteX3" fmla="*/ 11812 w 352425"/>
              <a:gd name="connsiteY3" fmla="*/ 364475 h 352425"/>
              <a:gd name="connsiteX4" fmla="*/ 11812 w 352425"/>
              <a:gd name="connsiteY4" fmla="*/ 21575 h 352425"/>
              <a:gd name="connsiteX5" fmla="*/ 11812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1812" y="21575"/>
                </a:moveTo>
                <a:lnTo>
                  <a:pt x="355337" y="21575"/>
                </a:lnTo>
                <a:lnTo>
                  <a:pt x="355337" y="364475"/>
                </a:lnTo>
                <a:lnTo>
                  <a:pt x="11812" y="364475"/>
                </a:lnTo>
                <a:lnTo>
                  <a:pt x="11812" y="21575"/>
                </a:lnTo>
                <a:lnTo>
                  <a:pt x="11812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reeform 171"/>
          <p:cNvSpPr/>
          <p:nvPr/>
        </p:nvSpPr>
        <p:spPr>
          <a:xfrm>
            <a:off x="4791075" y="2365375"/>
            <a:ext cx="352425" cy="352425"/>
          </a:xfrm>
          <a:custGeom>
            <a:avLst/>
            <a:gdLst>
              <a:gd name="connsiteX0" fmla="*/ 12437 w 352425"/>
              <a:gd name="connsiteY0" fmla="*/ 21575 h 352425"/>
              <a:gd name="connsiteX1" fmla="*/ 355962 w 352425"/>
              <a:gd name="connsiteY1" fmla="*/ 21575 h 352425"/>
              <a:gd name="connsiteX2" fmla="*/ 355962 w 352425"/>
              <a:gd name="connsiteY2" fmla="*/ 364475 h 352425"/>
              <a:gd name="connsiteX3" fmla="*/ 12437 w 352425"/>
              <a:gd name="connsiteY3" fmla="*/ 364475 h 352425"/>
              <a:gd name="connsiteX4" fmla="*/ 12437 w 352425"/>
              <a:gd name="connsiteY4" fmla="*/ 21575 h 352425"/>
              <a:gd name="connsiteX5" fmla="*/ 12437 w 352425"/>
              <a:gd name="connsiteY5" fmla="*/ 2157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2437" y="21575"/>
                </a:moveTo>
                <a:lnTo>
                  <a:pt x="355962" y="21575"/>
                </a:lnTo>
                <a:lnTo>
                  <a:pt x="355962" y="364475"/>
                </a:lnTo>
                <a:lnTo>
                  <a:pt x="12437" y="364475"/>
                </a:lnTo>
                <a:lnTo>
                  <a:pt x="12437" y="21575"/>
                </a:lnTo>
                <a:lnTo>
                  <a:pt x="12437" y="21575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reeform 172"/>
          <p:cNvSpPr/>
          <p:nvPr/>
        </p:nvSpPr>
        <p:spPr>
          <a:xfrm>
            <a:off x="3419475" y="1679575"/>
            <a:ext cx="22225" cy="1050925"/>
          </a:xfrm>
          <a:custGeom>
            <a:avLst/>
            <a:gdLst>
              <a:gd name="connsiteX0" fmla="*/ 9937 w 22225"/>
              <a:gd name="connsiteY0" fmla="*/ 12050 h 1050925"/>
              <a:gd name="connsiteX1" fmla="*/ 9937 w 22225"/>
              <a:gd name="connsiteY1" fmla="*/ 105980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50925">
                <a:moveTo>
                  <a:pt x="9937" y="12050"/>
                </a:moveTo>
                <a:lnTo>
                  <a:pt x="9937" y="10598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3"/>
          <p:cNvSpPr/>
          <p:nvPr/>
        </p:nvSpPr>
        <p:spPr>
          <a:xfrm>
            <a:off x="3762375" y="1679575"/>
            <a:ext cx="22225" cy="1050925"/>
          </a:xfrm>
          <a:custGeom>
            <a:avLst/>
            <a:gdLst>
              <a:gd name="connsiteX0" fmla="*/ 10562 w 22225"/>
              <a:gd name="connsiteY0" fmla="*/ 12050 h 1050925"/>
              <a:gd name="connsiteX1" fmla="*/ 10562 w 22225"/>
              <a:gd name="connsiteY1" fmla="*/ 105980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50925">
                <a:moveTo>
                  <a:pt x="10562" y="12050"/>
                </a:moveTo>
                <a:lnTo>
                  <a:pt x="10562" y="10598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reeform 174"/>
          <p:cNvSpPr/>
          <p:nvPr/>
        </p:nvSpPr>
        <p:spPr>
          <a:xfrm>
            <a:off x="4105275" y="1679575"/>
            <a:ext cx="22225" cy="1050925"/>
          </a:xfrm>
          <a:custGeom>
            <a:avLst/>
            <a:gdLst>
              <a:gd name="connsiteX0" fmla="*/ 11187 w 22225"/>
              <a:gd name="connsiteY0" fmla="*/ 12050 h 1050925"/>
              <a:gd name="connsiteX1" fmla="*/ 11187 w 22225"/>
              <a:gd name="connsiteY1" fmla="*/ 105980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50925">
                <a:moveTo>
                  <a:pt x="11187" y="12050"/>
                </a:moveTo>
                <a:lnTo>
                  <a:pt x="11187" y="10598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5"/>
          <p:cNvSpPr/>
          <p:nvPr/>
        </p:nvSpPr>
        <p:spPr>
          <a:xfrm>
            <a:off x="4448175" y="1679575"/>
            <a:ext cx="22225" cy="1050925"/>
          </a:xfrm>
          <a:custGeom>
            <a:avLst/>
            <a:gdLst>
              <a:gd name="connsiteX0" fmla="*/ 11812 w 22225"/>
              <a:gd name="connsiteY0" fmla="*/ 12050 h 1050925"/>
              <a:gd name="connsiteX1" fmla="*/ 11812 w 22225"/>
              <a:gd name="connsiteY1" fmla="*/ 105980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50925">
                <a:moveTo>
                  <a:pt x="11812" y="12050"/>
                </a:moveTo>
                <a:lnTo>
                  <a:pt x="11812" y="10598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reeform 176"/>
          <p:cNvSpPr/>
          <p:nvPr/>
        </p:nvSpPr>
        <p:spPr>
          <a:xfrm>
            <a:off x="4791075" y="1679575"/>
            <a:ext cx="22225" cy="1050925"/>
          </a:xfrm>
          <a:custGeom>
            <a:avLst/>
            <a:gdLst>
              <a:gd name="connsiteX0" fmla="*/ 12437 w 22225"/>
              <a:gd name="connsiteY0" fmla="*/ 12050 h 1050925"/>
              <a:gd name="connsiteX1" fmla="*/ 12437 w 22225"/>
              <a:gd name="connsiteY1" fmla="*/ 105980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50925">
                <a:moveTo>
                  <a:pt x="12437" y="12050"/>
                </a:moveTo>
                <a:lnTo>
                  <a:pt x="12437" y="10598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 177"/>
          <p:cNvSpPr/>
          <p:nvPr/>
        </p:nvSpPr>
        <p:spPr>
          <a:xfrm>
            <a:off x="5133975" y="1679575"/>
            <a:ext cx="22225" cy="1050925"/>
          </a:xfrm>
          <a:custGeom>
            <a:avLst/>
            <a:gdLst>
              <a:gd name="connsiteX0" fmla="*/ 13062 w 22225"/>
              <a:gd name="connsiteY0" fmla="*/ 12050 h 1050925"/>
              <a:gd name="connsiteX1" fmla="*/ 13062 w 22225"/>
              <a:gd name="connsiteY1" fmla="*/ 1059800 h 105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50925">
                <a:moveTo>
                  <a:pt x="13062" y="12050"/>
                </a:moveTo>
                <a:lnTo>
                  <a:pt x="13062" y="1059800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reeform 178"/>
          <p:cNvSpPr/>
          <p:nvPr/>
        </p:nvSpPr>
        <p:spPr>
          <a:xfrm>
            <a:off x="3406775" y="1679575"/>
            <a:ext cx="1749425" cy="22225"/>
          </a:xfrm>
          <a:custGeom>
            <a:avLst/>
            <a:gdLst>
              <a:gd name="connsiteX0" fmla="*/ 13112 w 1749425"/>
              <a:gd name="connsiteY0" fmla="*/ 21575 h 22225"/>
              <a:gd name="connsiteX1" fmla="*/ 1749787 w 1749425"/>
              <a:gd name="connsiteY1" fmla="*/ 2157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12" y="21575"/>
                </a:moveTo>
                <a:lnTo>
                  <a:pt x="1749787" y="2157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reeform 179"/>
          <p:cNvSpPr/>
          <p:nvPr/>
        </p:nvSpPr>
        <p:spPr>
          <a:xfrm>
            <a:off x="3406775" y="2022475"/>
            <a:ext cx="1749425" cy="22225"/>
          </a:xfrm>
          <a:custGeom>
            <a:avLst/>
            <a:gdLst>
              <a:gd name="connsiteX0" fmla="*/ 13112 w 1749425"/>
              <a:gd name="connsiteY0" fmla="*/ 21575 h 22225"/>
              <a:gd name="connsiteX1" fmla="*/ 1749787 w 1749425"/>
              <a:gd name="connsiteY1" fmla="*/ 2157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12" y="21575"/>
                </a:moveTo>
                <a:lnTo>
                  <a:pt x="1749787" y="2157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80"/>
          <p:cNvSpPr/>
          <p:nvPr/>
        </p:nvSpPr>
        <p:spPr>
          <a:xfrm>
            <a:off x="3406775" y="2365375"/>
            <a:ext cx="1749425" cy="22225"/>
          </a:xfrm>
          <a:custGeom>
            <a:avLst/>
            <a:gdLst>
              <a:gd name="connsiteX0" fmla="*/ 13112 w 1749425"/>
              <a:gd name="connsiteY0" fmla="*/ 21575 h 22225"/>
              <a:gd name="connsiteX1" fmla="*/ 1749787 w 1749425"/>
              <a:gd name="connsiteY1" fmla="*/ 2157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12" y="21575"/>
                </a:moveTo>
                <a:lnTo>
                  <a:pt x="1749787" y="2157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1"/>
          <p:cNvSpPr/>
          <p:nvPr/>
        </p:nvSpPr>
        <p:spPr>
          <a:xfrm>
            <a:off x="3406775" y="2708275"/>
            <a:ext cx="1749425" cy="22225"/>
          </a:xfrm>
          <a:custGeom>
            <a:avLst/>
            <a:gdLst>
              <a:gd name="connsiteX0" fmla="*/ 13112 w 1749425"/>
              <a:gd name="connsiteY0" fmla="*/ 21575 h 22225"/>
              <a:gd name="connsiteX1" fmla="*/ 1749787 w 1749425"/>
              <a:gd name="connsiteY1" fmla="*/ 21575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9425" h="22225">
                <a:moveTo>
                  <a:pt x="13112" y="21575"/>
                </a:moveTo>
                <a:lnTo>
                  <a:pt x="1749787" y="21575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2"/>
          <p:cNvSpPr/>
          <p:nvPr/>
        </p:nvSpPr>
        <p:spPr>
          <a:xfrm>
            <a:off x="1552575" y="3800475"/>
            <a:ext cx="22225" cy="301625"/>
          </a:xfrm>
          <a:custGeom>
            <a:avLst/>
            <a:gdLst>
              <a:gd name="connsiteX0" fmla="*/ 13325 w 22225"/>
              <a:gd name="connsiteY0" fmla="*/ 310174 h 301625"/>
              <a:gd name="connsiteX1" fmla="*/ 13325 w 22225"/>
              <a:gd name="connsiteY1" fmla="*/ 12424 h 30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301625">
                <a:moveTo>
                  <a:pt x="13325" y="310174"/>
                </a:moveTo>
                <a:lnTo>
                  <a:pt x="13325" y="12424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reeform 183"/>
          <p:cNvSpPr/>
          <p:nvPr/>
        </p:nvSpPr>
        <p:spPr>
          <a:xfrm>
            <a:off x="1547824" y="3795724"/>
            <a:ext cx="39675" cy="306375"/>
          </a:xfrm>
          <a:custGeom>
            <a:avLst/>
            <a:gdLst>
              <a:gd name="connsiteX0" fmla="*/ 18075 w 39675"/>
              <a:gd name="connsiteY0" fmla="*/ 314924 h 306375"/>
              <a:gd name="connsiteX1" fmla="*/ 18075 w 39675"/>
              <a:gd name="connsiteY1" fmla="*/ 17174 h 30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675" h="306375">
                <a:moveTo>
                  <a:pt x="18075" y="314924"/>
                </a:moveTo>
                <a:lnTo>
                  <a:pt x="18075" y="17174"/>
                </a:lnTo>
              </a:path>
            </a:pathLst>
          </a:custGeom>
          <a:ln w="28549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5" name="Picture 1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3649979"/>
            <a:ext cx="144780" cy="190500"/>
          </a:xfrm>
          <a:prstGeom prst="rect">
            <a:avLst/>
          </a:prstGeom>
        </p:spPr>
      </p:pic>
      <p:sp>
        <p:nvSpPr>
          <p:cNvPr id="3" name="Freeform 185"/>
          <p:cNvSpPr/>
          <p:nvPr/>
        </p:nvSpPr>
        <p:spPr>
          <a:xfrm>
            <a:off x="3960824" y="3719524"/>
            <a:ext cx="90475" cy="331775"/>
          </a:xfrm>
          <a:custGeom>
            <a:avLst/>
            <a:gdLst>
              <a:gd name="connsiteX0" fmla="*/ 24787 w 90475"/>
              <a:gd name="connsiteY0" fmla="*/ 343549 h 331775"/>
              <a:gd name="connsiteX1" fmla="*/ 95327 w 90475"/>
              <a:gd name="connsiteY1" fmla="*/ 25824 h 3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75" h="331775">
                <a:moveTo>
                  <a:pt x="24787" y="343549"/>
                </a:moveTo>
                <a:lnTo>
                  <a:pt x="95327" y="25824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reeform 186"/>
          <p:cNvSpPr/>
          <p:nvPr/>
        </p:nvSpPr>
        <p:spPr>
          <a:xfrm>
            <a:off x="3960824" y="3719524"/>
            <a:ext cx="90475" cy="331775"/>
          </a:xfrm>
          <a:custGeom>
            <a:avLst/>
            <a:gdLst>
              <a:gd name="connsiteX0" fmla="*/ 24787 w 90475"/>
              <a:gd name="connsiteY0" fmla="*/ 343549 h 331775"/>
              <a:gd name="connsiteX1" fmla="*/ 95327 w 90475"/>
              <a:gd name="connsiteY1" fmla="*/ 25824 h 3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75" h="331775">
                <a:moveTo>
                  <a:pt x="24787" y="343549"/>
                </a:moveTo>
                <a:lnTo>
                  <a:pt x="95327" y="25824"/>
                </a:lnTo>
              </a:path>
            </a:pathLst>
          </a:custGeom>
          <a:ln w="28549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20" y="3573779"/>
            <a:ext cx="160020" cy="213360"/>
          </a:xfrm>
          <a:prstGeom prst="rect">
            <a:avLst/>
          </a:prstGeom>
        </p:spPr>
      </p:pic>
      <p:sp>
        <p:nvSpPr>
          <p:cNvPr id="4" name="Freeform 188"/>
          <p:cNvSpPr/>
          <p:nvPr/>
        </p:nvSpPr>
        <p:spPr>
          <a:xfrm>
            <a:off x="4519624" y="3732224"/>
            <a:ext cx="90475" cy="319075"/>
          </a:xfrm>
          <a:custGeom>
            <a:avLst/>
            <a:gdLst>
              <a:gd name="connsiteX0" fmla="*/ 100999 w 90475"/>
              <a:gd name="connsiteY0" fmla="*/ 330849 h 319075"/>
              <a:gd name="connsiteX1" fmla="*/ 23782 w 90475"/>
              <a:gd name="connsiteY1" fmla="*/ 21980 h 3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75" h="319075">
                <a:moveTo>
                  <a:pt x="100999" y="330849"/>
                </a:moveTo>
                <a:lnTo>
                  <a:pt x="23782" y="2198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9"/>
          <p:cNvSpPr/>
          <p:nvPr/>
        </p:nvSpPr>
        <p:spPr>
          <a:xfrm>
            <a:off x="4519624" y="3732224"/>
            <a:ext cx="90475" cy="319075"/>
          </a:xfrm>
          <a:custGeom>
            <a:avLst/>
            <a:gdLst>
              <a:gd name="connsiteX0" fmla="*/ 100999 w 90475"/>
              <a:gd name="connsiteY0" fmla="*/ 330849 h 319075"/>
              <a:gd name="connsiteX1" fmla="*/ 23782 w 90475"/>
              <a:gd name="connsiteY1" fmla="*/ 21980 h 3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475" h="319075">
                <a:moveTo>
                  <a:pt x="100999" y="330849"/>
                </a:moveTo>
                <a:lnTo>
                  <a:pt x="23782" y="21980"/>
                </a:lnTo>
              </a:path>
            </a:pathLst>
          </a:custGeom>
          <a:ln w="28549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1" name="Picture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5320" y="3589020"/>
            <a:ext cx="160020" cy="213360"/>
          </a:xfrm>
          <a:prstGeom prst="rect">
            <a:avLst/>
          </a:prstGeom>
        </p:spPr>
      </p:pic>
      <p:sp>
        <p:nvSpPr>
          <p:cNvPr id="5" name="Freeform 191"/>
          <p:cNvSpPr/>
          <p:nvPr/>
        </p:nvSpPr>
        <p:spPr>
          <a:xfrm>
            <a:off x="6538924" y="3719524"/>
            <a:ext cx="242875" cy="344475"/>
          </a:xfrm>
          <a:custGeom>
            <a:avLst/>
            <a:gdLst>
              <a:gd name="connsiteX0" fmla="*/ 21987 w 242875"/>
              <a:gd name="connsiteY0" fmla="*/ 348500 h 344475"/>
              <a:gd name="connsiteX1" fmla="*/ 248017 w 242875"/>
              <a:gd name="connsiteY1" fmla="*/ 19424 h 3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75" h="344475">
                <a:moveTo>
                  <a:pt x="21987" y="348500"/>
                </a:moveTo>
                <a:lnTo>
                  <a:pt x="248017" y="19424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2"/>
          <p:cNvSpPr/>
          <p:nvPr/>
        </p:nvSpPr>
        <p:spPr>
          <a:xfrm>
            <a:off x="6538924" y="3719524"/>
            <a:ext cx="242875" cy="344475"/>
          </a:xfrm>
          <a:custGeom>
            <a:avLst/>
            <a:gdLst>
              <a:gd name="connsiteX0" fmla="*/ 21987 w 242875"/>
              <a:gd name="connsiteY0" fmla="*/ 348500 h 344475"/>
              <a:gd name="connsiteX1" fmla="*/ 248017 w 242875"/>
              <a:gd name="connsiteY1" fmla="*/ 19424 h 34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75" h="344475">
                <a:moveTo>
                  <a:pt x="21987" y="348500"/>
                </a:moveTo>
                <a:lnTo>
                  <a:pt x="248017" y="19424"/>
                </a:lnTo>
              </a:path>
            </a:pathLst>
          </a:custGeom>
          <a:ln w="28549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3220" y="3589020"/>
            <a:ext cx="175260" cy="213360"/>
          </a:xfrm>
          <a:prstGeom prst="rect">
            <a:avLst/>
          </a:prstGeom>
        </p:spPr>
      </p:pic>
      <p:pic>
        <p:nvPicPr>
          <p:cNvPr id="195" name="Picture 1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320" y="3649979"/>
            <a:ext cx="144780" cy="419100"/>
          </a:xfrm>
          <a:prstGeom prst="rect">
            <a:avLst/>
          </a:prstGeom>
        </p:spPr>
      </p:pic>
      <p:sp>
        <p:nvSpPr>
          <p:cNvPr id="6" name="Freeform 195"/>
          <p:cNvSpPr/>
          <p:nvPr/>
        </p:nvSpPr>
        <p:spPr>
          <a:xfrm>
            <a:off x="7631124" y="3732224"/>
            <a:ext cx="268275" cy="331775"/>
          </a:xfrm>
          <a:custGeom>
            <a:avLst/>
            <a:gdLst>
              <a:gd name="connsiteX0" fmla="*/ 278499 w 268275"/>
              <a:gd name="connsiteY0" fmla="*/ 335798 h 331775"/>
              <a:gd name="connsiteX1" fmla="*/ 21740 w 268275"/>
              <a:gd name="connsiteY1" fmla="*/ 17968 h 3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275" h="331775">
                <a:moveTo>
                  <a:pt x="278499" y="335798"/>
                </a:moveTo>
                <a:lnTo>
                  <a:pt x="21740" y="17968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reeform 196"/>
          <p:cNvSpPr/>
          <p:nvPr/>
        </p:nvSpPr>
        <p:spPr>
          <a:xfrm>
            <a:off x="7631124" y="3732224"/>
            <a:ext cx="268275" cy="331775"/>
          </a:xfrm>
          <a:custGeom>
            <a:avLst/>
            <a:gdLst>
              <a:gd name="connsiteX0" fmla="*/ 278499 w 268275"/>
              <a:gd name="connsiteY0" fmla="*/ 335798 h 331775"/>
              <a:gd name="connsiteX1" fmla="*/ 21740 w 268275"/>
              <a:gd name="connsiteY1" fmla="*/ 17968 h 33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8275" h="331775">
                <a:moveTo>
                  <a:pt x="278499" y="335798"/>
                </a:moveTo>
                <a:lnTo>
                  <a:pt x="21740" y="17968"/>
                </a:lnTo>
              </a:path>
            </a:pathLst>
          </a:custGeom>
          <a:ln w="28549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6180" y="3611879"/>
            <a:ext cx="190500" cy="190500"/>
          </a:xfrm>
          <a:prstGeom prst="rect">
            <a:avLst/>
          </a:prstGeom>
        </p:spPr>
      </p:pic>
      <p:sp>
        <p:nvSpPr>
          <p:cNvPr id="7" name="TextBox 198"/>
          <p:cNvSpPr txBox="1"/>
          <p:nvPr/>
        </p:nvSpPr>
        <p:spPr>
          <a:xfrm>
            <a:off x="397424" y="555829"/>
            <a:ext cx="4500951" cy="10612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6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7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Shape</a:t>
            </a:r>
            <a:r>
              <a:rPr lang="en-US" altLang="zh-CN" sz="3200" b="1" spc="-17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of</a:t>
            </a:r>
            <a:r>
              <a:rPr lang="en-US" altLang="zh-CN" sz="3200" b="1" spc="-16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Check</a:t>
            </a:r>
            <a:r>
              <a:rPr lang="en-US" altLang="zh-CN" sz="1800" spc="10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.shape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3174470" y="2001054"/>
            <a:ext cx="2873485" cy="340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9583"/>
              </a:lnSpc>
              <a:tabLst>
                <a:tab pos="2633475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3	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4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1321430" y="2608327"/>
            <a:ext cx="609530" cy="1793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8469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69"/>
              </a:lnSpc>
            </a:pPr>
            <a:endParaRPr lang="en-US" dirty="0"/>
          </a:p>
          <a:p>
            <a:pPr marL="0" indent="88830">
              <a:lnSpc>
                <a:spcPct val="100000"/>
              </a:lnSpc>
            </a:pPr>
            <a:r>
              <a:rPr lang="en-US" altLang="zh-CN" sz="1600" spc="234" dirty="0">
                <a:solidFill>
                  <a:srgbClr val="000000"/>
                </a:solidFill>
                <a:latin typeface="Times New Roman"/>
                <a:ea typeface="Times New Roman"/>
              </a:rPr>
              <a:t>(5,</a:t>
            </a:r>
            <a:r>
              <a:rPr lang="en-US" altLang="zh-CN" sz="1600" spc="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15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2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b="1" spc="-5" dirty="0">
                <a:solidFill>
                  <a:srgbClr val="FE0000"/>
                </a:solidFill>
                <a:latin typeface="Arial"/>
                <a:ea typeface="Arial"/>
              </a:rPr>
              <a:t>dim</a:t>
            </a:r>
            <a:r>
              <a:rPr lang="en-US" altLang="zh-CN" sz="1400" b="1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b="1" spc="-5" dirty="0">
                <a:solidFill>
                  <a:srgbClr val="FE0000"/>
                </a:solidFill>
                <a:latin typeface="Arial"/>
                <a:ea typeface="Arial"/>
              </a:rPr>
              <a:t>0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3711106" y="2837340"/>
            <a:ext cx="1168682" cy="15160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30175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</a:p>
          <a:p>
            <a:pPr>
              <a:lnSpc>
                <a:spcPts val="1569"/>
              </a:lnSpc>
            </a:pPr>
            <a:endParaRPr lang="en-US" dirty="0"/>
          </a:p>
          <a:p>
            <a:pPr marL="0" indent="281941">
              <a:lnSpc>
                <a:spcPct val="100000"/>
              </a:lnSpc>
            </a:pPr>
            <a:r>
              <a:rPr lang="en-US" altLang="zh-CN" sz="1600" spc="170" dirty="0">
                <a:solidFill>
                  <a:srgbClr val="000000"/>
                </a:solidFill>
                <a:latin typeface="Times New Roman"/>
                <a:ea typeface="Times New Roman"/>
              </a:rPr>
              <a:t>(3,</a:t>
            </a:r>
            <a:r>
              <a:rPr lang="en-US" altLang="zh-CN" sz="1600" spc="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04" dirty="0">
                <a:solidFill>
                  <a:srgbClr val="000000"/>
                </a:solidFill>
                <a:latin typeface="Times New Roman"/>
                <a:ea typeface="Times New Roman"/>
              </a:rPr>
              <a:t>5)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45"/>
              </a:lnSpc>
            </a:pPr>
            <a:endParaRPr lang="en-US" dirty="0"/>
          </a:p>
          <a:p>
            <a:pPr marL="0">
              <a:lnSpc>
                <a:spcPct val="100000"/>
              </a:lnSpc>
              <a:tabLst>
                <a:tab pos="692075" algn="l"/>
              </a:tabLst>
            </a:pP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dim</a:t>
            </a:r>
            <a:r>
              <a:rPr lang="en-US" altLang="zh-CN" sz="1400" b="1" spc="-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0	dim</a:t>
            </a:r>
            <a:r>
              <a:rPr lang="en-US" altLang="zh-CN" sz="1400" b="1" spc="-4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6296631" y="2920467"/>
            <a:ext cx="1845132" cy="14388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76212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5</a:t>
            </a:r>
          </a:p>
          <a:p>
            <a:pPr>
              <a:lnSpc>
                <a:spcPts val="919"/>
              </a:lnSpc>
            </a:pPr>
            <a:endParaRPr lang="en-US" dirty="0"/>
          </a:p>
          <a:p>
            <a:pPr marL="0" indent="451753">
              <a:lnSpc>
                <a:spcPct val="100000"/>
              </a:lnSpc>
            </a:pPr>
            <a:r>
              <a:rPr lang="en-US" altLang="zh-CN" sz="1600" spc="240" dirty="0">
                <a:solidFill>
                  <a:srgbClr val="000000"/>
                </a:solidFill>
                <a:latin typeface="Times New Roman"/>
                <a:ea typeface="Times New Roman"/>
              </a:rPr>
              <a:t>(4,</a:t>
            </a:r>
            <a:r>
              <a:rPr lang="en-US" altLang="zh-CN" sz="1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50" dirty="0">
                <a:solidFill>
                  <a:srgbClr val="000000"/>
                </a:solidFill>
                <a:latin typeface="Times New Roman"/>
                <a:ea typeface="Times New Roman"/>
              </a:rPr>
              <a:t>5,</a:t>
            </a:r>
            <a:r>
              <a:rPr lang="en-US" altLang="zh-CN" sz="1600" spc="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279" dirty="0">
                <a:solidFill>
                  <a:srgbClr val="000000"/>
                </a:solidFill>
                <a:latin typeface="Times New Roman"/>
                <a:ea typeface="Times New Roman"/>
              </a:rPr>
              <a:t>3)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64"/>
              </a:lnSpc>
            </a:pPr>
            <a:endParaRPr lang="en-US" dirty="0"/>
          </a:p>
          <a:p>
            <a:pPr marL="0">
              <a:lnSpc>
                <a:spcPct val="101250"/>
              </a:lnSpc>
              <a:tabLst>
                <a:tab pos="664374" algn="l"/>
                <a:tab pos="1368524" algn="l"/>
              </a:tabLst>
            </a:pP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dim</a:t>
            </a:r>
            <a:r>
              <a:rPr lang="en-US" altLang="zh-CN" sz="1400" b="1" spc="-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0	dim</a:t>
            </a:r>
            <a:r>
              <a:rPr lang="en-US" altLang="zh-CN" sz="1400" b="1" spc="-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1	dim</a:t>
            </a:r>
            <a:r>
              <a:rPr lang="en-US" altLang="zh-CN" sz="1400" b="1" spc="-4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8154796" y="2720940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2477224" y="4598302"/>
            <a:ext cx="42295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Note: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FE0000"/>
                </a:solidFill>
                <a:latin typeface="Times New Roman"/>
                <a:ea typeface="Times New Roman"/>
              </a:rPr>
              <a:t>dim</a:t>
            </a:r>
            <a:r>
              <a:rPr lang="en-US" altLang="zh-CN" sz="1800" b="1" dirty="0">
                <a:solidFill>
                  <a:srgbClr val="FE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Times New Roman"/>
              </a:rPr>
              <a:t>==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800" b="1" dirty="0">
                <a:solidFill>
                  <a:srgbClr val="FE0000"/>
                </a:solidFill>
                <a:latin typeface="Times New Roman"/>
                <a:ea typeface="Times New Roman"/>
              </a:rPr>
              <a:t>axis</a:t>
            </a:r>
            <a:r>
              <a:rPr lang="en-US" altLang="zh-CN" sz="1800" b="1" dirty="0">
                <a:solidFill>
                  <a:srgbClr val="FE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800" spc="-15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NumPy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reeform 205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reeform 206"/>
          <p:cNvSpPr/>
          <p:nvPr/>
        </p:nvSpPr>
        <p:spPr>
          <a:xfrm>
            <a:off x="3562350" y="3625850"/>
            <a:ext cx="603250" cy="539750"/>
          </a:xfrm>
          <a:custGeom>
            <a:avLst/>
            <a:gdLst>
              <a:gd name="connsiteX0" fmla="*/ 606600 w 603250"/>
              <a:gd name="connsiteY0" fmla="*/ 540273 h 539750"/>
              <a:gd name="connsiteX1" fmla="*/ 13737 w 603250"/>
              <a:gd name="connsiteY1" fmla="*/ 12298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539750">
                <a:moveTo>
                  <a:pt x="606600" y="540273"/>
                </a:moveTo>
                <a:lnTo>
                  <a:pt x="13737" y="12298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reeform 207"/>
          <p:cNvSpPr/>
          <p:nvPr/>
        </p:nvSpPr>
        <p:spPr>
          <a:xfrm>
            <a:off x="3554424" y="3617924"/>
            <a:ext cx="611175" cy="547675"/>
          </a:xfrm>
          <a:custGeom>
            <a:avLst/>
            <a:gdLst>
              <a:gd name="connsiteX0" fmla="*/ 614525 w 611175"/>
              <a:gd name="connsiteY0" fmla="*/ 548199 h 547675"/>
              <a:gd name="connsiteX1" fmla="*/ 21662 w 611175"/>
              <a:gd name="connsiteY1" fmla="*/ 20223 h 5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11175" h="547675">
                <a:moveTo>
                  <a:pt x="614525" y="548199"/>
                </a:moveTo>
                <a:lnTo>
                  <a:pt x="21662" y="20223"/>
                </a:lnTo>
              </a:path>
            </a:pathLst>
          </a:custGeom>
          <a:ln w="28549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620" y="3512820"/>
            <a:ext cx="198120" cy="182880"/>
          </a:xfrm>
          <a:prstGeom prst="rect">
            <a:avLst/>
          </a:prstGeom>
        </p:spPr>
      </p:pic>
      <p:sp>
        <p:nvSpPr>
          <p:cNvPr id="2" name="Freeform 209"/>
          <p:cNvSpPr/>
          <p:nvPr/>
        </p:nvSpPr>
        <p:spPr>
          <a:xfrm>
            <a:off x="3503624" y="4024324"/>
            <a:ext cx="661975" cy="141275"/>
          </a:xfrm>
          <a:custGeom>
            <a:avLst/>
            <a:gdLst>
              <a:gd name="connsiteX0" fmla="*/ 665324 w 661975"/>
              <a:gd name="connsiteY0" fmla="*/ 141798 h 141275"/>
              <a:gd name="connsiteX1" fmla="*/ 26956 w 661975"/>
              <a:gd name="connsiteY1" fmla="*/ 18351 h 1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1975" h="141275">
                <a:moveTo>
                  <a:pt x="665324" y="141798"/>
                </a:moveTo>
                <a:lnTo>
                  <a:pt x="26956" y="18351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12"/>
          <p:cNvSpPr/>
          <p:nvPr/>
        </p:nvSpPr>
        <p:spPr>
          <a:xfrm>
            <a:off x="5840424" y="2970225"/>
            <a:ext cx="2389174" cy="750875"/>
          </a:xfrm>
          <a:custGeom>
            <a:avLst/>
            <a:gdLst>
              <a:gd name="connsiteX0" fmla="*/ 17662 w 2389174"/>
              <a:gd name="connsiteY0" fmla="*/ 17674 h 750875"/>
              <a:gd name="connsiteX1" fmla="*/ 2393197 w 2389174"/>
              <a:gd name="connsiteY1" fmla="*/ 17674 h 750875"/>
              <a:gd name="connsiteX2" fmla="*/ 2393197 w 2389174"/>
              <a:gd name="connsiteY2" fmla="*/ 756814 h 750875"/>
              <a:gd name="connsiteX3" fmla="*/ 17662 w 2389174"/>
              <a:gd name="connsiteY3" fmla="*/ 756814 h 750875"/>
              <a:gd name="connsiteX4" fmla="*/ 17662 w 2389174"/>
              <a:gd name="connsiteY4" fmla="*/ 17674 h 75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9174" h="750875">
                <a:moveTo>
                  <a:pt x="17662" y="17674"/>
                </a:moveTo>
                <a:lnTo>
                  <a:pt x="2393197" y="17674"/>
                </a:lnTo>
                <a:lnTo>
                  <a:pt x="2393197" y="756814"/>
                </a:lnTo>
                <a:lnTo>
                  <a:pt x="17662" y="756814"/>
                </a:lnTo>
                <a:lnTo>
                  <a:pt x="17662" y="17674"/>
                </a:lnTo>
                <a:close/>
              </a:path>
            </a:pathLst>
          </a:custGeom>
          <a:solidFill>
            <a:srgbClr val="00008F">
              <a:alpha val="0"/>
            </a:srgbClr>
          </a:solidFill>
          <a:ln w="19025">
            <a:solidFill>
              <a:srgbClr val="B6B6B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3"/>
          <p:cNvSpPr/>
          <p:nvPr/>
        </p:nvSpPr>
        <p:spPr>
          <a:xfrm>
            <a:off x="5091124" y="3948124"/>
            <a:ext cx="3887775" cy="750875"/>
          </a:xfrm>
          <a:custGeom>
            <a:avLst/>
            <a:gdLst>
              <a:gd name="connsiteX0" fmla="*/ 16987 w 3887775"/>
              <a:gd name="connsiteY0" fmla="*/ 15324 h 750875"/>
              <a:gd name="connsiteX1" fmla="*/ 3892391 w 3887775"/>
              <a:gd name="connsiteY1" fmla="*/ 15324 h 750875"/>
              <a:gd name="connsiteX2" fmla="*/ 3892391 w 3887775"/>
              <a:gd name="connsiteY2" fmla="*/ 754464 h 750875"/>
              <a:gd name="connsiteX3" fmla="*/ 16987 w 3887775"/>
              <a:gd name="connsiteY3" fmla="*/ 754464 h 750875"/>
              <a:gd name="connsiteX4" fmla="*/ 16987 w 3887775"/>
              <a:gd name="connsiteY4" fmla="*/ 15324 h 75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7775" h="750875">
                <a:moveTo>
                  <a:pt x="16987" y="15324"/>
                </a:moveTo>
                <a:lnTo>
                  <a:pt x="3892391" y="15324"/>
                </a:lnTo>
                <a:lnTo>
                  <a:pt x="3892391" y="754464"/>
                </a:lnTo>
                <a:lnTo>
                  <a:pt x="16987" y="754464"/>
                </a:lnTo>
                <a:lnTo>
                  <a:pt x="16987" y="1532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B6B6B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4"/>
          <p:cNvSpPr/>
          <p:nvPr/>
        </p:nvSpPr>
        <p:spPr>
          <a:xfrm>
            <a:off x="5764224" y="1344624"/>
            <a:ext cx="2528874" cy="750875"/>
          </a:xfrm>
          <a:custGeom>
            <a:avLst/>
            <a:gdLst>
              <a:gd name="connsiteX0" fmla="*/ 22412 w 2528874"/>
              <a:gd name="connsiteY0" fmla="*/ 22624 h 750875"/>
              <a:gd name="connsiteX1" fmla="*/ 2540822 w 2528874"/>
              <a:gd name="connsiteY1" fmla="*/ 22624 h 750875"/>
              <a:gd name="connsiteX2" fmla="*/ 2540822 w 2528874"/>
              <a:gd name="connsiteY2" fmla="*/ 761764 h 750875"/>
              <a:gd name="connsiteX3" fmla="*/ 22412 w 2528874"/>
              <a:gd name="connsiteY3" fmla="*/ 761764 h 750875"/>
              <a:gd name="connsiteX4" fmla="*/ 22412 w 2528874"/>
              <a:gd name="connsiteY4" fmla="*/ 22624 h 750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8874" h="750875">
                <a:moveTo>
                  <a:pt x="22412" y="22624"/>
                </a:moveTo>
                <a:lnTo>
                  <a:pt x="2540822" y="22624"/>
                </a:lnTo>
                <a:lnTo>
                  <a:pt x="2540822" y="761764"/>
                </a:lnTo>
                <a:lnTo>
                  <a:pt x="22412" y="761764"/>
                </a:lnTo>
                <a:lnTo>
                  <a:pt x="22412" y="22624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B6B6B6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5"/>
          <p:cNvSpPr txBox="1"/>
          <p:nvPr/>
        </p:nvSpPr>
        <p:spPr>
          <a:xfrm>
            <a:off x="397424" y="555818"/>
            <a:ext cx="4655020" cy="1601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30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34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30" dirty="0">
                <a:solidFill>
                  <a:srgbClr val="ED6B00"/>
                </a:solidFill>
                <a:latin typeface="Calibri"/>
                <a:ea typeface="Calibri"/>
              </a:rPr>
              <a:t>Creating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30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</a:p>
          <a:p>
            <a:pPr>
              <a:lnSpc>
                <a:spcPts val="1519"/>
              </a:lnSpc>
            </a:pPr>
            <a:endParaRPr lang="en-US" dirty="0"/>
          </a:p>
          <a:p>
            <a:pPr marL="456919" indent="-390805" hangingPunct="0">
              <a:lnSpc>
                <a:spcPct val="1674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Directly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from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(list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numpy.ndarray)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309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5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0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275" dirty="0">
                <a:solidFill>
                  <a:srgbClr val="675C45"/>
                </a:solidFill>
                <a:latin typeface="Times New Roman"/>
                <a:ea typeface="Times New Roman"/>
              </a:rPr>
              <a:t>tensor</a:t>
            </a:r>
            <a:r>
              <a:rPr lang="en-US" altLang="zh-CN" sz="1800" spc="220" dirty="0">
                <a:solidFill>
                  <a:srgbClr val="675C45"/>
                </a:solidFill>
                <a:latin typeface="Times New Roman"/>
                <a:ea typeface="Times New Roman"/>
              </a:rPr>
              <a:t>([[1,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0" dirty="0">
                <a:solidFill>
                  <a:srgbClr val="675C45"/>
                </a:solidFill>
                <a:latin typeface="Times New Roman"/>
                <a:ea typeface="Times New Roman"/>
              </a:rPr>
              <a:t>-1],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0" dirty="0">
                <a:solidFill>
                  <a:srgbClr val="675C45"/>
                </a:solidFill>
                <a:latin typeface="Times New Roman"/>
                <a:ea typeface="Times New Roman"/>
              </a:rPr>
              <a:t>[-1,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1]])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5872361" y="1438903"/>
            <a:ext cx="218440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259" dirty="0">
                <a:solidFill>
                  <a:srgbClr val="656565"/>
                </a:solidFill>
                <a:latin typeface="Times New Roman"/>
                <a:ea typeface="Times New Roman"/>
              </a:rPr>
              <a:t>tensor([[1.,</a:t>
            </a:r>
            <a:r>
              <a:rPr lang="en-US" altLang="zh-CN" sz="1800" spc="469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9" dirty="0">
                <a:solidFill>
                  <a:srgbClr val="656565"/>
                </a:solidFill>
                <a:latin typeface="Times New Roman"/>
                <a:ea typeface="Times New Roman"/>
              </a:rPr>
              <a:t>-1.],</a:t>
            </a:r>
          </a:p>
          <a:p>
            <a:pPr marL="0" indent="914400">
              <a:lnSpc>
                <a:spcPct val="100000"/>
              </a:lnSpc>
            </a:pPr>
            <a:r>
              <a:rPr lang="en-US" altLang="zh-CN" sz="1800" spc="275" dirty="0">
                <a:solidFill>
                  <a:srgbClr val="656565"/>
                </a:solidFill>
                <a:latin typeface="Times New Roman"/>
                <a:ea typeface="Times New Roman"/>
              </a:rPr>
              <a:t>[-1.,</a:t>
            </a:r>
            <a:r>
              <a:rPr lang="en-US" altLang="zh-CN" sz="1800" spc="465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90" dirty="0">
                <a:solidFill>
                  <a:srgbClr val="656565"/>
                </a:solidFill>
                <a:latin typeface="Times New Roman"/>
                <a:ea typeface="Times New Roman"/>
              </a:rPr>
              <a:t>1.]])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854624" y="2270921"/>
            <a:ext cx="584199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204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234" dirty="0">
                <a:solidFill>
                  <a:srgbClr val="675C45"/>
                </a:solidFill>
                <a:latin typeface="Times New Roman"/>
                <a:ea typeface="Times New Roman"/>
              </a:rPr>
              <a:t>from_numpy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ea typeface="Times New Roman"/>
              </a:rPr>
              <a:t>(np.array([[1,</a:t>
            </a:r>
            <a:r>
              <a:rPr lang="en-US" altLang="zh-CN" sz="18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-1],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[-1,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1]]))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463538" y="3061848"/>
            <a:ext cx="3666998" cy="7340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90805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	Tensor</a:t>
            </a:r>
            <a:r>
              <a:rPr lang="en-US" altLang="zh-CN" sz="1800" spc="-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spc="-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constant</a:t>
            </a:r>
            <a:r>
              <a:rPr lang="en-US" altLang="zh-CN" sz="1800" spc="-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zeros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&amp;</a:t>
            </a:r>
            <a:r>
              <a:rPr lang="en-US" altLang="zh-CN" sz="1800" spc="-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ones</a:t>
            </a:r>
          </a:p>
          <a:p>
            <a:pPr>
              <a:lnSpc>
                <a:spcPts val="1460"/>
              </a:lnSpc>
            </a:pPr>
            <a:endParaRPr lang="en-US" dirty="0"/>
          </a:p>
          <a:p>
            <a:pPr marL="0" indent="390805">
              <a:lnSpc>
                <a:spcPct val="100000"/>
              </a:lnSpc>
            </a:pP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9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234" dirty="0">
                <a:solidFill>
                  <a:srgbClr val="675C45"/>
                </a:solidFill>
                <a:latin typeface="Times New Roman"/>
                <a:ea typeface="Times New Roman"/>
              </a:rPr>
              <a:t>zeros</a:t>
            </a: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ea typeface="Times New Roman"/>
              </a:rPr>
              <a:t>([2,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0" dirty="0">
                <a:solidFill>
                  <a:srgbClr val="675C45"/>
                </a:solidFill>
                <a:latin typeface="Times New Roman"/>
                <a:ea typeface="Times New Roman"/>
              </a:rPr>
              <a:t>2])</a:t>
            </a:r>
          </a:p>
        </p:txBody>
      </p:sp>
      <p:sp>
        <p:nvSpPr>
          <p:cNvPr id="219" name="TextBox 219"/>
          <p:cNvSpPr txBox="1"/>
          <p:nvPr/>
        </p:nvSpPr>
        <p:spPr>
          <a:xfrm>
            <a:off x="5943812" y="3059553"/>
            <a:ext cx="207010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254" dirty="0">
                <a:solidFill>
                  <a:srgbClr val="656565"/>
                </a:solidFill>
                <a:latin typeface="Times New Roman"/>
                <a:ea typeface="Times New Roman"/>
              </a:rPr>
              <a:t>tensor([[0.,</a:t>
            </a:r>
            <a:r>
              <a:rPr lang="en-US" altLang="zh-CN" sz="1800" spc="459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9" dirty="0">
                <a:solidFill>
                  <a:srgbClr val="656565"/>
                </a:solidFill>
                <a:latin typeface="Times New Roman"/>
                <a:ea typeface="Times New Roman"/>
              </a:rPr>
              <a:t>0.],</a:t>
            </a:r>
          </a:p>
          <a:p>
            <a:pPr marL="0" indent="914400">
              <a:lnSpc>
                <a:spcPct val="100000"/>
              </a:lnSpc>
            </a:pPr>
            <a:r>
              <a:rPr lang="en-US" altLang="zh-CN" sz="1800" spc="270" dirty="0">
                <a:solidFill>
                  <a:srgbClr val="656565"/>
                </a:solidFill>
                <a:latin typeface="Times New Roman"/>
                <a:ea typeface="Times New Roman"/>
              </a:rPr>
              <a:t>[0.,</a:t>
            </a:r>
            <a:r>
              <a:rPr lang="en-US" altLang="zh-CN" sz="1800" spc="459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90" dirty="0">
                <a:solidFill>
                  <a:srgbClr val="656565"/>
                </a:solidFill>
                <a:latin typeface="Times New Roman"/>
                <a:ea typeface="Times New Roman"/>
              </a:rPr>
              <a:t>0.]])</a:t>
            </a:r>
          </a:p>
        </p:txBody>
      </p:sp>
      <p:sp>
        <p:nvSpPr>
          <p:cNvPr id="220" name="TextBox 220"/>
          <p:cNvSpPr txBox="1"/>
          <p:nvPr/>
        </p:nvSpPr>
        <p:spPr>
          <a:xfrm>
            <a:off x="854624" y="3989992"/>
            <a:ext cx="298449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270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0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4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259" dirty="0">
                <a:solidFill>
                  <a:srgbClr val="675C45"/>
                </a:solidFill>
                <a:latin typeface="Times New Roman"/>
                <a:ea typeface="Times New Roman"/>
              </a:rPr>
              <a:t>ones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([1,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4" dirty="0">
                <a:solidFill>
                  <a:srgbClr val="675C45"/>
                </a:solidFill>
                <a:latin typeface="Times New Roman"/>
                <a:ea typeface="Times New Roman"/>
              </a:rPr>
              <a:t>2,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9" dirty="0">
                <a:solidFill>
                  <a:srgbClr val="675C45"/>
                </a:solidFill>
                <a:latin typeface="Times New Roman"/>
                <a:ea typeface="Times New Roman"/>
              </a:rPr>
              <a:t>5])</a:t>
            </a:r>
          </a:p>
        </p:txBody>
      </p:sp>
      <p:sp>
        <p:nvSpPr>
          <p:cNvPr id="221" name="TextBox 221"/>
          <p:cNvSpPr txBox="1"/>
          <p:nvPr/>
        </p:nvSpPr>
        <p:spPr>
          <a:xfrm>
            <a:off x="3882625" y="4243253"/>
            <a:ext cx="566247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5" dirty="0">
                <a:solidFill>
                  <a:srgbClr val="FE0000"/>
                </a:solidFill>
                <a:latin typeface="Arial"/>
                <a:ea typeface="Arial"/>
              </a:rPr>
              <a:t>sha</a:t>
            </a:r>
            <a:r>
              <a:rPr lang="en-US" altLang="zh-CN" sz="1600" dirty="0">
                <a:solidFill>
                  <a:srgbClr val="FE0000"/>
                </a:solidFill>
                <a:latin typeface="Arial"/>
                <a:ea typeface="Arial"/>
              </a:rPr>
              <a:t>pe</a:t>
            </a:r>
          </a:p>
        </p:txBody>
      </p:sp>
      <p:sp>
        <p:nvSpPr>
          <p:cNvPr id="222" name="TextBox 222"/>
          <p:cNvSpPr txBox="1"/>
          <p:nvPr/>
        </p:nvSpPr>
        <p:spPr>
          <a:xfrm>
            <a:off x="5193837" y="4035104"/>
            <a:ext cx="3670300" cy="548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315" dirty="0">
                <a:solidFill>
                  <a:srgbClr val="656565"/>
                </a:solidFill>
                <a:latin typeface="Times New Roman"/>
                <a:ea typeface="Times New Roman"/>
              </a:rPr>
              <a:t>tensor([[[1.,</a:t>
            </a:r>
            <a:r>
              <a:rPr lang="en-US" altLang="zh-CN" sz="1800" spc="2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04" dirty="0">
                <a:solidFill>
                  <a:srgbClr val="656565"/>
                </a:solidFill>
                <a:latin typeface="Times New Roman"/>
                <a:ea typeface="Times New Roman"/>
              </a:rPr>
              <a:t>1.,</a:t>
            </a:r>
            <a:r>
              <a:rPr lang="en-US" altLang="zh-CN" sz="1800" spc="2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90" dirty="0">
                <a:solidFill>
                  <a:srgbClr val="656565"/>
                </a:solidFill>
                <a:latin typeface="Times New Roman"/>
                <a:ea typeface="Times New Roman"/>
              </a:rPr>
              <a:t>1.,</a:t>
            </a:r>
            <a:r>
              <a:rPr lang="en-US" altLang="zh-CN" sz="1800" spc="2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90" dirty="0">
                <a:solidFill>
                  <a:srgbClr val="656565"/>
                </a:solidFill>
                <a:latin typeface="Times New Roman"/>
                <a:ea typeface="Times New Roman"/>
              </a:rPr>
              <a:t>1.,</a:t>
            </a:r>
            <a:r>
              <a:rPr lang="en-US" altLang="zh-CN" sz="1800" spc="22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90" dirty="0">
                <a:solidFill>
                  <a:srgbClr val="656565"/>
                </a:solidFill>
                <a:latin typeface="Times New Roman"/>
                <a:ea typeface="Times New Roman"/>
              </a:rPr>
              <a:t>1.],</a:t>
            </a:r>
          </a:p>
          <a:p>
            <a:pPr marL="0" indent="1028700">
              <a:lnSpc>
                <a:spcPct val="100000"/>
              </a:lnSpc>
            </a:pPr>
            <a:r>
              <a:rPr lang="en-US" altLang="zh-CN" sz="1800" spc="329" dirty="0">
                <a:solidFill>
                  <a:srgbClr val="656565"/>
                </a:solidFill>
                <a:latin typeface="Times New Roman"/>
                <a:ea typeface="Times New Roman"/>
              </a:rPr>
              <a:t>[1.,</a:t>
            </a:r>
            <a:r>
              <a:rPr lang="en-US" altLang="zh-CN" sz="1800" spc="2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29" dirty="0">
                <a:solidFill>
                  <a:srgbClr val="656565"/>
                </a:solidFill>
                <a:latin typeface="Times New Roman"/>
                <a:ea typeface="Times New Roman"/>
              </a:rPr>
              <a:t>1.,</a:t>
            </a:r>
            <a:r>
              <a:rPr lang="en-US" altLang="zh-CN" sz="1800" spc="254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29" dirty="0">
                <a:solidFill>
                  <a:srgbClr val="656565"/>
                </a:solidFill>
                <a:latin typeface="Times New Roman"/>
                <a:ea typeface="Times New Roman"/>
              </a:rPr>
              <a:t>1.,</a:t>
            </a:r>
            <a:r>
              <a:rPr lang="en-US" altLang="zh-CN" sz="1800" spc="250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29" dirty="0">
                <a:solidFill>
                  <a:srgbClr val="656565"/>
                </a:solidFill>
                <a:latin typeface="Times New Roman"/>
                <a:ea typeface="Times New Roman"/>
              </a:rPr>
              <a:t>1.,</a:t>
            </a:r>
            <a:r>
              <a:rPr lang="en-US" altLang="zh-CN" sz="1800" spc="254" dirty="0">
                <a:solidFill>
                  <a:srgbClr val="65656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40" dirty="0">
                <a:solidFill>
                  <a:srgbClr val="656565"/>
                </a:solidFill>
                <a:latin typeface="Times New Roman"/>
                <a:ea typeface="Times New Roman"/>
              </a:rPr>
              <a:t>1.]]])</a:t>
            </a: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61FBD97A-D203-73ED-05C6-5853A6907537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3634740" y="4165599"/>
            <a:ext cx="534208" cy="5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reeform 22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224"/>
          <p:cNvSpPr txBox="1"/>
          <p:nvPr/>
        </p:nvSpPr>
        <p:spPr>
          <a:xfrm>
            <a:off x="397424" y="555818"/>
            <a:ext cx="5422252" cy="1061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Common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arithmetic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functions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supported,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such</a:t>
            </a:r>
            <a:r>
              <a:rPr lang="en-US" altLang="zh-CN" sz="1800" spc="-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as:</a:t>
            </a:r>
          </a:p>
        </p:txBody>
      </p:sp>
      <p:sp>
        <p:nvSpPr>
          <p:cNvPr id="225" name="TextBox 225"/>
          <p:cNvSpPr txBox="1"/>
          <p:nvPr/>
        </p:nvSpPr>
        <p:spPr>
          <a:xfrm>
            <a:off x="463538" y="1833066"/>
            <a:ext cx="5903543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254260" algn="l"/>
              </a:tabLst>
            </a:pPr>
            <a:r>
              <a:rPr lang="en-US" altLang="zh-CN" sz="1800" spc="55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ea typeface="Arial"/>
              </a:rPr>
              <a:t>Addition	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Summation</a:t>
            </a:r>
          </a:p>
        </p:txBody>
      </p:sp>
      <p:sp>
        <p:nvSpPr>
          <p:cNvPr id="226" name="TextBox 226"/>
          <p:cNvSpPr txBox="1"/>
          <p:nvPr/>
        </p:nvSpPr>
        <p:spPr>
          <a:xfrm>
            <a:off x="2156100" y="2301441"/>
            <a:ext cx="546044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076148" algn="l"/>
              </a:tabLst>
            </a:pPr>
            <a:r>
              <a:rPr lang="en-US" altLang="zh-CN" sz="1800" spc="204" dirty="0">
                <a:solidFill>
                  <a:srgbClr val="675C45"/>
                </a:solidFill>
                <a:latin typeface="Times New Roman"/>
                <a:ea typeface="Times New Roman"/>
              </a:rPr>
              <a:t>z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6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9" dirty="0">
                <a:solidFill>
                  <a:srgbClr val="675C45"/>
                </a:solidFill>
                <a:latin typeface="Times New Roman"/>
                <a:ea typeface="Times New Roman"/>
              </a:rPr>
              <a:t>+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y	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129" dirty="0">
                <a:solidFill>
                  <a:srgbClr val="675C45"/>
                </a:solidFill>
                <a:latin typeface="Times New Roman"/>
                <a:ea typeface="Times New Roman"/>
              </a:rPr>
              <a:t>sum()</a:t>
            </a:r>
          </a:p>
        </p:txBody>
      </p:sp>
      <p:sp>
        <p:nvSpPr>
          <p:cNvPr id="227" name="TextBox 227"/>
          <p:cNvSpPr txBox="1"/>
          <p:nvPr/>
        </p:nvSpPr>
        <p:spPr>
          <a:xfrm>
            <a:off x="463538" y="2774411"/>
            <a:ext cx="534986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260300" algn="l"/>
              </a:tabLst>
            </a:pPr>
            <a:r>
              <a:rPr lang="en-US" altLang="zh-CN" sz="1800" spc="4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ea typeface="Arial"/>
              </a:rPr>
              <a:t>Subtraction	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14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Mean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2156100" y="3234689"/>
            <a:ext cx="558745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088851" algn="l"/>
              </a:tabLst>
            </a:pPr>
            <a:r>
              <a:rPr lang="en-US" altLang="zh-CN" sz="1800" spc="275" dirty="0">
                <a:solidFill>
                  <a:srgbClr val="675C45"/>
                </a:solidFill>
                <a:latin typeface="Times New Roman"/>
                <a:ea typeface="Times New Roman"/>
              </a:rPr>
              <a:t>z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5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1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4" dirty="0">
                <a:solidFill>
                  <a:srgbClr val="675C45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15" dirty="0">
                <a:solidFill>
                  <a:srgbClr val="675C45"/>
                </a:solidFill>
                <a:latin typeface="Times New Roman"/>
                <a:ea typeface="Times New Roman"/>
              </a:rPr>
              <a:t>y	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8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110" dirty="0">
                <a:solidFill>
                  <a:srgbClr val="675C45"/>
                </a:solidFill>
                <a:latin typeface="Times New Roman"/>
                <a:ea typeface="Times New Roman"/>
              </a:rPr>
              <a:t>mean()</a:t>
            </a:r>
          </a:p>
        </p:txBody>
      </p:sp>
      <p:sp>
        <p:nvSpPr>
          <p:cNvPr id="229" name="TextBox 229"/>
          <p:cNvSpPr txBox="1"/>
          <p:nvPr/>
        </p:nvSpPr>
        <p:spPr>
          <a:xfrm>
            <a:off x="463538" y="3710148"/>
            <a:ext cx="116543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64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ea typeface="Arial"/>
              </a:rPr>
              <a:t>Power</a:t>
            </a:r>
          </a:p>
        </p:txBody>
      </p:sp>
      <p:sp>
        <p:nvSpPr>
          <p:cNvPr id="230" name="TextBox 230"/>
          <p:cNvSpPr txBox="1"/>
          <p:nvPr/>
        </p:nvSpPr>
        <p:spPr>
          <a:xfrm>
            <a:off x="1984643" y="4169917"/>
            <a:ext cx="149860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120" dirty="0">
                <a:solidFill>
                  <a:srgbClr val="675C45"/>
                </a:solidFill>
                <a:latin typeface="Times New Roman"/>
                <a:ea typeface="Times New Roman"/>
              </a:rPr>
              <a:t>pow(2)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Freeform 23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reeform 232"/>
          <p:cNvSpPr/>
          <p:nvPr/>
        </p:nvSpPr>
        <p:spPr>
          <a:xfrm>
            <a:off x="6330950" y="1847850"/>
            <a:ext cx="349250" cy="349250"/>
          </a:xfrm>
          <a:custGeom>
            <a:avLst/>
            <a:gdLst>
              <a:gd name="connsiteX0" fmla="*/ 14625 w 349250"/>
              <a:gd name="connsiteY0" fmla="*/ 13024 h 349250"/>
              <a:gd name="connsiteX1" fmla="*/ 358150 w 349250"/>
              <a:gd name="connsiteY1" fmla="*/ 13024 h 349250"/>
              <a:gd name="connsiteX2" fmla="*/ 358150 w 349250"/>
              <a:gd name="connsiteY2" fmla="*/ 355924 h 349250"/>
              <a:gd name="connsiteX3" fmla="*/ 14625 w 349250"/>
              <a:gd name="connsiteY3" fmla="*/ 355924 h 349250"/>
              <a:gd name="connsiteX4" fmla="*/ 14625 w 349250"/>
              <a:gd name="connsiteY4" fmla="*/ 13024 h 349250"/>
              <a:gd name="connsiteX5" fmla="*/ 14625 w 349250"/>
              <a:gd name="connsiteY5" fmla="*/ 1302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4625" y="13024"/>
                </a:moveTo>
                <a:lnTo>
                  <a:pt x="358150" y="13024"/>
                </a:lnTo>
                <a:lnTo>
                  <a:pt x="358150" y="355924"/>
                </a:lnTo>
                <a:lnTo>
                  <a:pt x="14625" y="355924"/>
                </a:lnTo>
                <a:lnTo>
                  <a:pt x="14625" y="13024"/>
                </a:lnTo>
                <a:lnTo>
                  <a:pt x="14625" y="13024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reeform 233"/>
          <p:cNvSpPr/>
          <p:nvPr/>
        </p:nvSpPr>
        <p:spPr>
          <a:xfrm>
            <a:off x="6673850" y="1847850"/>
            <a:ext cx="349250" cy="349250"/>
          </a:xfrm>
          <a:custGeom>
            <a:avLst/>
            <a:gdLst>
              <a:gd name="connsiteX0" fmla="*/ 15250 w 349250"/>
              <a:gd name="connsiteY0" fmla="*/ 13024 h 349250"/>
              <a:gd name="connsiteX1" fmla="*/ 358775 w 349250"/>
              <a:gd name="connsiteY1" fmla="*/ 13024 h 349250"/>
              <a:gd name="connsiteX2" fmla="*/ 358775 w 349250"/>
              <a:gd name="connsiteY2" fmla="*/ 355924 h 349250"/>
              <a:gd name="connsiteX3" fmla="*/ 15250 w 349250"/>
              <a:gd name="connsiteY3" fmla="*/ 355924 h 349250"/>
              <a:gd name="connsiteX4" fmla="*/ 15250 w 349250"/>
              <a:gd name="connsiteY4" fmla="*/ 13024 h 349250"/>
              <a:gd name="connsiteX5" fmla="*/ 15250 w 349250"/>
              <a:gd name="connsiteY5" fmla="*/ 1302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5250" y="13024"/>
                </a:moveTo>
                <a:lnTo>
                  <a:pt x="358775" y="13024"/>
                </a:lnTo>
                <a:lnTo>
                  <a:pt x="358775" y="355924"/>
                </a:lnTo>
                <a:lnTo>
                  <a:pt x="15250" y="355924"/>
                </a:lnTo>
                <a:lnTo>
                  <a:pt x="15250" y="13024"/>
                </a:lnTo>
                <a:lnTo>
                  <a:pt x="15250" y="13024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reeform 234"/>
          <p:cNvSpPr/>
          <p:nvPr/>
        </p:nvSpPr>
        <p:spPr>
          <a:xfrm>
            <a:off x="7016750" y="1847850"/>
            <a:ext cx="349250" cy="349250"/>
          </a:xfrm>
          <a:custGeom>
            <a:avLst/>
            <a:gdLst>
              <a:gd name="connsiteX0" fmla="*/ 15875 w 349250"/>
              <a:gd name="connsiteY0" fmla="*/ 13024 h 349250"/>
              <a:gd name="connsiteX1" fmla="*/ 359400 w 349250"/>
              <a:gd name="connsiteY1" fmla="*/ 13024 h 349250"/>
              <a:gd name="connsiteX2" fmla="*/ 359400 w 349250"/>
              <a:gd name="connsiteY2" fmla="*/ 355924 h 349250"/>
              <a:gd name="connsiteX3" fmla="*/ 15875 w 349250"/>
              <a:gd name="connsiteY3" fmla="*/ 355924 h 349250"/>
              <a:gd name="connsiteX4" fmla="*/ 15875 w 349250"/>
              <a:gd name="connsiteY4" fmla="*/ 13024 h 349250"/>
              <a:gd name="connsiteX5" fmla="*/ 15875 w 349250"/>
              <a:gd name="connsiteY5" fmla="*/ 1302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5875" y="13024"/>
                </a:moveTo>
                <a:lnTo>
                  <a:pt x="359400" y="13024"/>
                </a:lnTo>
                <a:lnTo>
                  <a:pt x="359400" y="355924"/>
                </a:lnTo>
                <a:lnTo>
                  <a:pt x="15875" y="355924"/>
                </a:lnTo>
                <a:lnTo>
                  <a:pt x="15875" y="13024"/>
                </a:lnTo>
                <a:lnTo>
                  <a:pt x="15875" y="13024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5"/>
          <p:cNvSpPr/>
          <p:nvPr/>
        </p:nvSpPr>
        <p:spPr>
          <a:xfrm>
            <a:off x="6330950" y="2190750"/>
            <a:ext cx="349250" cy="349250"/>
          </a:xfrm>
          <a:custGeom>
            <a:avLst/>
            <a:gdLst>
              <a:gd name="connsiteX0" fmla="*/ 14625 w 349250"/>
              <a:gd name="connsiteY0" fmla="*/ 13024 h 349250"/>
              <a:gd name="connsiteX1" fmla="*/ 358150 w 349250"/>
              <a:gd name="connsiteY1" fmla="*/ 13024 h 349250"/>
              <a:gd name="connsiteX2" fmla="*/ 358150 w 349250"/>
              <a:gd name="connsiteY2" fmla="*/ 355924 h 349250"/>
              <a:gd name="connsiteX3" fmla="*/ 14625 w 349250"/>
              <a:gd name="connsiteY3" fmla="*/ 355924 h 349250"/>
              <a:gd name="connsiteX4" fmla="*/ 14625 w 349250"/>
              <a:gd name="connsiteY4" fmla="*/ 13024 h 349250"/>
              <a:gd name="connsiteX5" fmla="*/ 14625 w 349250"/>
              <a:gd name="connsiteY5" fmla="*/ 1302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4625" y="13024"/>
                </a:moveTo>
                <a:lnTo>
                  <a:pt x="358150" y="13024"/>
                </a:lnTo>
                <a:lnTo>
                  <a:pt x="358150" y="355924"/>
                </a:lnTo>
                <a:lnTo>
                  <a:pt x="14625" y="355924"/>
                </a:lnTo>
                <a:lnTo>
                  <a:pt x="14625" y="13024"/>
                </a:lnTo>
                <a:lnTo>
                  <a:pt x="14625" y="13024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reeform 236"/>
          <p:cNvSpPr/>
          <p:nvPr/>
        </p:nvSpPr>
        <p:spPr>
          <a:xfrm>
            <a:off x="6673850" y="2190750"/>
            <a:ext cx="349250" cy="349250"/>
          </a:xfrm>
          <a:custGeom>
            <a:avLst/>
            <a:gdLst>
              <a:gd name="connsiteX0" fmla="*/ 15250 w 349250"/>
              <a:gd name="connsiteY0" fmla="*/ 13024 h 349250"/>
              <a:gd name="connsiteX1" fmla="*/ 358775 w 349250"/>
              <a:gd name="connsiteY1" fmla="*/ 13024 h 349250"/>
              <a:gd name="connsiteX2" fmla="*/ 358775 w 349250"/>
              <a:gd name="connsiteY2" fmla="*/ 355924 h 349250"/>
              <a:gd name="connsiteX3" fmla="*/ 15250 w 349250"/>
              <a:gd name="connsiteY3" fmla="*/ 355924 h 349250"/>
              <a:gd name="connsiteX4" fmla="*/ 15250 w 349250"/>
              <a:gd name="connsiteY4" fmla="*/ 13024 h 349250"/>
              <a:gd name="connsiteX5" fmla="*/ 15250 w 349250"/>
              <a:gd name="connsiteY5" fmla="*/ 1302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5250" y="13024"/>
                </a:moveTo>
                <a:lnTo>
                  <a:pt x="358775" y="13024"/>
                </a:lnTo>
                <a:lnTo>
                  <a:pt x="358775" y="355924"/>
                </a:lnTo>
                <a:lnTo>
                  <a:pt x="15250" y="355924"/>
                </a:lnTo>
                <a:lnTo>
                  <a:pt x="15250" y="13024"/>
                </a:lnTo>
                <a:lnTo>
                  <a:pt x="15250" y="13024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reeform 237"/>
          <p:cNvSpPr/>
          <p:nvPr/>
        </p:nvSpPr>
        <p:spPr>
          <a:xfrm>
            <a:off x="7016750" y="2190750"/>
            <a:ext cx="349250" cy="349250"/>
          </a:xfrm>
          <a:custGeom>
            <a:avLst/>
            <a:gdLst>
              <a:gd name="connsiteX0" fmla="*/ 15875 w 349250"/>
              <a:gd name="connsiteY0" fmla="*/ 13024 h 349250"/>
              <a:gd name="connsiteX1" fmla="*/ 359400 w 349250"/>
              <a:gd name="connsiteY1" fmla="*/ 13024 h 349250"/>
              <a:gd name="connsiteX2" fmla="*/ 359400 w 349250"/>
              <a:gd name="connsiteY2" fmla="*/ 355924 h 349250"/>
              <a:gd name="connsiteX3" fmla="*/ 15875 w 349250"/>
              <a:gd name="connsiteY3" fmla="*/ 355924 h 349250"/>
              <a:gd name="connsiteX4" fmla="*/ 15875 w 349250"/>
              <a:gd name="connsiteY4" fmla="*/ 13024 h 349250"/>
              <a:gd name="connsiteX5" fmla="*/ 15875 w 349250"/>
              <a:gd name="connsiteY5" fmla="*/ 13024 h 3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250" h="349250">
                <a:moveTo>
                  <a:pt x="15875" y="13024"/>
                </a:moveTo>
                <a:lnTo>
                  <a:pt x="359400" y="13024"/>
                </a:lnTo>
                <a:lnTo>
                  <a:pt x="359400" y="355924"/>
                </a:lnTo>
                <a:lnTo>
                  <a:pt x="15875" y="355924"/>
                </a:lnTo>
                <a:lnTo>
                  <a:pt x="15875" y="13024"/>
                </a:lnTo>
                <a:lnTo>
                  <a:pt x="15875" y="13024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reeform 238"/>
          <p:cNvSpPr/>
          <p:nvPr/>
        </p:nvSpPr>
        <p:spPr>
          <a:xfrm>
            <a:off x="6327775" y="1831975"/>
            <a:ext cx="22225" cy="720725"/>
          </a:xfrm>
          <a:custGeom>
            <a:avLst/>
            <a:gdLst>
              <a:gd name="connsiteX0" fmla="*/ 17800 w 22225"/>
              <a:gd name="connsiteY0" fmla="*/ 19374 h 720725"/>
              <a:gd name="connsiteX1" fmla="*/ 17800 w 22225"/>
              <a:gd name="connsiteY1" fmla="*/ 72422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7800" y="19374"/>
                </a:moveTo>
                <a:lnTo>
                  <a:pt x="17800" y="72422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reeform 239"/>
          <p:cNvSpPr/>
          <p:nvPr/>
        </p:nvSpPr>
        <p:spPr>
          <a:xfrm>
            <a:off x="6670675" y="1831975"/>
            <a:ext cx="22225" cy="720725"/>
          </a:xfrm>
          <a:custGeom>
            <a:avLst/>
            <a:gdLst>
              <a:gd name="connsiteX0" fmla="*/ 18425 w 22225"/>
              <a:gd name="connsiteY0" fmla="*/ 19374 h 720725"/>
              <a:gd name="connsiteX1" fmla="*/ 18425 w 22225"/>
              <a:gd name="connsiteY1" fmla="*/ 72422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8425" y="19374"/>
                </a:moveTo>
                <a:lnTo>
                  <a:pt x="18425" y="72422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reeform 240"/>
          <p:cNvSpPr/>
          <p:nvPr/>
        </p:nvSpPr>
        <p:spPr>
          <a:xfrm>
            <a:off x="7013575" y="1831975"/>
            <a:ext cx="22225" cy="720725"/>
          </a:xfrm>
          <a:custGeom>
            <a:avLst/>
            <a:gdLst>
              <a:gd name="connsiteX0" fmla="*/ 19050 w 22225"/>
              <a:gd name="connsiteY0" fmla="*/ 19374 h 720725"/>
              <a:gd name="connsiteX1" fmla="*/ 19050 w 22225"/>
              <a:gd name="connsiteY1" fmla="*/ 72422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9050" y="19374"/>
                </a:moveTo>
                <a:lnTo>
                  <a:pt x="19050" y="72422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 241"/>
          <p:cNvSpPr/>
          <p:nvPr/>
        </p:nvSpPr>
        <p:spPr>
          <a:xfrm>
            <a:off x="7356475" y="1831975"/>
            <a:ext cx="22225" cy="720725"/>
          </a:xfrm>
          <a:custGeom>
            <a:avLst/>
            <a:gdLst>
              <a:gd name="connsiteX0" fmla="*/ 19675 w 22225"/>
              <a:gd name="connsiteY0" fmla="*/ 19374 h 720725"/>
              <a:gd name="connsiteX1" fmla="*/ 19675 w 22225"/>
              <a:gd name="connsiteY1" fmla="*/ 72422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9675" y="19374"/>
                </a:moveTo>
                <a:lnTo>
                  <a:pt x="19675" y="72422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reeform 242"/>
          <p:cNvSpPr/>
          <p:nvPr/>
        </p:nvSpPr>
        <p:spPr>
          <a:xfrm>
            <a:off x="6315075" y="1844675"/>
            <a:ext cx="1063625" cy="22225"/>
          </a:xfrm>
          <a:custGeom>
            <a:avLst/>
            <a:gdLst>
              <a:gd name="connsiteX0" fmla="*/ 20975 w 1063625"/>
              <a:gd name="connsiteY0" fmla="*/ 16199 h 22225"/>
              <a:gd name="connsiteX1" fmla="*/ 1070600 w 1063625"/>
              <a:gd name="connsiteY1" fmla="*/ 1619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625" h="22225">
                <a:moveTo>
                  <a:pt x="20975" y="16199"/>
                </a:moveTo>
                <a:lnTo>
                  <a:pt x="1070600" y="1619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reeform 243"/>
          <p:cNvSpPr/>
          <p:nvPr/>
        </p:nvSpPr>
        <p:spPr>
          <a:xfrm>
            <a:off x="6315075" y="2187575"/>
            <a:ext cx="1063625" cy="22225"/>
          </a:xfrm>
          <a:custGeom>
            <a:avLst/>
            <a:gdLst>
              <a:gd name="connsiteX0" fmla="*/ 20975 w 1063625"/>
              <a:gd name="connsiteY0" fmla="*/ 16199 h 22225"/>
              <a:gd name="connsiteX1" fmla="*/ 1070600 w 1063625"/>
              <a:gd name="connsiteY1" fmla="*/ 1619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625" h="22225">
                <a:moveTo>
                  <a:pt x="20975" y="16199"/>
                </a:moveTo>
                <a:lnTo>
                  <a:pt x="1070600" y="1619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4"/>
          <p:cNvSpPr/>
          <p:nvPr/>
        </p:nvSpPr>
        <p:spPr>
          <a:xfrm>
            <a:off x="6315075" y="2530475"/>
            <a:ext cx="1063625" cy="22225"/>
          </a:xfrm>
          <a:custGeom>
            <a:avLst/>
            <a:gdLst>
              <a:gd name="connsiteX0" fmla="*/ 20975 w 1063625"/>
              <a:gd name="connsiteY0" fmla="*/ 16199 h 22225"/>
              <a:gd name="connsiteX1" fmla="*/ 1070600 w 1063625"/>
              <a:gd name="connsiteY1" fmla="*/ 1619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625" h="22225">
                <a:moveTo>
                  <a:pt x="20975" y="16199"/>
                </a:moveTo>
                <a:lnTo>
                  <a:pt x="1070600" y="1619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reeform 245"/>
          <p:cNvSpPr/>
          <p:nvPr/>
        </p:nvSpPr>
        <p:spPr>
          <a:xfrm>
            <a:off x="6480175" y="3330575"/>
            <a:ext cx="352425" cy="352425"/>
          </a:xfrm>
          <a:custGeom>
            <a:avLst/>
            <a:gdLst>
              <a:gd name="connsiteX0" fmla="*/ 18000 w 352425"/>
              <a:gd name="connsiteY0" fmla="*/ 14749 h 352425"/>
              <a:gd name="connsiteX1" fmla="*/ 361525 w 352425"/>
              <a:gd name="connsiteY1" fmla="*/ 14749 h 352425"/>
              <a:gd name="connsiteX2" fmla="*/ 361525 w 352425"/>
              <a:gd name="connsiteY2" fmla="*/ 357649 h 352425"/>
              <a:gd name="connsiteX3" fmla="*/ 18000 w 352425"/>
              <a:gd name="connsiteY3" fmla="*/ 357649 h 352425"/>
              <a:gd name="connsiteX4" fmla="*/ 18000 w 352425"/>
              <a:gd name="connsiteY4" fmla="*/ 14749 h 352425"/>
              <a:gd name="connsiteX5" fmla="*/ 18000 w 352425"/>
              <a:gd name="connsiteY5" fmla="*/ 1474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8000" y="14749"/>
                </a:moveTo>
                <a:lnTo>
                  <a:pt x="361525" y="14749"/>
                </a:lnTo>
                <a:lnTo>
                  <a:pt x="361525" y="357649"/>
                </a:lnTo>
                <a:lnTo>
                  <a:pt x="18000" y="357649"/>
                </a:lnTo>
                <a:lnTo>
                  <a:pt x="18000" y="14749"/>
                </a:lnTo>
                <a:lnTo>
                  <a:pt x="18000" y="14749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 246"/>
          <p:cNvSpPr/>
          <p:nvPr/>
        </p:nvSpPr>
        <p:spPr>
          <a:xfrm>
            <a:off x="6823075" y="3330575"/>
            <a:ext cx="352425" cy="352425"/>
          </a:xfrm>
          <a:custGeom>
            <a:avLst/>
            <a:gdLst>
              <a:gd name="connsiteX0" fmla="*/ 18625 w 352425"/>
              <a:gd name="connsiteY0" fmla="*/ 14749 h 352425"/>
              <a:gd name="connsiteX1" fmla="*/ 362149 w 352425"/>
              <a:gd name="connsiteY1" fmla="*/ 14749 h 352425"/>
              <a:gd name="connsiteX2" fmla="*/ 362149 w 352425"/>
              <a:gd name="connsiteY2" fmla="*/ 357649 h 352425"/>
              <a:gd name="connsiteX3" fmla="*/ 18625 w 352425"/>
              <a:gd name="connsiteY3" fmla="*/ 357649 h 352425"/>
              <a:gd name="connsiteX4" fmla="*/ 18625 w 352425"/>
              <a:gd name="connsiteY4" fmla="*/ 14749 h 352425"/>
              <a:gd name="connsiteX5" fmla="*/ 18625 w 352425"/>
              <a:gd name="connsiteY5" fmla="*/ 1474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8625" y="14749"/>
                </a:moveTo>
                <a:lnTo>
                  <a:pt x="362149" y="14749"/>
                </a:lnTo>
                <a:lnTo>
                  <a:pt x="362149" y="357649"/>
                </a:lnTo>
                <a:lnTo>
                  <a:pt x="18625" y="357649"/>
                </a:lnTo>
                <a:lnTo>
                  <a:pt x="18625" y="14749"/>
                </a:lnTo>
                <a:lnTo>
                  <a:pt x="18625" y="14749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reeform 247"/>
          <p:cNvSpPr/>
          <p:nvPr/>
        </p:nvSpPr>
        <p:spPr>
          <a:xfrm>
            <a:off x="6480175" y="3673475"/>
            <a:ext cx="352425" cy="352425"/>
          </a:xfrm>
          <a:custGeom>
            <a:avLst/>
            <a:gdLst>
              <a:gd name="connsiteX0" fmla="*/ 18000 w 352425"/>
              <a:gd name="connsiteY0" fmla="*/ 14749 h 352425"/>
              <a:gd name="connsiteX1" fmla="*/ 361525 w 352425"/>
              <a:gd name="connsiteY1" fmla="*/ 14749 h 352425"/>
              <a:gd name="connsiteX2" fmla="*/ 361525 w 352425"/>
              <a:gd name="connsiteY2" fmla="*/ 357649 h 352425"/>
              <a:gd name="connsiteX3" fmla="*/ 18000 w 352425"/>
              <a:gd name="connsiteY3" fmla="*/ 357649 h 352425"/>
              <a:gd name="connsiteX4" fmla="*/ 18000 w 352425"/>
              <a:gd name="connsiteY4" fmla="*/ 14749 h 352425"/>
              <a:gd name="connsiteX5" fmla="*/ 18000 w 352425"/>
              <a:gd name="connsiteY5" fmla="*/ 1474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8000" y="14749"/>
                </a:moveTo>
                <a:lnTo>
                  <a:pt x="361525" y="14749"/>
                </a:lnTo>
                <a:lnTo>
                  <a:pt x="361525" y="357649"/>
                </a:lnTo>
                <a:lnTo>
                  <a:pt x="18000" y="357649"/>
                </a:lnTo>
                <a:lnTo>
                  <a:pt x="18000" y="14749"/>
                </a:lnTo>
                <a:lnTo>
                  <a:pt x="18000" y="14749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reeform 248"/>
          <p:cNvSpPr/>
          <p:nvPr/>
        </p:nvSpPr>
        <p:spPr>
          <a:xfrm>
            <a:off x="6823075" y="3673475"/>
            <a:ext cx="352425" cy="352425"/>
          </a:xfrm>
          <a:custGeom>
            <a:avLst/>
            <a:gdLst>
              <a:gd name="connsiteX0" fmla="*/ 18625 w 352425"/>
              <a:gd name="connsiteY0" fmla="*/ 14749 h 352425"/>
              <a:gd name="connsiteX1" fmla="*/ 362149 w 352425"/>
              <a:gd name="connsiteY1" fmla="*/ 14749 h 352425"/>
              <a:gd name="connsiteX2" fmla="*/ 362149 w 352425"/>
              <a:gd name="connsiteY2" fmla="*/ 357649 h 352425"/>
              <a:gd name="connsiteX3" fmla="*/ 18625 w 352425"/>
              <a:gd name="connsiteY3" fmla="*/ 357649 h 352425"/>
              <a:gd name="connsiteX4" fmla="*/ 18625 w 352425"/>
              <a:gd name="connsiteY4" fmla="*/ 14749 h 352425"/>
              <a:gd name="connsiteX5" fmla="*/ 18625 w 352425"/>
              <a:gd name="connsiteY5" fmla="*/ 1474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8625" y="14749"/>
                </a:moveTo>
                <a:lnTo>
                  <a:pt x="362149" y="14749"/>
                </a:lnTo>
                <a:lnTo>
                  <a:pt x="362149" y="357649"/>
                </a:lnTo>
                <a:lnTo>
                  <a:pt x="18625" y="357649"/>
                </a:lnTo>
                <a:lnTo>
                  <a:pt x="18625" y="14749"/>
                </a:lnTo>
                <a:lnTo>
                  <a:pt x="18625" y="14749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9"/>
          <p:cNvSpPr/>
          <p:nvPr/>
        </p:nvSpPr>
        <p:spPr>
          <a:xfrm>
            <a:off x="6480175" y="4016375"/>
            <a:ext cx="352425" cy="352425"/>
          </a:xfrm>
          <a:custGeom>
            <a:avLst/>
            <a:gdLst>
              <a:gd name="connsiteX0" fmla="*/ 18000 w 352425"/>
              <a:gd name="connsiteY0" fmla="*/ 14749 h 352425"/>
              <a:gd name="connsiteX1" fmla="*/ 361525 w 352425"/>
              <a:gd name="connsiteY1" fmla="*/ 14749 h 352425"/>
              <a:gd name="connsiteX2" fmla="*/ 361525 w 352425"/>
              <a:gd name="connsiteY2" fmla="*/ 357649 h 352425"/>
              <a:gd name="connsiteX3" fmla="*/ 18000 w 352425"/>
              <a:gd name="connsiteY3" fmla="*/ 357649 h 352425"/>
              <a:gd name="connsiteX4" fmla="*/ 18000 w 352425"/>
              <a:gd name="connsiteY4" fmla="*/ 14749 h 352425"/>
              <a:gd name="connsiteX5" fmla="*/ 18000 w 352425"/>
              <a:gd name="connsiteY5" fmla="*/ 1474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8000" y="14749"/>
                </a:moveTo>
                <a:lnTo>
                  <a:pt x="361525" y="14749"/>
                </a:lnTo>
                <a:lnTo>
                  <a:pt x="361525" y="357649"/>
                </a:lnTo>
                <a:lnTo>
                  <a:pt x="18000" y="357649"/>
                </a:lnTo>
                <a:lnTo>
                  <a:pt x="18000" y="14749"/>
                </a:lnTo>
                <a:lnTo>
                  <a:pt x="18000" y="14749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50"/>
          <p:cNvSpPr/>
          <p:nvPr/>
        </p:nvSpPr>
        <p:spPr>
          <a:xfrm>
            <a:off x="6823075" y="4016375"/>
            <a:ext cx="352425" cy="352425"/>
          </a:xfrm>
          <a:custGeom>
            <a:avLst/>
            <a:gdLst>
              <a:gd name="connsiteX0" fmla="*/ 18625 w 352425"/>
              <a:gd name="connsiteY0" fmla="*/ 14749 h 352425"/>
              <a:gd name="connsiteX1" fmla="*/ 362149 w 352425"/>
              <a:gd name="connsiteY1" fmla="*/ 14749 h 352425"/>
              <a:gd name="connsiteX2" fmla="*/ 362149 w 352425"/>
              <a:gd name="connsiteY2" fmla="*/ 357649 h 352425"/>
              <a:gd name="connsiteX3" fmla="*/ 18625 w 352425"/>
              <a:gd name="connsiteY3" fmla="*/ 357649 h 352425"/>
              <a:gd name="connsiteX4" fmla="*/ 18625 w 352425"/>
              <a:gd name="connsiteY4" fmla="*/ 14749 h 352425"/>
              <a:gd name="connsiteX5" fmla="*/ 18625 w 352425"/>
              <a:gd name="connsiteY5" fmla="*/ 14749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25" h="352425">
                <a:moveTo>
                  <a:pt x="18625" y="14749"/>
                </a:moveTo>
                <a:lnTo>
                  <a:pt x="362149" y="14749"/>
                </a:lnTo>
                <a:lnTo>
                  <a:pt x="362149" y="357649"/>
                </a:lnTo>
                <a:lnTo>
                  <a:pt x="18625" y="357649"/>
                </a:lnTo>
                <a:lnTo>
                  <a:pt x="18625" y="14749"/>
                </a:lnTo>
                <a:lnTo>
                  <a:pt x="18625" y="14749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reeform 251"/>
          <p:cNvSpPr/>
          <p:nvPr/>
        </p:nvSpPr>
        <p:spPr>
          <a:xfrm>
            <a:off x="6480175" y="3317875"/>
            <a:ext cx="22225" cy="1063625"/>
          </a:xfrm>
          <a:custGeom>
            <a:avLst/>
            <a:gdLst>
              <a:gd name="connsiteX0" fmla="*/ 18000 w 22225"/>
              <a:gd name="connsiteY0" fmla="*/ 17924 h 1063625"/>
              <a:gd name="connsiteX1" fmla="*/ 18000 w 22225"/>
              <a:gd name="connsiteY1" fmla="*/ 1065674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8000" y="17924"/>
                </a:moveTo>
                <a:lnTo>
                  <a:pt x="18000" y="10656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reeform 252"/>
          <p:cNvSpPr/>
          <p:nvPr/>
        </p:nvSpPr>
        <p:spPr>
          <a:xfrm>
            <a:off x="6823075" y="3317875"/>
            <a:ext cx="22225" cy="1063625"/>
          </a:xfrm>
          <a:custGeom>
            <a:avLst/>
            <a:gdLst>
              <a:gd name="connsiteX0" fmla="*/ 18625 w 22225"/>
              <a:gd name="connsiteY0" fmla="*/ 17924 h 1063625"/>
              <a:gd name="connsiteX1" fmla="*/ 18625 w 22225"/>
              <a:gd name="connsiteY1" fmla="*/ 1065674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8625" y="17924"/>
                </a:moveTo>
                <a:lnTo>
                  <a:pt x="18625" y="10656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3"/>
          <p:cNvSpPr/>
          <p:nvPr/>
        </p:nvSpPr>
        <p:spPr>
          <a:xfrm>
            <a:off x="7165975" y="3317875"/>
            <a:ext cx="22225" cy="1063625"/>
          </a:xfrm>
          <a:custGeom>
            <a:avLst/>
            <a:gdLst>
              <a:gd name="connsiteX0" fmla="*/ 19249 w 22225"/>
              <a:gd name="connsiteY0" fmla="*/ 17924 h 1063625"/>
              <a:gd name="connsiteX1" fmla="*/ 19249 w 22225"/>
              <a:gd name="connsiteY1" fmla="*/ 1065674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1063625">
                <a:moveTo>
                  <a:pt x="19249" y="17924"/>
                </a:moveTo>
                <a:lnTo>
                  <a:pt x="19249" y="10656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 254"/>
          <p:cNvSpPr/>
          <p:nvPr/>
        </p:nvSpPr>
        <p:spPr>
          <a:xfrm>
            <a:off x="6467475" y="3330575"/>
            <a:ext cx="720725" cy="22225"/>
          </a:xfrm>
          <a:custGeom>
            <a:avLst/>
            <a:gdLst>
              <a:gd name="connsiteX0" fmla="*/ 21175 w 720725"/>
              <a:gd name="connsiteY0" fmla="*/ 14749 h 22225"/>
              <a:gd name="connsiteX1" fmla="*/ 727274 w 720725"/>
              <a:gd name="connsiteY1" fmla="*/ 147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725" h="22225">
                <a:moveTo>
                  <a:pt x="21175" y="14749"/>
                </a:moveTo>
                <a:lnTo>
                  <a:pt x="727274" y="147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reeform 255"/>
          <p:cNvSpPr/>
          <p:nvPr/>
        </p:nvSpPr>
        <p:spPr>
          <a:xfrm>
            <a:off x="6467475" y="3673475"/>
            <a:ext cx="720725" cy="22225"/>
          </a:xfrm>
          <a:custGeom>
            <a:avLst/>
            <a:gdLst>
              <a:gd name="connsiteX0" fmla="*/ 21175 w 720725"/>
              <a:gd name="connsiteY0" fmla="*/ 14749 h 22225"/>
              <a:gd name="connsiteX1" fmla="*/ 727274 w 720725"/>
              <a:gd name="connsiteY1" fmla="*/ 147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725" h="22225">
                <a:moveTo>
                  <a:pt x="21175" y="14749"/>
                </a:moveTo>
                <a:lnTo>
                  <a:pt x="727274" y="147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 256"/>
          <p:cNvSpPr/>
          <p:nvPr/>
        </p:nvSpPr>
        <p:spPr>
          <a:xfrm>
            <a:off x="6467475" y="4016375"/>
            <a:ext cx="720725" cy="22225"/>
          </a:xfrm>
          <a:custGeom>
            <a:avLst/>
            <a:gdLst>
              <a:gd name="connsiteX0" fmla="*/ 21175 w 720725"/>
              <a:gd name="connsiteY0" fmla="*/ 14749 h 22225"/>
              <a:gd name="connsiteX1" fmla="*/ 727274 w 720725"/>
              <a:gd name="connsiteY1" fmla="*/ 147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725" h="22225">
                <a:moveTo>
                  <a:pt x="21175" y="14749"/>
                </a:moveTo>
                <a:lnTo>
                  <a:pt x="727274" y="147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 257"/>
          <p:cNvSpPr/>
          <p:nvPr/>
        </p:nvSpPr>
        <p:spPr>
          <a:xfrm>
            <a:off x="6467475" y="4359275"/>
            <a:ext cx="720725" cy="22225"/>
          </a:xfrm>
          <a:custGeom>
            <a:avLst/>
            <a:gdLst>
              <a:gd name="connsiteX0" fmla="*/ 21175 w 720725"/>
              <a:gd name="connsiteY0" fmla="*/ 14749 h 22225"/>
              <a:gd name="connsiteX1" fmla="*/ 727274 w 720725"/>
              <a:gd name="connsiteY1" fmla="*/ 147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0725" h="22225">
                <a:moveTo>
                  <a:pt x="21175" y="14749"/>
                </a:moveTo>
                <a:lnTo>
                  <a:pt x="727274" y="147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258"/>
          <p:cNvSpPr txBox="1"/>
          <p:nvPr/>
        </p:nvSpPr>
        <p:spPr>
          <a:xfrm>
            <a:off x="397424" y="555818"/>
            <a:ext cx="5346788" cy="1521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b="1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Transpose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transpose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two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specified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dimensions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456919">
              <a:lnSpc>
                <a:spcPct val="100000"/>
              </a:lnSpc>
            </a:pP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0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5" dirty="0">
                <a:solidFill>
                  <a:srgbClr val="675C45"/>
                </a:solidFill>
                <a:latin typeface="Times New Roman"/>
                <a:ea typeface="Times New Roman"/>
              </a:rPr>
              <a:t>torch.zeros([2,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</a:p>
        </p:txBody>
      </p:sp>
      <p:sp>
        <p:nvSpPr>
          <p:cNvPr id="259" name="TextBox 259"/>
          <p:cNvSpPr txBox="1"/>
          <p:nvPr/>
        </p:nvSpPr>
        <p:spPr>
          <a:xfrm>
            <a:off x="6063296" y="2134281"/>
            <a:ext cx="2400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260" name="TextBox 260"/>
          <p:cNvSpPr txBox="1"/>
          <p:nvPr/>
        </p:nvSpPr>
        <p:spPr>
          <a:xfrm>
            <a:off x="854343" y="2378121"/>
            <a:ext cx="2870480" cy="110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27083"/>
              </a:lnSpc>
            </a:pP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ea typeface="Times New Roman"/>
              </a:rPr>
              <a:t>x.shape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torch.Size([</a:t>
            </a:r>
            <a:r>
              <a:rPr lang="en-US" altLang="zh-CN" sz="1800" spc="200" dirty="0">
                <a:solidFill>
                  <a:srgbClr val="FE0000"/>
                </a:solidFill>
                <a:latin typeface="Times New Roman"/>
                <a:ea typeface="Times New Roman"/>
              </a:rPr>
              <a:t>2,</a:t>
            </a:r>
            <a:r>
              <a:rPr lang="en-US" altLang="zh-CN" sz="1800" spc="45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4" dirty="0">
                <a:solidFill>
                  <a:srgbClr val="FE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800" spc="164" dirty="0">
                <a:solidFill>
                  <a:srgbClr val="675C45"/>
                </a:solidFill>
                <a:latin typeface="Times New Roman"/>
                <a:ea typeface="Times New Roman"/>
              </a:rPr>
              <a:t>])</a:t>
            </a:r>
          </a:p>
          <a:p>
            <a:pPr>
              <a:lnSpc>
                <a:spcPts val="10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145" dirty="0">
                <a:solidFill>
                  <a:srgbClr val="FE0000"/>
                </a:solidFill>
                <a:latin typeface="Times New Roman"/>
                <a:ea typeface="Times New Roman"/>
              </a:rPr>
              <a:t>transpose(0,</a:t>
            </a:r>
            <a:r>
              <a:rPr lang="en-US" altLang="zh-CN" sz="1800" b="1" spc="8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139" dirty="0">
                <a:solidFill>
                  <a:srgbClr val="FE0000"/>
                </a:solidFill>
                <a:latin typeface="Times New Roman"/>
                <a:ea typeface="Times New Roman"/>
              </a:rPr>
              <a:t>1)</a:t>
            </a:r>
          </a:p>
        </p:txBody>
      </p:sp>
      <p:sp>
        <p:nvSpPr>
          <p:cNvPr id="261" name="TextBox 261"/>
          <p:cNvSpPr txBox="1"/>
          <p:nvPr/>
        </p:nvSpPr>
        <p:spPr>
          <a:xfrm>
            <a:off x="6812271" y="2634528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262" name="TextBox 262"/>
          <p:cNvSpPr txBox="1"/>
          <p:nvPr/>
        </p:nvSpPr>
        <p:spPr>
          <a:xfrm>
            <a:off x="854624" y="3674524"/>
            <a:ext cx="2070100" cy="742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55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46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44" dirty="0">
                <a:solidFill>
                  <a:srgbClr val="675C45"/>
                </a:solidFill>
                <a:latin typeface="Times New Roman"/>
                <a:ea typeface="Times New Roman"/>
              </a:rPr>
              <a:t>x.shape</a:t>
            </a:r>
          </a:p>
          <a:p>
            <a:pPr>
              <a:lnSpc>
                <a:spcPts val="151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200" dirty="0">
                <a:solidFill>
                  <a:srgbClr val="675C45"/>
                </a:solidFill>
                <a:latin typeface="Times New Roman"/>
                <a:ea typeface="Times New Roman"/>
              </a:rPr>
              <a:t>torch.Size([</a:t>
            </a:r>
            <a:r>
              <a:rPr lang="en-US" altLang="zh-CN" sz="1800" spc="195" dirty="0">
                <a:solidFill>
                  <a:srgbClr val="FE0000"/>
                </a:solidFill>
                <a:latin typeface="Times New Roman"/>
                <a:ea typeface="Times New Roman"/>
              </a:rPr>
              <a:t>3,</a:t>
            </a:r>
            <a:r>
              <a:rPr lang="en-US" altLang="zh-CN" sz="1800" spc="45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9" dirty="0">
                <a:solidFill>
                  <a:srgbClr val="FE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])</a:t>
            </a:r>
          </a:p>
        </p:txBody>
      </p:sp>
      <p:sp>
        <p:nvSpPr>
          <p:cNvPr id="263" name="TextBox 263"/>
          <p:cNvSpPr txBox="1"/>
          <p:nvPr/>
        </p:nvSpPr>
        <p:spPr>
          <a:xfrm>
            <a:off x="6243220" y="3731678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264" name="TextBox 264"/>
          <p:cNvSpPr txBox="1"/>
          <p:nvPr/>
        </p:nvSpPr>
        <p:spPr>
          <a:xfrm>
            <a:off x="6793121" y="4462477"/>
            <a:ext cx="2400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DDD02-8003-E820-2DA6-81EE8F6AD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>
            <a:extLst>
              <a:ext uri="{FF2B5EF4-FFF2-40B4-BE49-F238E27FC236}">
                <a16:creationId xmlns:a16="http://schemas.microsoft.com/office/drawing/2014/main" id="{2D241198-E230-BCDF-D773-E802795268F5}"/>
              </a:ext>
            </a:extLst>
          </p:cNvPr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22469AD-6737-02C7-BDE0-071AAFC6EA81}"/>
              </a:ext>
            </a:extLst>
          </p:cNvPr>
          <p:cNvSpPr txBox="1"/>
          <p:nvPr/>
        </p:nvSpPr>
        <p:spPr>
          <a:xfrm>
            <a:off x="397424" y="555818"/>
            <a:ext cx="5154583" cy="1482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5" dirty="0">
                <a:solidFill>
                  <a:srgbClr val="ED6B00"/>
                </a:solidFill>
                <a:latin typeface="Calibri"/>
                <a:ea typeface="Calibri"/>
              </a:rPr>
              <a:t>Outli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Introduction</a:t>
            </a:r>
            <a:r>
              <a:rPr lang="en-US" altLang="zh-CN" dirty="0">
                <a:solidFill>
                  <a:srgbClr val="675C45"/>
                </a:solidFill>
                <a:latin typeface="Arial"/>
                <a:ea typeface="Arial"/>
              </a:rPr>
              <a:t>: What is Anaconda?</a:t>
            </a:r>
            <a:endParaRPr lang="en-US" altLang="zh-CN" sz="1800" dirty="0">
              <a:solidFill>
                <a:srgbClr val="675C45"/>
              </a:solidFill>
              <a:latin typeface="Arial"/>
              <a:ea typeface="Arial"/>
            </a:endParaRPr>
          </a:p>
          <a:p>
            <a:pPr>
              <a:lnSpc>
                <a:spcPts val="108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  <a:tabLst>
                <a:tab pos="456919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   Install in your computer</a:t>
            </a:r>
            <a:endParaRPr lang="en-US" altLang="zh-CN" sz="1800" spc="-35" dirty="0">
              <a:solidFill>
                <a:srgbClr val="675C45"/>
              </a:solidFill>
              <a:latin typeface="Arial"/>
              <a:ea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1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Picture 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259" y="1889760"/>
            <a:ext cx="1272540" cy="2293620"/>
          </a:xfrm>
          <a:prstGeom prst="rect">
            <a:avLst/>
          </a:prstGeom>
        </p:spPr>
      </p:pic>
      <p:sp>
        <p:nvSpPr>
          <p:cNvPr id="2" name="Freeform 266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reeform 267"/>
          <p:cNvSpPr/>
          <p:nvPr/>
        </p:nvSpPr>
        <p:spPr>
          <a:xfrm>
            <a:off x="3076587" y="1730387"/>
            <a:ext cx="466712" cy="466712"/>
          </a:xfrm>
          <a:custGeom>
            <a:avLst/>
            <a:gdLst>
              <a:gd name="connsiteX0" fmla="*/ 16186 w 466712"/>
              <a:gd name="connsiteY0" fmla="*/ 241559 h 466712"/>
              <a:gd name="connsiteX1" fmla="*/ 20766 w 466712"/>
              <a:gd name="connsiteY1" fmla="*/ 196124 h 466712"/>
              <a:gd name="connsiteX2" fmla="*/ 33902 w 466712"/>
              <a:gd name="connsiteY2" fmla="*/ 153805 h 466712"/>
              <a:gd name="connsiteX3" fmla="*/ 54689 w 466712"/>
              <a:gd name="connsiteY3" fmla="*/ 115509 h 466712"/>
              <a:gd name="connsiteX4" fmla="*/ 82218 w 466712"/>
              <a:gd name="connsiteY4" fmla="*/ 82143 h 466712"/>
              <a:gd name="connsiteX5" fmla="*/ 115584 w 466712"/>
              <a:gd name="connsiteY5" fmla="*/ 54614 h 466712"/>
              <a:gd name="connsiteX6" fmla="*/ 153880 w 466712"/>
              <a:gd name="connsiteY6" fmla="*/ 33827 h 466712"/>
              <a:gd name="connsiteX7" fmla="*/ 196199 w 466712"/>
              <a:gd name="connsiteY7" fmla="*/ 20691 h 466712"/>
              <a:gd name="connsiteX8" fmla="*/ 241635 w 466712"/>
              <a:gd name="connsiteY8" fmla="*/ 16111 h 466712"/>
              <a:gd name="connsiteX9" fmla="*/ 285823 w 466712"/>
              <a:gd name="connsiteY9" fmla="*/ 20482 h 466712"/>
              <a:gd name="connsiteX10" fmla="*/ 327910 w 466712"/>
              <a:gd name="connsiteY10" fmla="*/ 33272 h 466712"/>
              <a:gd name="connsiteX11" fmla="*/ 366715 w 466712"/>
              <a:gd name="connsiteY11" fmla="*/ 53989 h 466712"/>
              <a:gd name="connsiteX12" fmla="*/ 401052 w 466712"/>
              <a:gd name="connsiteY12" fmla="*/ 82143 h 466712"/>
              <a:gd name="connsiteX13" fmla="*/ 429206 w 466712"/>
              <a:gd name="connsiteY13" fmla="*/ 116481 h 466712"/>
              <a:gd name="connsiteX14" fmla="*/ 449923 w 466712"/>
              <a:gd name="connsiteY14" fmla="*/ 155285 h 466712"/>
              <a:gd name="connsiteX15" fmla="*/ 462713 w 466712"/>
              <a:gd name="connsiteY15" fmla="*/ 197372 h 466712"/>
              <a:gd name="connsiteX16" fmla="*/ 467084 w 466712"/>
              <a:gd name="connsiteY16" fmla="*/ 241559 h 466712"/>
              <a:gd name="connsiteX17" fmla="*/ 462504 w 466712"/>
              <a:gd name="connsiteY17" fmla="*/ 286996 h 466712"/>
              <a:gd name="connsiteX18" fmla="*/ 449368 w 466712"/>
              <a:gd name="connsiteY18" fmla="*/ 329315 h 466712"/>
              <a:gd name="connsiteX19" fmla="*/ 428581 w 466712"/>
              <a:gd name="connsiteY19" fmla="*/ 367611 h 466712"/>
              <a:gd name="connsiteX20" fmla="*/ 401052 w 466712"/>
              <a:gd name="connsiteY20" fmla="*/ 400977 h 466712"/>
              <a:gd name="connsiteX21" fmla="*/ 367686 w 466712"/>
              <a:gd name="connsiteY21" fmla="*/ 428506 h 466712"/>
              <a:gd name="connsiteX22" fmla="*/ 329390 w 466712"/>
              <a:gd name="connsiteY22" fmla="*/ 449293 h 466712"/>
              <a:gd name="connsiteX23" fmla="*/ 287071 w 466712"/>
              <a:gd name="connsiteY23" fmla="*/ 462429 h 466712"/>
              <a:gd name="connsiteX24" fmla="*/ 241635 w 466712"/>
              <a:gd name="connsiteY24" fmla="*/ 467009 h 466712"/>
              <a:gd name="connsiteX25" fmla="*/ 196199 w 466712"/>
              <a:gd name="connsiteY25" fmla="*/ 462429 h 466712"/>
              <a:gd name="connsiteX26" fmla="*/ 153880 w 466712"/>
              <a:gd name="connsiteY26" fmla="*/ 449293 h 466712"/>
              <a:gd name="connsiteX27" fmla="*/ 115584 w 466712"/>
              <a:gd name="connsiteY27" fmla="*/ 428506 h 466712"/>
              <a:gd name="connsiteX28" fmla="*/ 82218 w 466712"/>
              <a:gd name="connsiteY28" fmla="*/ 400977 h 466712"/>
              <a:gd name="connsiteX29" fmla="*/ 54689 w 466712"/>
              <a:gd name="connsiteY29" fmla="*/ 367611 h 466712"/>
              <a:gd name="connsiteX30" fmla="*/ 33902 w 466712"/>
              <a:gd name="connsiteY30" fmla="*/ 329315 h 466712"/>
              <a:gd name="connsiteX31" fmla="*/ 20766 w 466712"/>
              <a:gd name="connsiteY31" fmla="*/ 286996 h 466712"/>
              <a:gd name="connsiteX32" fmla="*/ 16186 w 466712"/>
              <a:gd name="connsiteY32" fmla="*/ 241559 h 466712"/>
              <a:gd name="connsiteX33" fmla="*/ 16186 w 466712"/>
              <a:gd name="connsiteY33" fmla="*/ 241559 h 4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12" h="466712">
                <a:moveTo>
                  <a:pt x="16186" y="241559"/>
                </a:moveTo>
                <a:lnTo>
                  <a:pt x="20766" y="196124"/>
                </a:lnTo>
                <a:lnTo>
                  <a:pt x="33902" y="153805"/>
                </a:lnTo>
                <a:lnTo>
                  <a:pt x="54689" y="115509"/>
                </a:lnTo>
                <a:lnTo>
                  <a:pt x="82218" y="82143"/>
                </a:lnTo>
                <a:lnTo>
                  <a:pt x="115584" y="54614"/>
                </a:lnTo>
                <a:lnTo>
                  <a:pt x="153880" y="33827"/>
                </a:lnTo>
                <a:lnTo>
                  <a:pt x="196199" y="20691"/>
                </a:lnTo>
                <a:lnTo>
                  <a:pt x="241635" y="16111"/>
                </a:lnTo>
                <a:lnTo>
                  <a:pt x="285823" y="20482"/>
                </a:lnTo>
                <a:lnTo>
                  <a:pt x="327910" y="33272"/>
                </a:lnTo>
                <a:lnTo>
                  <a:pt x="366715" y="53989"/>
                </a:lnTo>
                <a:lnTo>
                  <a:pt x="401052" y="82143"/>
                </a:lnTo>
                <a:lnTo>
                  <a:pt x="429206" y="116481"/>
                </a:lnTo>
                <a:lnTo>
                  <a:pt x="449923" y="155285"/>
                </a:lnTo>
                <a:lnTo>
                  <a:pt x="462713" y="197372"/>
                </a:lnTo>
                <a:lnTo>
                  <a:pt x="467084" y="241559"/>
                </a:lnTo>
                <a:lnTo>
                  <a:pt x="462504" y="286996"/>
                </a:lnTo>
                <a:lnTo>
                  <a:pt x="449368" y="329315"/>
                </a:lnTo>
                <a:lnTo>
                  <a:pt x="428581" y="367611"/>
                </a:lnTo>
                <a:lnTo>
                  <a:pt x="401052" y="400977"/>
                </a:lnTo>
                <a:lnTo>
                  <a:pt x="367686" y="428506"/>
                </a:lnTo>
                <a:lnTo>
                  <a:pt x="329390" y="449293"/>
                </a:lnTo>
                <a:lnTo>
                  <a:pt x="287071" y="462429"/>
                </a:lnTo>
                <a:lnTo>
                  <a:pt x="241635" y="467009"/>
                </a:lnTo>
                <a:lnTo>
                  <a:pt x="196199" y="462429"/>
                </a:lnTo>
                <a:lnTo>
                  <a:pt x="153880" y="449293"/>
                </a:lnTo>
                <a:lnTo>
                  <a:pt x="115584" y="428506"/>
                </a:lnTo>
                <a:lnTo>
                  <a:pt x="82218" y="400977"/>
                </a:lnTo>
                <a:lnTo>
                  <a:pt x="54689" y="367611"/>
                </a:lnTo>
                <a:lnTo>
                  <a:pt x="33902" y="329315"/>
                </a:lnTo>
                <a:lnTo>
                  <a:pt x="20766" y="286996"/>
                </a:lnTo>
                <a:lnTo>
                  <a:pt x="16186" y="241559"/>
                </a:lnTo>
                <a:lnTo>
                  <a:pt x="16186" y="24155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reeform 269"/>
          <p:cNvSpPr/>
          <p:nvPr/>
        </p:nvSpPr>
        <p:spPr>
          <a:xfrm>
            <a:off x="2073287" y="2670187"/>
            <a:ext cx="454012" cy="393700"/>
          </a:xfrm>
          <a:custGeom>
            <a:avLst/>
            <a:gdLst>
              <a:gd name="connsiteX0" fmla="*/ 10286 w 454012"/>
              <a:gd name="connsiteY0" fmla="*/ 247486 h 466712"/>
              <a:gd name="connsiteX1" fmla="*/ 14866 w 454012"/>
              <a:gd name="connsiteY1" fmla="*/ 202050 h 466712"/>
              <a:gd name="connsiteX2" fmla="*/ 28002 w 454012"/>
              <a:gd name="connsiteY2" fmla="*/ 159731 h 466712"/>
              <a:gd name="connsiteX3" fmla="*/ 48789 w 454012"/>
              <a:gd name="connsiteY3" fmla="*/ 121435 h 466712"/>
              <a:gd name="connsiteX4" fmla="*/ 76318 w 454012"/>
              <a:gd name="connsiteY4" fmla="*/ 88069 h 466712"/>
              <a:gd name="connsiteX5" fmla="*/ 109684 w 454012"/>
              <a:gd name="connsiteY5" fmla="*/ 60540 h 466712"/>
              <a:gd name="connsiteX6" fmla="*/ 147980 w 454012"/>
              <a:gd name="connsiteY6" fmla="*/ 39753 h 466712"/>
              <a:gd name="connsiteX7" fmla="*/ 190299 w 454012"/>
              <a:gd name="connsiteY7" fmla="*/ 26617 h 466712"/>
              <a:gd name="connsiteX8" fmla="*/ 235735 w 454012"/>
              <a:gd name="connsiteY8" fmla="*/ 22037 h 466712"/>
              <a:gd name="connsiteX9" fmla="*/ 279924 w 454012"/>
              <a:gd name="connsiteY9" fmla="*/ 26408 h 466712"/>
              <a:gd name="connsiteX10" fmla="*/ 322011 w 454012"/>
              <a:gd name="connsiteY10" fmla="*/ 39198 h 466712"/>
              <a:gd name="connsiteX11" fmla="*/ 360815 w 454012"/>
              <a:gd name="connsiteY11" fmla="*/ 59915 h 466712"/>
              <a:gd name="connsiteX12" fmla="*/ 395154 w 454012"/>
              <a:gd name="connsiteY12" fmla="*/ 88069 h 466712"/>
              <a:gd name="connsiteX13" fmla="*/ 423308 w 454012"/>
              <a:gd name="connsiteY13" fmla="*/ 122407 h 466712"/>
              <a:gd name="connsiteX14" fmla="*/ 444025 w 454012"/>
              <a:gd name="connsiteY14" fmla="*/ 161211 h 466712"/>
              <a:gd name="connsiteX15" fmla="*/ 456814 w 454012"/>
              <a:gd name="connsiteY15" fmla="*/ 203298 h 466712"/>
              <a:gd name="connsiteX16" fmla="*/ 461186 w 454012"/>
              <a:gd name="connsiteY16" fmla="*/ 247486 h 466712"/>
              <a:gd name="connsiteX17" fmla="*/ 456606 w 454012"/>
              <a:gd name="connsiteY17" fmla="*/ 292923 h 466712"/>
              <a:gd name="connsiteX18" fmla="*/ 443470 w 454012"/>
              <a:gd name="connsiteY18" fmla="*/ 335243 h 466712"/>
              <a:gd name="connsiteX19" fmla="*/ 422682 w 454012"/>
              <a:gd name="connsiteY19" fmla="*/ 373539 h 466712"/>
              <a:gd name="connsiteX20" fmla="*/ 395154 w 454012"/>
              <a:gd name="connsiteY20" fmla="*/ 406905 h 466712"/>
              <a:gd name="connsiteX21" fmla="*/ 361787 w 454012"/>
              <a:gd name="connsiteY21" fmla="*/ 434434 h 466712"/>
              <a:gd name="connsiteX22" fmla="*/ 323492 w 454012"/>
              <a:gd name="connsiteY22" fmla="*/ 455221 h 466712"/>
              <a:gd name="connsiteX23" fmla="*/ 281172 w 454012"/>
              <a:gd name="connsiteY23" fmla="*/ 468357 h 466712"/>
              <a:gd name="connsiteX24" fmla="*/ 235735 w 454012"/>
              <a:gd name="connsiteY24" fmla="*/ 472937 h 466712"/>
              <a:gd name="connsiteX25" fmla="*/ 190299 w 454012"/>
              <a:gd name="connsiteY25" fmla="*/ 468357 h 466712"/>
              <a:gd name="connsiteX26" fmla="*/ 147980 w 454012"/>
              <a:gd name="connsiteY26" fmla="*/ 455221 h 466712"/>
              <a:gd name="connsiteX27" fmla="*/ 109684 w 454012"/>
              <a:gd name="connsiteY27" fmla="*/ 434434 h 466712"/>
              <a:gd name="connsiteX28" fmla="*/ 76318 w 454012"/>
              <a:gd name="connsiteY28" fmla="*/ 406905 h 466712"/>
              <a:gd name="connsiteX29" fmla="*/ 48789 w 454012"/>
              <a:gd name="connsiteY29" fmla="*/ 373539 h 466712"/>
              <a:gd name="connsiteX30" fmla="*/ 28002 w 454012"/>
              <a:gd name="connsiteY30" fmla="*/ 335243 h 466712"/>
              <a:gd name="connsiteX31" fmla="*/ 14866 w 454012"/>
              <a:gd name="connsiteY31" fmla="*/ 292923 h 466712"/>
              <a:gd name="connsiteX32" fmla="*/ 10286 w 454012"/>
              <a:gd name="connsiteY32" fmla="*/ 247486 h 466712"/>
              <a:gd name="connsiteX33" fmla="*/ 10286 w 454012"/>
              <a:gd name="connsiteY33" fmla="*/ 247486 h 4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4012" h="466712">
                <a:moveTo>
                  <a:pt x="10286" y="247486"/>
                </a:moveTo>
                <a:lnTo>
                  <a:pt x="14866" y="202050"/>
                </a:lnTo>
                <a:lnTo>
                  <a:pt x="28002" y="159731"/>
                </a:lnTo>
                <a:lnTo>
                  <a:pt x="48789" y="121435"/>
                </a:lnTo>
                <a:lnTo>
                  <a:pt x="76318" y="88069"/>
                </a:lnTo>
                <a:lnTo>
                  <a:pt x="109684" y="60540"/>
                </a:lnTo>
                <a:lnTo>
                  <a:pt x="147980" y="39753"/>
                </a:lnTo>
                <a:lnTo>
                  <a:pt x="190299" y="26617"/>
                </a:lnTo>
                <a:lnTo>
                  <a:pt x="235735" y="22037"/>
                </a:lnTo>
                <a:lnTo>
                  <a:pt x="279924" y="26408"/>
                </a:lnTo>
                <a:lnTo>
                  <a:pt x="322011" y="39198"/>
                </a:lnTo>
                <a:lnTo>
                  <a:pt x="360815" y="59915"/>
                </a:lnTo>
                <a:lnTo>
                  <a:pt x="395154" y="88069"/>
                </a:lnTo>
                <a:lnTo>
                  <a:pt x="423308" y="122407"/>
                </a:lnTo>
                <a:lnTo>
                  <a:pt x="444025" y="161211"/>
                </a:lnTo>
                <a:lnTo>
                  <a:pt x="456814" y="203298"/>
                </a:lnTo>
                <a:lnTo>
                  <a:pt x="461186" y="247486"/>
                </a:lnTo>
                <a:lnTo>
                  <a:pt x="456606" y="292923"/>
                </a:lnTo>
                <a:lnTo>
                  <a:pt x="443470" y="335243"/>
                </a:lnTo>
                <a:lnTo>
                  <a:pt x="422682" y="373539"/>
                </a:lnTo>
                <a:lnTo>
                  <a:pt x="395154" y="406905"/>
                </a:lnTo>
                <a:lnTo>
                  <a:pt x="361787" y="434434"/>
                </a:lnTo>
                <a:lnTo>
                  <a:pt x="323492" y="455221"/>
                </a:lnTo>
                <a:lnTo>
                  <a:pt x="281172" y="468357"/>
                </a:lnTo>
                <a:lnTo>
                  <a:pt x="235735" y="472937"/>
                </a:lnTo>
                <a:lnTo>
                  <a:pt x="190299" y="468357"/>
                </a:lnTo>
                <a:lnTo>
                  <a:pt x="147980" y="455221"/>
                </a:lnTo>
                <a:lnTo>
                  <a:pt x="109684" y="434434"/>
                </a:lnTo>
                <a:lnTo>
                  <a:pt x="76318" y="406905"/>
                </a:lnTo>
                <a:lnTo>
                  <a:pt x="48789" y="373539"/>
                </a:lnTo>
                <a:lnTo>
                  <a:pt x="28002" y="335243"/>
                </a:lnTo>
                <a:lnTo>
                  <a:pt x="14866" y="292923"/>
                </a:lnTo>
                <a:lnTo>
                  <a:pt x="10286" y="247486"/>
                </a:lnTo>
                <a:lnTo>
                  <a:pt x="10286" y="247486"/>
                </a:lnTo>
                <a:close/>
              </a:path>
            </a:pathLst>
          </a:custGeom>
          <a:solidFill>
            <a:srgbClr val="0000D8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2" name="Picture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3147060"/>
            <a:ext cx="144780" cy="121920"/>
          </a:xfrm>
          <a:prstGeom prst="rect">
            <a:avLst/>
          </a:prstGeom>
        </p:spPr>
      </p:pic>
      <p:sp>
        <p:nvSpPr>
          <p:cNvPr id="3" name="Freeform 272"/>
          <p:cNvSpPr/>
          <p:nvPr/>
        </p:nvSpPr>
        <p:spPr>
          <a:xfrm>
            <a:off x="828687" y="3101987"/>
            <a:ext cx="2486012" cy="860412"/>
          </a:xfrm>
          <a:custGeom>
            <a:avLst/>
            <a:gdLst>
              <a:gd name="connsiteX0" fmla="*/ 13237 w 2486012"/>
              <a:gd name="connsiteY0" fmla="*/ 19634 h 860412"/>
              <a:gd name="connsiteX1" fmla="*/ 2492277 w 2486012"/>
              <a:gd name="connsiteY1" fmla="*/ 19634 h 860412"/>
              <a:gd name="connsiteX2" fmla="*/ 2492277 w 2486012"/>
              <a:gd name="connsiteY2" fmla="*/ 867359 h 860412"/>
              <a:gd name="connsiteX3" fmla="*/ 13237 w 2486012"/>
              <a:gd name="connsiteY3" fmla="*/ 867359 h 860412"/>
              <a:gd name="connsiteX4" fmla="*/ 13237 w 2486012"/>
              <a:gd name="connsiteY4" fmla="*/ 19634 h 86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6012" h="860412">
                <a:moveTo>
                  <a:pt x="13237" y="19634"/>
                </a:moveTo>
                <a:lnTo>
                  <a:pt x="2492277" y="19634"/>
                </a:lnTo>
                <a:lnTo>
                  <a:pt x="2492277" y="867359"/>
                </a:lnTo>
                <a:lnTo>
                  <a:pt x="13237" y="867359"/>
                </a:lnTo>
                <a:lnTo>
                  <a:pt x="13237" y="1963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reeform 273"/>
          <p:cNvSpPr/>
          <p:nvPr/>
        </p:nvSpPr>
        <p:spPr>
          <a:xfrm>
            <a:off x="6188075" y="2187575"/>
            <a:ext cx="454025" cy="454025"/>
          </a:xfrm>
          <a:custGeom>
            <a:avLst/>
            <a:gdLst>
              <a:gd name="connsiteX0" fmla="*/ 14075 w 454025"/>
              <a:gd name="connsiteY0" fmla="*/ 235272 h 454025"/>
              <a:gd name="connsiteX1" fmla="*/ 18655 w 454025"/>
              <a:gd name="connsiteY1" fmla="*/ 189836 h 454025"/>
              <a:gd name="connsiteX2" fmla="*/ 31791 w 454025"/>
              <a:gd name="connsiteY2" fmla="*/ 147517 h 454025"/>
              <a:gd name="connsiteX3" fmla="*/ 52578 w 454025"/>
              <a:gd name="connsiteY3" fmla="*/ 109222 h 454025"/>
              <a:gd name="connsiteX4" fmla="*/ 80107 w 454025"/>
              <a:gd name="connsiteY4" fmla="*/ 75856 h 454025"/>
              <a:gd name="connsiteX5" fmla="*/ 113473 w 454025"/>
              <a:gd name="connsiteY5" fmla="*/ 48327 h 454025"/>
              <a:gd name="connsiteX6" fmla="*/ 151769 w 454025"/>
              <a:gd name="connsiteY6" fmla="*/ 27540 h 454025"/>
              <a:gd name="connsiteX7" fmla="*/ 194088 w 454025"/>
              <a:gd name="connsiteY7" fmla="*/ 14403 h 454025"/>
              <a:gd name="connsiteX8" fmla="*/ 239524 w 454025"/>
              <a:gd name="connsiteY8" fmla="*/ 9824 h 454025"/>
              <a:gd name="connsiteX9" fmla="*/ 283713 w 454025"/>
              <a:gd name="connsiteY9" fmla="*/ 14195 h 454025"/>
              <a:gd name="connsiteX10" fmla="*/ 325800 w 454025"/>
              <a:gd name="connsiteY10" fmla="*/ 26984 h 454025"/>
              <a:gd name="connsiteX11" fmla="*/ 364604 w 454025"/>
              <a:gd name="connsiteY11" fmla="*/ 47702 h 454025"/>
              <a:gd name="connsiteX12" fmla="*/ 398942 w 454025"/>
              <a:gd name="connsiteY12" fmla="*/ 75856 h 454025"/>
              <a:gd name="connsiteX13" fmla="*/ 427096 w 454025"/>
              <a:gd name="connsiteY13" fmla="*/ 110193 h 454025"/>
              <a:gd name="connsiteX14" fmla="*/ 447813 w 454025"/>
              <a:gd name="connsiteY14" fmla="*/ 148997 h 454025"/>
              <a:gd name="connsiteX15" fmla="*/ 460603 w 454025"/>
              <a:gd name="connsiteY15" fmla="*/ 191084 h 454025"/>
              <a:gd name="connsiteX16" fmla="*/ 464974 w 454025"/>
              <a:gd name="connsiteY16" fmla="*/ 235272 h 454025"/>
              <a:gd name="connsiteX17" fmla="*/ 460393 w 454025"/>
              <a:gd name="connsiteY17" fmla="*/ 280709 h 454025"/>
              <a:gd name="connsiteX18" fmla="*/ 447257 w 454025"/>
              <a:gd name="connsiteY18" fmla="*/ 323028 h 454025"/>
              <a:gd name="connsiteX19" fmla="*/ 426471 w 454025"/>
              <a:gd name="connsiteY19" fmla="*/ 361324 h 454025"/>
              <a:gd name="connsiteX20" fmla="*/ 398942 w 454025"/>
              <a:gd name="connsiteY20" fmla="*/ 394690 h 454025"/>
              <a:gd name="connsiteX21" fmla="*/ 365576 w 454025"/>
              <a:gd name="connsiteY21" fmla="*/ 422219 h 454025"/>
              <a:gd name="connsiteX22" fmla="*/ 327280 w 454025"/>
              <a:gd name="connsiteY22" fmla="*/ 443006 h 454025"/>
              <a:gd name="connsiteX23" fmla="*/ 284961 w 454025"/>
              <a:gd name="connsiteY23" fmla="*/ 456142 h 454025"/>
              <a:gd name="connsiteX24" fmla="*/ 239524 w 454025"/>
              <a:gd name="connsiteY24" fmla="*/ 460722 h 454025"/>
              <a:gd name="connsiteX25" fmla="*/ 194088 w 454025"/>
              <a:gd name="connsiteY25" fmla="*/ 456142 h 454025"/>
              <a:gd name="connsiteX26" fmla="*/ 151769 w 454025"/>
              <a:gd name="connsiteY26" fmla="*/ 443006 h 454025"/>
              <a:gd name="connsiteX27" fmla="*/ 113473 w 454025"/>
              <a:gd name="connsiteY27" fmla="*/ 422219 h 454025"/>
              <a:gd name="connsiteX28" fmla="*/ 80107 w 454025"/>
              <a:gd name="connsiteY28" fmla="*/ 394690 h 454025"/>
              <a:gd name="connsiteX29" fmla="*/ 52578 w 454025"/>
              <a:gd name="connsiteY29" fmla="*/ 361324 h 454025"/>
              <a:gd name="connsiteX30" fmla="*/ 31791 w 454025"/>
              <a:gd name="connsiteY30" fmla="*/ 323028 h 454025"/>
              <a:gd name="connsiteX31" fmla="*/ 18655 w 454025"/>
              <a:gd name="connsiteY31" fmla="*/ 280709 h 454025"/>
              <a:gd name="connsiteX32" fmla="*/ 14075 w 454025"/>
              <a:gd name="connsiteY32" fmla="*/ 235272 h 454025"/>
              <a:gd name="connsiteX33" fmla="*/ 14075 w 454025"/>
              <a:gd name="connsiteY33" fmla="*/ 235272 h 45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4025" h="454025">
                <a:moveTo>
                  <a:pt x="14075" y="235272"/>
                </a:moveTo>
                <a:lnTo>
                  <a:pt x="18655" y="189836"/>
                </a:lnTo>
                <a:lnTo>
                  <a:pt x="31791" y="147517"/>
                </a:lnTo>
                <a:lnTo>
                  <a:pt x="52578" y="109222"/>
                </a:lnTo>
                <a:lnTo>
                  <a:pt x="80107" y="75856"/>
                </a:lnTo>
                <a:lnTo>
                  <a:pt x="113473" y="48327"/>
                </a:lnTo>
                <a:lnTo>
                  <a:pt x="151769" y="27540"/>
                </a:lnTo>
                <a:lnTo>
                  <a:pt x="194088" y="14403"/>
                </a:lnTo>
                <a:lnTo>
                  <a:pt x="239524" y="9824"/>
                </a:lnTo>
                <a:lnTo>
                  <a:pt x="283713" y="14195"/>
                </a:lnTo>
                <a:lnTo>
                  <a:pt x="325800" y="26984"/>
                </a:lnTo>
                <a:lnTo>
                  <a:pt x="364604" y="47702"/>
                </a:lnTo>
                <a:lnTo>
                  <a:pt x="398942" y="75856"/>
                </a:lnTo>
                <a:lnTo>
                  <a:pt x="427096" y="110193"/>
                </a:lnTo>
                <a:lnTo>
                  <a:pt x="447813" y="148997"/>
                </a:lnTo>
                <a:lnTo>
                  <a:pt x="460603" y="191084"/>
                </a:lnTo>
                <a:lnTo>
                  <a:pt x="464974" y="235272"/>
                </a:lnTo>
                <a:lnTo>
                  <a:pt x="460393" y="280709"/>
                </a:lnTo>
                <a:lnTo>
                  <a:pt x="447257" y="323028"/>
                </a:lnTo>
                <a:lnTo>
                  <a:pt x="426471" y="361324"/>
                </a:lnTo>
                <a:lnTo>
                  <a:pt x="398942" y="394690"/>
                </a:lnTo>
                <a:lnTo>
                  <a:pt x="365576" y="422219"/>
                </a:lnTo>
                <a:lnTo>
                  <a:pt x="327280" y="443006"/>
                </a:lnTo>
                <a:lnTo>
                  <a:pt x="284961" y="456142"/>
                </a:lnTo>
                <a:lnTo>
                  <a:pt x="239524" y="460722"/>
                </a:lnTo>
                <a:lnTo>
                  <a:pt x="194088" y="456142"/>
                </a:lnTo>
                <a:lnTo>
                  <a:pt x="151769" y="443006"/>
                </a:lnTo>
                <a:lnTo>
                  <a:pt x="113473" y="422219"/>
                </a:lnTo>
                <a:lnTo>
                  <a:pt x="80107" y="394690"/>
                </a:lnTo>
                <a:lnTo>
                  <a:pt x="52578" y="361324"/>
                </a:lnTo>
                <a:lnTo>
                  <a:pt x="31791" y="323028"/>
                </a:lnTo>
                <a:lnTo>
                  <a:pt x="18655" y="280709"/>
                </a:lnTo>
                <a:lnTo>
                  <a:pt x="14075" y="235272"/>
                </a:lnTo>
                <a:lnTo>
                  <a:pt x="14075" y="235272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4"/>
          <p:cNvSpPr txBox="1"/>
          <p:nvPr/>
        </p:nvSpPr>
        <p:spPr>
          <a:xfrm>
            <a:off x="397424" y="555818"/>
            <a:ext cx="6279551" cy="1521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b="1" spc="4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Squeeze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remove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specified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dimension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length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=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1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456919">
              <a:lnSpc>
                <a:spcPct val="100000"/>
              </a:lnSpc>
            </a:pPr>
            <a:r>
              <a:rPr lang="en-US" altLang="zh-CN" sz="1800" spc="279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7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torch.zeros([1,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9" dirty="0">
                <a:solidFill>
                  <a:srgbClr val="675C45"/>
                </a:solidFill>
                <a:latin typeface="Times New Roman"/>
                <a:ea typeface="Times New Roman"/>
              </a:rPr>
              <a:t>2,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</a:p>
        </p:txBody>
      </p:sp>
      <p:sp>
        <p:nvSpPr>
          <p:cNvPr id="275" name="TextBox 275"/>
          <p:cNvSpPr txBox="1"/>
          <p:nvPr/>
        </p:nvSpPr>
        <p:spPr>
          <a:xfrm>
            <a:off x="854624" y="2282942"/>
            <a:ext cx="7100481" cy="3737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6249"/>
              </a:lnSpc>
              <a:tabLst>
                <a:tab pos="5495846" algn="l"/>
                <a:tab pos="6860471" algn="l"/>
              </a:tabLst>
            </a:pPr>
            <a:r>
              <a:rPr lang="en-US" altLang="zh-CN" sz="1800" spc="10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ea typeface="Times New Roman"/>
              </a:rPr>
              <a:t>x.shape	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276" name="TextBox 276"/>
          <p:cNvSpPr txBox="1"/>
          <p:nvPr/>
        </p:nvSpPr>
        <p:spPr>
          <a:xfrm>
            <a:off x="854624" y="2738789"/>
            <a:ext cx="2473796" cy="12896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229" dirty="0">
                <a:solidFill>
                  <a:srgbClr val="675C45"/>
                </a:solidFill>
                <a:latin typeface="Times New Roman"/>
                <a:ea typeface="Times New Roman"/>
              </a:rPr>
              <a:t>torch.Size([1,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2,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</a:p>
          <a:p>
            <a:pPr>
              <a:lnSpc>
                <a:spcPts val="148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114" dirty="0">
                <a:solidFill>
                  <a:srgbClr val="FE0000"/>
                </a:solidFill>
                <a:latin typeface="Times New Roman"/>
                <a:ea typeface="Times New Roman"/>
              </a:rPr>
              <a:t>squeeze(0)</a:t>
            </a:r>
          </a:p>
          <a:p>
            <a:pPr>
              <a:lnSpc>
                <a:spcPts val="500"/>
              </a:lnSpc>
            </a:pPr>
            <a:endParaRPr lang="en-US" dirty="0"/>
          </a:p>
          <a:p>
            <a:pPr marL="0" indent="1755229">
              <a:lnSpc>
                <a:spcPct val="100000"/>
              </a:lnSpc>
            </a:pPr>
            <a:r>
              <a:rPr lang="en-US" altLang="zh-CN" sz="1400" dirty="0">
                <a:solidFill>
                  <a:srgbClr val="FE0000"/>
                </a:solidFill>
                <a:latin typeface="Arial"/>
                <a:ea typeface="Arial"/>
              </a:rPr>
              <a:t>(dim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ea typeface="Arial"/>
              </a:rPr>
              <a:t>=</a:t>
            </a:r>
            <a:r>
              <a:rPr lang="en-US" altLang="zh-CN" sz="14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ea typeface="Arial"/>
              </a:rPr>
              <a:t>0)</a:t>
            </a:r>
          </a:p>
          <a:p>
            <a:pPr marL="0">
              <a:lnSpc>
                <a:spcPct val="100000"/>
              </a:lnSpc>
            </a:pPr>
            <a:r>
              <a:rPr lang="en-US" altLang="zh-CN" sz="1800" spc="55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46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44" dirty="0">
                <a:solidFill>
                  <a:srgbClr val="675C45"/>
                </a:solidFill>
                <a:latin typeface="Times New Roman"/>
                <a:ea typeface="Times New Roman"/>
              </a:rPr>
              <a:t>x.shape</a:t>
            </a:r>
          </a:p>
        </p:txBody>
      </p:sp>
      <p:sp>
        <p:nvSpPr>
          <p:cNvPr id="277" name="TextBox 277"/>
          <p:cNvSpPr txBox="1"/>
          <p:nvPr/>
        </p:nvSpPr>
        <p:spPr>
          <a:xfrm>
            <a:off x="6473720" y="3677428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6979296" y="2656703"/>
            <a:ext cx="2400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279" name="TextBox 279"/>
          <p:cNvSpPr txBox="1"/>
          <p:nvPr/>
        </p:nvSpPr>
        <p:spPr>
          <a:xfrm>
            <a:off x="854624" y="4165253"/>
            <a:ext cx="6619056" cy="306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1666"/>
              </a:lnSpc>
              <a:tabLst>
                <a:tab pos="6379046" algn="l"/>
              </a:tabLst>
            </a:pPr>
            <a:r>
              <a:rPr lang="en-US" altLang="zh-CN" sz="1800" spc="215" dirty="0">
                <a:solidFill>
                  <a:srgbClr val="675C45"/>
                </a:solidFill>
                <a:latin typeface="Times New Roman"/>
                <a:ea typeface="Times New Roman"/>
              </a:rPr>
              <a:t>torch.Size([2,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9" dirty="0">
                <a:solidFill>
                  <a:srgbClr val="675C45"/>
                </a:solidFill>
                <a:latin typeface="Times New Roman"/>
                <a:ea typeface="Times New Roman"/>
              </a:rPr>
              <a:t>3])	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2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3261360"/>
            <a:ext cx="990600" cy="1463040"/>
          </a:xfrm>
          <a:prstGeom prst="rect">
            <a:avLst/>
          </a:prstGeom>
        </p:spPr>
      </p:pic>
      <p:sp>
        <p:nvSpPr>
          <p:cNvPr id="2" name="Freeform 28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reeform 282"/>
          <p:cNvSpPr/>
          <p:nvPr/>
        </p:nvSpPr>
        <p:spPr>
          <a:xfrm>
            <a:off x="2441587" y="4067187"/>
            <a:ext cx="466712" cy="466712"/>
          </a:xfrm>
          <a:custGeom>
            <a:avLst/>
            <a:gdLst>
              <a:gd name="connsiteX0" fmla="*/ 17261 w 466712"/>
              <a:gd name="connsiteY0" fmla="*/ 246185 h 466712"/>
              <a:gd name="connsiteX1" fmla="*/ 21841 w 466712"/>
              <a:gd name="connsiteY1" fmla="*/ 200749 h 466712"/>
              <a:gd name="connsiteX2" fmla="*/ 34977 w 466712"/>
              <a:gd name="connsiteY2" fmla="*/ 158430 h 466712"/>
              <a:gd name="connsiteX3" fmla="*/ 55764 w 466712"/>
              <a:gd name="connsiteY3" fmla="*/ 120134 h 466712"/>
              <a:gd name="connsiteX4" fmla="*/ 83293 w 466712"/>
              <a:gd name="connsiteY4" fmla="*/ 86768 h 466712"/>
              <a:gd name="connsiteX5" fmla="*/ 116659 w 466712"/>
              <a:gd name="connsiteY5" fmla="*/ 59239 h 466712"/>
              <a:gd name="connsiteX6" fmla="*/ 154955 w 466712"/>
              <a:gd name="connsiteY6" fmla="*/ 38452 h 466712"/>
              <a:gd name="connsiteX7" fmla="*/ 197274 w 466712"/>
              <a:gd name="connsiteY7" fmla="*/ 25316 h 466712"/>
              <a:gd name="connsiteX8" fmla="*/ 242709 w 466712"/>
              <a:gd name="connsiteY8" fmla="*/ 20736 h 466712"/>
              <a:gd name="connsiteX9" fmla="*/ 286898 w 466712"/>
              <a:gd name="connsiteY9" fmla="*/ 25107 h 466712"/>
              <a:gd name="connsiteX10" fmla="*/ 328985 w 466712"/>
              <a:gd name="connsiteY10" fmla="*/ 37898 h 466712"/>
              <a:gd name="connsiteX11" fmla="*/ 367789 w 466712"/>
              <a:gd name="connsiteY11" fmla="*/ 58614 h 466712"/>
              <a:gd name="connsiteX12" fmla="*/ 402127 w 466712"/>
              <a:gd name="connsiteY12" fmla="*/ 86768 h 466712"/>
              <a:gd name="connsiteX13" fmla="*/ 430281 w 466712"/>
              <a:gd name="connsiteY13" fmla="*/ 121106 h 466712"/>
              <a:gd name="connsiteX14" fmla="*/ 450998 w 466712"/>
              <a:gd name="connsiteY14" fmla="*/ 159910 h 466712"/>
              <a:gd name="connsiteX15" fmla="*/ 463788 w 466712"/>
              <a:gd name="connsiteY15" fmla="*/ 201997 h 466712"/>
              <a:gd name="connsiteX16" fmla="*/ 468159 w 466712"/>
              <a:gd name="connsiteY16" fmla="*/ 246185 h 466712"/>
              <a:gd name="connsiteX17" fmla="*/ 463579 w 466712"/>
              <a:gd name="connsiteY17" fmla="*/ 291622 h 466712"/>
              <a:gd name="connsiteX18" fmla="*/ 450443 w 466712"/>
              <a:gd name="connsiteY18" fmla="*/ 333940 h 466712"/>
              <a:gd name="connsiteX19" fmla="*/ 429656 w 466712"/>
              <a:gd name="connsiteY19" fmla="*/ 372236 h 466712"/>
              <a:gd name="connsiteX20" fmla="*/ 402127 w 466712"/>
              <a:gd name="connsiteY20" fmla="*/ 405603 h 466712"/>
              <a:gd name="connsiteX21" fmla="*/ 368761 w 466712"/>
              <a:gd name="connsiteY21" fmla="*/ 433132 h 466712"/>
              <a:gd name="connsiteX22" fmla="*/ 330465 w 466712"/>
              <a:gd name="connsiteY22" fmla="*/ 453918 h 466712"/>
              <a:gd name="connsiteX23" fmla="*/ 288146 w 466712"/>
              <a:gd name="connsiteY23" fmla="*/ 467054 h 466712"/>
              <a:gd name="connsiteX24" fmla="*/ 242709 w 466712"/>
              <a:gd name="connsiteY24" fmla="*/ 471634 h 466712"/>
              <a:gd name="connsiteX25" fmla="*/ 197274 w 466712"/>
              <a:gd name="connsiteY25" fmla="*/ 467054 h 466712"/>
              <a:gd name="connsiteX26" fmla="*/ 154955 w 466712"/>
              <a:gd name="connsiteY26" fmla="*/ 453918 h 466712"/>
              <a:gd name="connsiteX27" fmla="*/ 116659 w 466712"/>
              <a:gd name="connsiteY27" fmla="*/ 433132 h 466712"/>
              <a:gd name="connsiteX28" fmla="*/ 83293 w 466712"/>
              <a:gd name="connsiteY28" fmla="*/ 405603 h 466712"/>
              <a:gd name="connsiteX29" fmla="*/ 55764 w 466712"/>
              <a:gd name="connsiteY29" fmla="*/ 372236 h 466712"/>
              <a:gd name="connsiteX30" fmla="*/ 34977 w 466712"/>
              <a:gd name="connsiteY30" fmla="*/ 333940 h 466712"/>
              <a:gd name="connsiteX31" fmla="*/ 21841 w 466712"/>
              <a:gd name="connsiteY31" fmla="*/ 291622 h 466712"/>
              <a:gd name="connsiteX32" fmla="*/ 17261 w 466712"/>
              <a:gd name="connsiteY32" fmla="*/ 246185 h 466712"/>
              <a:gd name="connsiteX33" fmla="*/ 17261 w 466712"/>
              <a:gd name="connsiteY33" fmla="*/ 246185 h 46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12" h="466712">
                <a:moveTo>
                  <a:pt x="17261" y="246185"/>
                </a:moveTo>
                <a:lnTo>
                  <a:pt x="21841" y="200749"/>
                </a:lnTo>
                <a:lnTo>
                  <a:pt x="34977" y="158430"/>
                </a:lnTo>
                <a:lnTo>
                  <a:pt x="55764" y="120134"/>
                </a:lnTo>
                <a:lnTo>
                  <a:pt x="83293" y="86768"/>
                </a:lnTo>
                <a:lnTo>
                  <a:pt x="116659" y="59239"/>
                </a:lnTo>
                <a:lnTo>
                  <a:pt x="154955" y="38452"/>
                </a:lnTo>
                <a:lnTo>
                  <a:pt x="197274" y="25316"/>
                </a:lnTo>
                <a:lnTo>
                  <a:pt x="242709" y="20736"/>
                </a:lnTo>
                <a:lnTo>
                  <a:pt x="286898" y="25107"/>
                </a:lnTo>
                <a:lnTo>
                  <a:pt x="328985" y="37898"/>
                </a:lnTo>
                <a:lnTo>
                  <a:pt x="367789" y="58614"/>
                </a:lnTo>
                <a:lnTo>
                  <a:pt x="402127" y="86768"/>
                </a:lnTo>
                <a:lnTo>
                  <a:pt x="430281" y="121106"/>
                </a:lnTo>
                <a:lnTo>
                  <a:pt x="450998" y="159910"/>
                </a:lnTo>
                <a:lnTo>
                  <a:pt x="463788" y="201997"/>
                </a:lnTo>
                <a:lnTo>
                  <a:pt x="468159" y="246185"/>
                </a:lnTo>
                <a:lnTo>
                  <a:pt x="463579" y="291622"/>
                </a:lnTo>
                <a:lnTo>
                  <a:pt x="450443" y="333940"/>
                </a:lnTo>
                <a:lnTo>
                  <a:pt x="429656" y="372236"/>
                </a:lnTo>
                <a:lnTo>
                  <a:pt x="402127" y="405603"/>
                </a:lnTo>
                <a:lnTo>
                  <a:pt x="368761" y="433132"/>
                </a:lnTo>
                <a:lnTo>
                  <a:pt x="330465" y="453918"/>
                </a:lnTo>
                <a:lnTo>
                  <a:pt x="288146" y="467054"/>
                </a:lnTo>
                <a:lnTo>
                  <a:pt x="242709" y="471634"/>
                </a:lnTo>
                <a:lnTo>
                  <a:pt x="197274" y="467054"/>
                </a:lnTo>
                <a:lnTo>
                  <a:pt x="154955" y="453918"/>
                </a:lnTo>
                <a:lnTo>
                  <a:pt x="116659" y="433132"/>
                </a:lnTo>
                <a:lnTo>
                  <a:pt x="83293" y="405603"/>
                </a:lnTo>
                <a:lnTo>
                  <a:pt x="55764" y="372236"/>
                </a:lnTo>
                <a:lnTo>
                  <a:pt x="34977" y="333940"/>
                </a:lnTo>
                <a:lnTo>
                  <a:pt x="21841" y="291622"/>
                </a:lnTo>
                <a:lnTo>
                  <a:pt x="17261" y="246185"/>
                </a:lnTo>
                <a:lnTo>
                  <a:pt x="17261" y="24618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reeform 283"/>
          <p:cNvSpPr/>
          <p:nvPr/>
        </p:nvSpPr>
        <p:spPr>
          <a:xfrm>
            <a:off x="2911487" y="3546487"/>
            <a:ext cx="276212" cy="352412"/>
          </a:xfrm>
          <a:custGeom>
            <a:avLst/>
            <a:gdLst>
              <a:gd name="connsiteX0" fmla="*/ 282987 w 276212"/>
              <a:gd name="connsiteY0" fmla="*/ 18787 h 352412"/>
              <a:gd name="connsiteX1" fmla="*/ 20456 w 276212"/>
              <a:gd name="connsiteY1" fmla="*/ 356360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12" h="352412">
                <a:moveTo>
                  <a:pt x="282987" y="18787"/>
                </a:moveTo>
                <a:lnTo>
                  <a:pt x="20456" y="356360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reeform 284"/>
          <p:cNvSpPr/>
          <p:nvPr/>
        </p:nvSpPr>
        <p:spPr>
          <a:xfrm>
            <a:off x="2911487" y="3546487"/>
            <a:ext cx="276212" cy="352412"/>
          </a:xfrm>
          <a:custGeom>
            <a:avLst/>
            <a:gdLst>
              <a:gd name="connsiteX0" fmla="*/ 282987 w 276212"/>
              <a:gd name="connsiteY0" fmla="*/ 18787 h 352412"/>
              <a:gd name="connsiteX1" fmla="*/ 20456 w 276212"/>
              <a:gd name="connsiteY1" fmla="*/ 356360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6212" h="352412">
                <a:moveTo>
                  <a:pt x="282987" y="18787"/>
                </a:moveTo>
                <a:lnTo>
                  <a:pt x="20456" y="356360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260" y="3855720"/>
            <a:ext cx="144780" cy="137160"/>
          </a:xfrm>
          <a:prstGeom prst="rect">
            <a:avLst/>
          </a:prstGeom>
        </p:spPr>
      </p:pic>
      <p:sp>
        <p:nvSpPr>
          <p:cNvPr id="3" name="Freeform 286"/>
          <p:cNvSpPr/>
          <p:nvPr/>
        </p:nvSpPr>
        <p:spPr>
          <a:xfrm>
            <a:off x="6454787" y="1692287"/>
            <a:ext cx="352412" cy="352412"/>
          </a:xfrm>
          <a:custGeom>
            <a:avLst/>
            <a:gdLst>
              <a:gd name="connsiteX0" fmla="*/ 17211 w 352412"/>
              <a:gd name="connsiteY0" fmla="*/ 13036 h 352412"/>
              <a:gd name="connsiteX1" fmla="*/ 360736 w 352412"/>
              <a:gd name="connsiteY1" fmla="*/ 13036 h 352412"/>
              <a:gd name="connsiteX2" fmla="*/ 360736 w 352412"/>
              <a:gd name="connsiteY2" fmla="*/ 355936 h 352412"/>
              <a:gd name="connsiteX3" fmla="*/ 17211 w 352412"/>
              <a:gd name="connsiteY3" fmla="*/ 355936 h 352412"/>
              <a:gd name="connsiteX4" fmla="*/ 17211 w 352412"/>
              <a:gd name="connsiteY4" fmla="*/ 13036 h 352412"/>
              <a:gd name="connsiteX5" fmla="*/ 17211 w 352412"/>
              <a:gd name="connsiteY5" fmla="*/ 13036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12" h="352412">
                <a:moveTo>
                  <a:pt x="17211" y="13036"/>
                </a:moveTo>
                <a:lnTo>
                  <a:pt x="360736" y="13036"/>
                </a:lnTo>
                <a:lnTo>
                  <a:pt x="360736" y="355936"/>
                </a:lnTo>
                <a:lnTo>
                  <a:pt x="17211" y="355936"/>
                </a:lnTo>
                <a:lnTo>
                  <a:pt x="17211" y="13036"/>
                </a:lnTo>
                <a:lnTo>
                  <a:pt x="17211" y="13036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reeform 287"/>
          <p:cNvSpPr/>
          <p:nvPr/>
        </p:nvSpPr>
        <p:spPr>
          <a:xfrm>
            <a:off x="6797687" y="1692287"/>
            <a:ext cx="352412" cy="352412"/>
          </a:xfrm>
          <a:custGeom>
            <a:avLst/>
            <a:gdLst>
              <a:gd name="connsiteX0" fmla="*/ 17836 w 352412"/>
              <a:gd name="connsiteY0" fmla="*/ 13036 h 352412"/>
              <a:gd name="connsiteX1" fmla="*/ 361362 w 352412"/>
              <a:gd name="connsiteY1" fmla="*/ 13036 h 352412"/>
              <a:gd name="connsiteX2" fmla="*/ 361362 w 352412"/>
              <a:gd name="connsiteY2" fmla="*/ 355936 h 352412"/>
              <a:gd name="connsiteX3" fmla="*/ 17836 w 352412"/>
              <a:gd name="connsiteY3" fmla="*/ 355936 h 352412"/>
              <a:gd name="connsiteX4" fmla="*/ 17836 w 352412"/>
              <a:gd name="connsiteY4" fmla="*/ 13036 h 352412"/>
              <a:gd name="connsiteX5" fmla="*/ 17836 w 352412"/>
              <a:gd name="connsiteY5" fmla="*/ 13036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12" h="352412">
                <a:moveTo>
                  <a:pt x="17836" y="13036"/>
                </a:moveTo>
                <a:lnTo>
                  <a:pt x="361362" y="13036"/>
                </a:lnTo>
                <a:lnTo>
                  <a:pt x="361362" y="355936"/>
                </a:lnTo>
                <a:lnTo>
                  <a:pt x="17836" y="355936"/>
                </a:lnTo>
                <a:lnTo>
                  <a:pt x="17836" y="13036"/>
                </a:lnTo>
                <a:lnTo>
                  <a:pt x="17836" y="13036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reeform 288"/>
          <p:cNvSpPr/>
          <p:nvPr/>
        </p:nvSpPr>
        <p:spPr>
          <a:xfrm>
            <a:off x="7140587" y="1692287"/>
            <a:ext cx="352412" cy="352412"/>
          </a:xfrm>
          <a:custGeom>
            <a:avLst/>
            <a:gdLst>
              <a:gd name="connsiteX0" fmla="*/ 18462 w 352412"/>
              <a:gd name="connsiteY0" fmla="*/ 13036 h 352412"/>
              <a:gd name="connsiteX1" fmla="*/ 361987 w 352412"/>
              <a:gd name="connsiteY1" fmla="*/ 13036 h 352412"/>
              <a:gd name="connsiteX2" fmla="*/ 361987 w 352412"/>
              <a:gd name="connsiteY2" fmla="*/ 355936 h 352412"/>
              <a:gd name="connsiteX3" fmla="*/ 18462 w 352412"/>
              <a:gd name="connsiteY3" fmla="*/ 355936 h 352412"/>
              <a:gd name="connsiteX4" fmla="*/ 18462 w 352412"/>
              <a:gd name="connsiteY4" fmla="*/ 13036 h 352412"/>
              <a:gd name="connsiteX5" fmla="*/ 18462 w 352412"/>
              <a:gd name="connsiteY5" fmla="*/ 13036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12" h="352412">
                <a:moveTo>
                  <a:pt x="18462" y="13036"/>
                </a:moveTo>
                <a:lnTo>
                  <a:pt x="361987" y="13036"/>
                </a:lnTo>
                <a:lnTo>
                  <a:pt x="361987" y="355936"/>
                </a:lnTo>
                <a:lnTo>
                  <a:pt x="18462" y="355936"/>
                </a:lnTo>
                <a:lnTo>
                  <a:pt x="18462" y="13036"/>
                </a:lnTo>
                <a:lnTo>
                  <a:pt x="18462" y="13036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9"/>
          <p:cNvSpPr/>
          <p:nvPr/>
        </p:nvSpPr>
        <p:spPr>
          <a:xfrm>
            <a:off x="6454787" y="2035187"/>
            <a:ext cx="352412" cy="352412"/>
          </a:xfrm>
          <a:custGeom>
            <a:avLst/>
            <a:gdLst>
              <a:gd name="connsiteX0" fmla="*/ 17211 w 352412"/>
              <a:gd name="connsiteY0" fmla="*/ 13036 h 352412"/>
              <a:gd name="connsiteX1" fmla="*/ 360736 w 352412"/>
              <a:gd name="connsiteY1" fmla="*/ 13036 h 352412"/>
              <a:gd name="connsiteX2" fmla="*/ 360736 w 352412"/>
              <a:gd name="connsiteY2" fmla="*/ 355936 h 352412"/>
              <a:gd name="connsiteX3" fmla="*/ 17211 w 352412"/>
              <a:gd name="connsiteY3" fmla="*/ 355936 h 352412"/>
              <a:gd name="connsiteX4" fmla="*/ 17211 w 352412"/>
              <a:gd name="connsiteY4" fmla="*/ 13036 h 352412"/>
              <a:gd name="connsiteX5" fmla="*/ 17211 w 352412"/>
              <a:gd name="connsiteY5" fmla="*/ 13036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12" h="352412">
                <a:moveTo>
                  <a:pt x="17211" y="13036"/>
                </a:moveTo>
                <a:lnTo>
                  <a:pt x="360736" y="13036"/>
                </a:lnTo>
                <a:lnTo>
                  <a:pt x="360736" y="355936"/>
                </a:lnTo>
                <a:lnTo>
                  <a:pt x="17211" y="355936"/>
                </a:lnTo>
                <a:lnTo>
                  <a:pt x="17211" y="13036"/>
                </a:lnTo>
                <a:lnTo>
                  <a:pt x="17211" y="13036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reeform 290"/>
          <p:cNvSpPr/>
          <p:nvPr/>
        </p:nvSpPr>
        <p:spPr>
          <a:xfrm>
            <a:off x="6797687" y="2035187"/>
            <a:ext cx="352412" cy="352412"/>
          </a:xfrm>
          <a:custGeom>
            <a:avLst/>
            <a:gdLst>
              <a:gd name="connsiteX0" fmla="*/ 17836 w 352412"/>
              <a:gd name="connsiteY0" fmla="*/ 13036 h 352412"/>
              <a:gd name="connsiteX1" fmla="*/ 361362 w 352412"/>
              <a:gd name="connsiteY1" fmla="*/ 13036 h 352412"/>
              <a:gd name="connsiteX2" fmla="*/ 361362 w 352412"/>
              <a:gd name="connsiteY2" fmla="*/ 355936 h 352412"/>
              <a:gd name="connsiteX3" fmla="*/ 17836 w 352412"/>
              <a:gd name="connsiteY3" fmla="*/ 355936 h 352412"/>
              <a:gd name="connsiteX4" fmla="*/ 17836 w 352412"/>
              <a:gd name="connsiteY4" fmla="*/ 13036 h 352412"/>
              <a:gd name="connsiteX5" fmla="*/ 17836 w 352412"/>
              <a:gd name="connsiteY5" fmla="*/ 13036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12" h="352412">
                <a:moveTo>
                  <a:pt x="17836" y="13036"/>
                </a:moveTo>
                <a:lnTo>
                  <a:pt x="361362" y="13036"/>
                </a:lnTo>
                <a:lnTo>
                  <a:pt x="361362" y="355936"/>
                </a:lnTo>
                <a:lnTo>
                  <a:pt x="17836" y="355936"/>
                </a:lnTo>
                <a:lnTo>
                  <a:pt x="17836" y="13036"/>
                </a:lnTo>
                <a:lnTo>
                  <a:pt x="17836" y="13036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 291"/>
          <p:cNvSpPr/>
          <p:nvPr/>
        </p:nvSpPr>
        <p:spPr>
          <a:xfrm>
            <a:off x="7140587" y="2035187"/>
            <a:ext cx="352412" cy="352412"/>
          </a:xfrm>
          <a:custGeom>
            <a:avLst/>
            <a:gdLst>
              <a:gd name="connsiteX0" fmla="*/ 18462 w 352412"/>
              <a:gd name="connsiteY0" fmla="*/ 13036 h 352412"/>
              <a:gd name="connsiteX1" fmla="*/ 361987 w 352412"/>
              <a:gd name="connsiteY1" fmla="*/ 13036 h 352412"/>
              <a:gd name="connsiteX2" fmla="*/ 361987 w 352412"/>
              <a:gd name="connsiteY2" fmla="*/ 355936 h 352412"/>
              <a:gd name="connsiteX3" fmla="*/ 18462 w 352412"/>
              <a:gd name="connsiteY3" fmla="*/ 355936 h 352412"/>
              <a:gd name="connsiteX4" fmla="*/ 18462 w 352412"/>
              <a:gd name="connsiteY4" fmla="*/ 13036 h 352412"/>
              <a:gd name="connsiteX5" fmla="*/ 18462 w 352412"/>
              <a:gd name="connsiteY5" fmla="*/ 13036 h 35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2412" h="352412">
                <a:moveTo>
                  <a:pt x="18462" y="13036"/>
                </a:moveTo>
                <a:lnTo>
                  <a:pt x="361987" y="13036"/>
                </a:lnTo>
                <a:lnTo>
                  <a:pt x="361987" y="355936"/>
                </a:lnTo>
                <a:lnTo>
                  <a:pt x="18462" y="355936"/>
                </a:lnTo>
                <a:lnTo>
                  <a:pt x="18462" y="13036"/>
                </a:lnTo>
                <a:lnTo>
                  <a:pt x="18462" y="13036"/>
                </a:lnTo>
                <a:close/>
              </a:path>
            </a:pathLst>
          </a:custGeom>
          <a:solidFill>
            <a:srgbClr val="A0E6D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reeform 292"/>
          <p:cNvSpPr/>
          <p:nvPr/>
        </p:nvSpPr>
        <p:spPr>
          <a:xfrm>
            <a:off x="6454775" y="1679575"/>
            <a:ext cx="22225" cy="720725"/>
          </a:xfrm>
          <a:custGeom>
            <a:avLst/>
            <a:gdLst>
              <a:gd name="connsiteX0" fmla="*/ 17224 w 22225"/>
              <a:gd name="connsiteY0" fmla="*/ 16224 h 720725"/>
              <a:gd name="connsiteX1" fmla="*/ 17224 w 22225"/>
              <a:gd name="connsiteY1" fmla="*/ 72107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7224" y="16224"/>
                </a:moveTo>
                <a:lnTo>
                  <a:pt x="17224" y="7210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3"/>
          <p:cNvSpPr/>
          <p:nvPr/>
        </p:nvSpPr>
        <p:spPr>
          <a:xfrm>
            <a:off x="6797675" y="1679575"/>
            <a:ext cx="22225" cy="720725"/>
          </a:xfrm>
          <a:custGeom>
            <a:avLst/>
            <a:gdLst>
              <a:gd name="connsiteX0" fmla="*/ 17849 w 22225"/>
              <a:gd name="connsiteY0" fmla="*/ 16224 h 720725"/>
              <a:gd name="connsiteX1" fmla="*/ 17849 w 22225"/>
              <a:gd name="connsiteY1" fmla="*/ 72107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7849" y="16224"/>
                </a:moveTo>
                <a:lnTo>
                  <a:pt x="17849" y="7210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reeform 294"/>
          <p:cNvSpPr/>
          <p:nvPr/>
        </p:nvSpPr>
        <p:spPr>
          <a:xfrm>
            <a:off x="7140575" y="1679575"/>
            <a:ext cx="22225" cy="720725"/>
          </a:xfrm>
          <a:custGeom>
            <a:avLst/>
            <a:gdLst>
              <a:gd name="connsiteX0" fmla="*/ 18474 w 22225"/>
              <a:gd name="connsiteY0" fmla="*/ 16224 h 720725"/>
              <a:gd name="connsiteX1" fmla="*/ 18474 w 22225"/>
              <a:gd name="connsiteY1" fmla="*/ 72107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8474" y="16224"/>
                </a:moveTo>
                <a:lnTo>
                  <a:pt x="18474" y="7210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reeform 295"/>
          <p:cNvSpPr/>
          <p:nvPr/>
        </p:nvSpPr>
        <p:spPr>
          <a:xfrm>
            <a:off x="7483475" y="1679575"/>
            <a:ext cx="22225" cy="720725"/>
          </a:xfrm>
          <a:custGeom>
            <a:avLst/>
            <a:gdLst>
              <a:gd name="connsiteX0" fmla="*/ 19099 w 22225"/>
              <a:gd name="connsiteY0" fmla="*/ 16224 h 720725"/>
              <a:gd name="connsiteX1" fmla="*/ 19099 w 22225"/>
              <a:gd name="connsiteY1" fmla="*/ 721074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225" h="720725">
                <a:moveTo>
                  <a:pt x="19099" y="16224"/>
                </a:moveTo>
                <a:lnTo>
                  <a:pt x="19099" y="721074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reeform 296"/>
          <p:cNvSpPr/>
          <p:nvPr/>
        </p:nvSpPr>
        <p:spPr>
          <a:xfrm>
            <a:off x="6442075" y="1692275"/>
            <a:ext cx="1063625" cy="22225"/>
          </a:xfrm>
          <a:custGeom>
            <a:avLst/>
            <a:gdLst>
              <a:gd name="connsiteX0" fmla="*/ 20399 w 1063625"/>
              <a:gd name="connsiteY0" fmla="*/ 13049 h 22225"/>
              <a:gd name="connsiteX1" fmla="*/ 1070024 w 1063625"/>
              <a:gd name="connsiteY1" fmla="*/ 130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625" h="22225">
                <a:moveTo>
                  <a:pt x="20399" y="13049"/>
                </a:moveTo>
                <a:lnTo>
                  <a:pt x="1070024" y="130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reeform 297"/>
          <p:cNvSpPr/>
          <p:nvPr/>
        </p:nvSpPr>
        <p:spPr>
          <a:xfrm>
            <a:off x="6442075" y="2035175"/>
            <a:ext cx="1063625" cy="22225"/>
          </a:xfrm>
          <a:custGeom>
            <a:avLst/>
            <a:gdLst>
              <a:gd name="connsiteX0" fmla="*/ 20399 w 1063625"/>
              <a:gd name="connsiteY0" fmla="*/ 13049 h 22225"/>
              <a:gd name="connsiteX1" fmla="*/ 1070024 w 1063625"/>
              <a:gd name="connsiteY1" fmla="*/ 130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625" h="22225">
                <a:moveTo>
                  <a:pt x="20399" y="13049"/>
                </a:moveTo>
                <a:lnTo>
                  <a:pt x="1070024" y="130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reeform 298"/>
          <p:cNvSpPr/>
          <p:nvPr/>
        </p:nvSpPr>
        <p:spPr>
          <a:xfrm>
            <a:off x="6442075" y="2378075"/>
            <a:ext cx="1063625" cy="22225"/>
          </a:xfrm>
          <a:custGeom>
            <a:avLst/>
            <a:gdLst>
              <a:gd name="connsiteX0" fmla="*/ 20399 w 1063625"/>
              <a:gd name="connsiteY0" fmla="*/ 13049 h 22225"/>
              <a:gd name="connsiteX1" fmla="*/ 1070024 w 1063625"/>
              <a:gd name="connsiteY1" fmla="*/ 13049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3625" h="22225">
                <a:moveTo>
                  <a:pt x="20399" y="13049"/>
                </a:moveTo>
                <a:lnTo>
                  <a:pt x="1070024" y="13049"/>
                </a:lnTo>
              </a:path>
            </a:pathLst>
          </a:custGeom>
          <a:ln w="19050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9"/>
          <p:cNvSpPr txBox="1"/>
          <p:nvPr/>
        </p:nvSpPr>
        <p:spPr>
          <a:xfrm>
            <a:off x="397424" y="555818"/>
            <a:ext cx="5158100" cy="152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b="1" spc="6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Unsqueeze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expand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new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dimension</a:t>
            </a:r>
          </a:p>
          <a:p>
            <a:pPr>
              <a:lnSpc>
                <a:spcPts val="1460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0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5" dirty="0">
                <a:solidFill>
                  <a:srgbClr val="675C45"/>
                </a:solidFill>
                <a:latin typeface="Times New Roman"/>
                <a:ea typeface="Times New Roman"/>
              </a:rPr>
              <a:t>torch.zeros([2,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</a:p>
        </p:txBody>
      </p:sp>
      <p:sp>
        <p:nvSpPr>
          <p:cNvPr id="300" name="TextBox 300"/>
          <p:cNvSpPr txBox="1"/>
          <p:nvPr/>
        </p:nvSpPr>
        <p:spPr>
          <a:xfrm>
            <a:off x="6178745" y="1919928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01" name="TextBox 301"/>
          <p:cNvSpPr txBox="1"/>
          <p:nvPr/>
        </p:nvSpPr>
        <p:spPr>
          <a:xfrm>
            <a:off x="854624" y="2174147"/>
            <a:ext cx="2070100" cy="9357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70416"/>
              </a:lnSpc>
            </a:pP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ea typeface="Times New Roman"/>
              </a:rPr>
              <a:t>x.shape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torch.Size([2,</a:t>
            </a:r>
            <a:r>
              <a:rPr lang="en-US" altLang="zh-CN" sz="1800" spc="4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0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</a:p>
        </p:txBody>
      </p:sp>
      <p:sp>
        <p:nvSpPr>
          <p:cNvPr id="302" name="TextBox 302"/>
          <p:cNvSpPr txBox="1"/>
          <p:nvPr/>
        </p:nvSpPr>
        <p:spPr>
          <a:xfrm>
            <a:off x="6938695" y="2478978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03" name="TextBox 303"/>
          <p:cNvSpPr txBox="1"/>
          <p:nvPr/>
        </p:nvSpPr>
        <p:spPr>
          <a:xfrm>
            <a:off x="854624" y="3206657"/>
            <a:ext cx="368642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853554" algn="l"/>
              </a:tabLst>
            </a:pP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100" dirty="0">
                <a:solidFill>
                  <a:srgbClr val="FE0000"/>
                </a:solidFill>
                <a:latin typeface="Times New Roman"/>
                <a:ea typeface="Times New Roman"/>
              </a:rPr>
              <a:t>unsqueeze(1)	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ea typeface="Arial"/>
              </a:rPr>
              <a:t>(dim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ea typeface="Arial"/>
              </a:rPr>
              <a:t>=</a:t>
            </a:r>
            <a:r>
              <a:rPr lang="en-US" altLang="zh-CN" sz="1400" spc="-4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E0000"/>
                </a:solidFill>
                <a:latin typeface="Arial"/>
                <a:ea typeface="Arial"/>
              </a:rPr>
              <a:t>1)</a:t>
            </a:r>
          </a:p>
        </p:txBody>
      </p:sp>
      <p:sp>
        <p:nvSpPr>
          <p:cNvPr id="304" name="TextBox 304"/>
          <p:cNvSpPr txBox="1"/>
          <p:nvPr/>
        </p:nvSpPr>
        <p:spPr>
          <a:xfrm>
            <a:off x="854624" y="3696222"/>
            <a:ext cx="552205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282046" algn="l"/>
              </a:tabLst>
            </a:pPr>
            <a:r>
              <a:rPr lang="en-US" altLang="zh-CN" sz="1800" spc="10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ea typeface="Times New Roman"/>
              </a:rPr>
              <a:t>x.shape	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05" name="TextBox 305"/>
          <p:cNvSpPr txBox="1"/>
          <p:nvPr/>
        </p:nvSpPr>
        <p:spPr>
          <a:xfrm>
            <a:off x="854624" y="4165253"/>
            <a:ext cx="6573705" cy="427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55833"/>
              </a:lnSpc>
              <a:tabLst>
                <a:tab pos="5748347" algn="l"/>
                <a:tab pos="6333695" algn="l"/>
              </a:tabLst>
            </a:pP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torch.Size([2,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5" dirty="0">
                <a:solidFill>
                  <a:srgbClr val="675C45"/>
                </a:solidFill>
                <a:latin typeface="Times New Roman"/>
                <a:ea typeface="Times New Roman"/>
              </a:rPr>
              <a:t>1,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3])	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1	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3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659" y="152400"/>
            <a:ext cx="693420" cy="876300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356360"/>
            <a:ext cx="1196340" cy="769620"/>
          </a:xfrm>
          <a:prstGeom prst="rect">
            <a:avLst/>
          </a:prstGeom>
        </p:spPr>
      </p:pic>
      <p:pic>
        <p:nvPicPr>
          <p:cNvPr id="309" name="Picture 3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359" y="2552700"/>
            <a:ext cx="929640" cy="777240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0" y="3749040"/>
            <a:ext cx="1935480" cy="1043940"/>
          </a:xfrm>
          <a:prstGeom prst="rect">
            <a:avLst/>
          </a:prstGeom>
        </p:spPr>
      </p:pic>
      <p:sp>
        <p:nvSpPr>
          <p:cNvPr id="2" name="Freeform 31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reeform 311"/>
          <p:cNvSpPr/>
          <p:nvPr/>
        </p:nvSpPr>
        <p:spPr>
          <a:xfrm>
            <a:off x="5172075" y="4689475"/>
            <a:ext cx="9525" cy="212725"/>
          </a:xfrm>
          <a:custGeom>
            <a:avLst/>
            <a:gdLst>
              <a:gd name="connsiteX0" fmla="*/ 15549 w 9525"/>
              <a:gd name="connsiteY0" fmla="*/ 20482 h 212725"/>
              <a:gd name="connsiteX1" fmla="*/ 15549 w 9525"/>
              <a:gd name="connsiteY1" fmla="*/ 224820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2725">
                <a:moveTo>
                  <a:pt x="15549" y="20482"/>
                </a:moveTo>
                <a:lnTo>
                  <a:pt x="15549" y="224820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reeform 312"/>
          <p:cNvSpPr/>
          <p:nvPr/>
        </p:nvSpPr>
        <p:spPr>
          <a:xfrm>
            <a:off x="1793875" y="4879975"/>
            <a:ext cx="3400425" cy="22225"/>
          </a:xfrm>
          <a:custGeom>
            <a:avLst/>
            <a:gdLst>
              <a:gd name="connsiteX0" fmla="*/ 5980 w 3400425"/>
              <a:gd name="connsiteY0" fmla="*/ 10407 h 22225"/>
              <a:gd name="connsiteX1" fmla="*/ 3393749 w 3400425"/>
              <a:gd name="connsiteY1" fmla="*/ 10407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00425" h="22225">
                <a:moveTo>
                  <a:pt x="5980" y="10407"/>
                </a:moveTo>
                <a:lnTo>
                  <a:pt x="3393749" y="10407"/>
                </a:lnTo>
              </a:path>
            </a:pathLst>
          </a:custGeom>
          <a:ln w="16002">
            <a:solidFill>
              <a:srgbClr val="00956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TextBox 313"/>
          <p:cNvSpPr txBox="1"/>
          <p:nvPr/>
        </p:nvSpPr>
        <p:spPr>
          <a:xfrm>
            <a:off x="397424" y="555829"/>
            <a:ext cx="5158100" cy="10612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Operations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b="1" spc="7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Cat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concatenate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multiple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tensors</a:t>
            </a:r>
          </a:p>
        </p:txBody>
      </p:sp>
      <p:sp>
        <p:nvSpPr>
          <p:cNvPr id="314" name="TextBox 314"/>
          <p:cNvSpPr txBox="1"/>
          <p:nvPr/>
        </p:nvSpPr>
        <p:spPr>
          <a:xfrm>
            <a:off x="5637311" y="445106"/>
            <a:ext cx="22860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spc="-1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</a:p>
        </p:txBody>
      </p:sp>
      <p:sp>
        <p:nvSpPr>
          <p:cNvPr id="315" name="TextBox 315"/>
          <p:cNvSpPr txBox="1"/>
          <p:nvPr/>
        </p:nvSpPr>
        <p:spPr>
          <a:xfrm>
            <a:off x="6634798" y="558739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16" name="TextBox 316"/>
          <p:cNvSpPr txBox="1"/>
          <p:nvPr/>
        </p:nvSpPr>
        <p:spPr>
          <a:xfrm>
            <a:off x="6898644" y="975504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spc="-10" dirty="0">
                <a:solidFill>
                  <a:srgbClr val="FE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317" name="TextBox 317"/>
          <p:cNvSpPr txBox="1"/>
          <p:nvPr/>
        </p:nvSpPr>
        <p:spPr>
          <a:xfrm>
            <a:off x="7330571" y="819145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18" name="TextBox 318"/>
          <p:cNvSpPr txBox="1"/>
          <p:nvPr/>
        </p:nvSpPr>
        <p:spPr>
          <a:xfrm>
            <a:off x="858435" y="1770163"/>
            <a:ext cx="3502659" cy="8483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54583"/>
              </a:lnSpc>
            </a:pPr>
            <a:r>
              <a:rPr lang="en-US" altLang="zh-CN" sz="1800" spc="275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9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7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torch.zeros([2,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284" dirty="0">
                <a:solidFill>
                  <a:srgbClr val="FE0000"/>
                </a:solidFill>
                <a:latin typeface="Times New Roman"/>
                <a:ea typeface="Times New Roman"/>
              </a:rPr>
              <a:t>1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79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0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8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torch.zeros([2,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309" dirty="0">
                <a:solidFill>
                  <a:srgbClr val="FE0000"/>
                </a:solidFill>
                <a:latin typeface="Times New Roman"/>
                <a:ea typeface="Times New Roman"/>
              </a:rPr>
              <a:t>3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3])</a:t>
            </a:r>
          </a:p>
        </p:txBody>
      </p:sp>
      <p:sp>
        <p:nvSpPr>
          <p:cNvPr id="319" name="TextBox 319"/>
          <p:cNvSpPr txBox="1"/>
          <p:nvPr/>
        </p:nvSpPr>
        <p:spPr>
          <a:xfrm>
            <a:off x="5626799" y="1618406"/>
            <a:ext cx="22860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spc="-10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</a:p>
        </p:txBody>
      </p:sp>
      <p:sp>
        <p:nvSpPr>
          <p:cNvPr id="320" name="TextBox 320"/>
          <p:cNvSpPr txBox="1"/>
          <p:nvPr/>
        </p:nvSpPr>
        <p:spPr>
          <a:xfrm>
            <a:off x="6413972" y="1762987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21" name="TextBox 321"/>
          <p:cNvSpPr txBox="1"/>
          <p:nvPr/>
        </p:nvSpPr>
        <p:spPr>
          <a:xfrm>
            <a:off x="6942563" y="2173900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spc="-10" dirty="0">
                <a:solidFill>
                  <a:srgbClr val="FE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22" name="TextBox 322"/>
          <p:cNvSpPr txBox="1"/>
          <p:nvPr/>
        </p:nvSpPr>
        <p:spPr>
          <a:xfrm>
            <a:off x="7551396" y="2073509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23" name="TextBox 323"/>
          <p:cNvSpPr txBox="1"/>
          <p:nvPr/>
        </p:nvSpPr>
        <p:spPr>
          <a:xfrm>
            <a:off x="858435" y="2759475"/>
            <a:ext cx="5876275" cy="374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6666"/>
              </a:lnSpc>
              <a:tabLst>
                <a:tab pos="4768363" algn="l"/>
                <a:tab pos="5664517" algn="l"/>
              </a:tabLst>
            </a:pPr>
            <a:r>
              <a:rPr lang="en-US" altLang="zh-CN" sz="1800" spc="28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z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8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torch.zeros([2,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309" dirty="0">
                <a:solidFill>
                  <a:srgbClr val="FE0000"/>
                </a:solidFill>
                <a:latin typeface="Times New Roman"/>
                <a:ea typeface="Times New Roman"/>
              </a:rPr>
              <a:t>2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3])	</a:t>
            </a:r>
            <a:r>
              <a:rPr lang="en-US" altLang="zh-CN" sz="1600" b="1" spc="85" dirty="0">
                <a:solidFill>
                  <a:srgbClr val="000000"/>
                </a:solidFill>
                <a:latin typeface="Times New Roman"/>
                <a:ea typeface="Times New Roman"/>
              </a:rPr>
              <a:t>z	</a:t>
            </a:r>
            <a:r>
              <a:rPr lang="en-US" altLang="zh-CN" sz="1200" spc="-4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24" name="TextBox 324"/>
          <p:cNvSpPr txBox="1"/>
          <p:nvPr/>
        </p:nvSpPr>
        <p:spPr>
          <a:xfrm>
            <a:off x="854624" y="3206657"/>
            <a:ext cx="4013200" cy="7421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220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00" dirty="0">
                <a:solidFill>
                  <a:srgbClr val="675C45"/>
                </a:solidFill>
                <a:latin typeface="Times New Roman"/>
                <a:ea typeface="Times New Roman"/>
              </a:rPr>
              <a:t>w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175" dirty="0">
                <a:solidFill>
                  <a:srgbClr val="FE0000"/>
                </a:solidFill>
                <a:latin typeface="Times New Roman"/>
                <a:ea typeface="Times New Roman"/>
              </a:rPr>
              <a:t>cat</a:t>
            </a:r>
            <a:r>
              <a:rPr lang="en-US" altLang="zh-CN" sz="1800" spc="135" dirty="0">
                <a:solidFill>
                  <a:srgbClr val="675C45"/>
                </a:solidFill>
                <a:latin typeface="Times New Roman"/>
                <a:ea typeface="Times New Roman"/>
              </a:rPr>
              <a:t>(</a:t>
            </a:r>
            <a:r>
              <a:rPr lang="en-US" altLang="zh-CN" sz="1800" b="1" spc="135" dirty="0">
                <a:solidFill>
                  <a:srgbClr val="FE0000"/>
                </a:solidFill>
                <a:latin typeface="Times New Roman"/>
                <a:ea typeface="Times New Roman"/>
              </a:rPr>
              <a:t>[</a:t>
            </a:r>
            <a:r>
              <a:rPr lang="en-US" altLang="zh-CN" sz="1800" spc="145" dirty="0">
                <a:solidFill>
                  <a:srgbClr val="675C45"/>
                </a:solidFill>
                <a:latin typeface="Times New Roman"/>
                <a:ea typeface="Times New Roman"/>
              </a:rPr>
              <a:t>x,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y,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ea typeface="Times New Roman"/>
              </a:rPr>
              <a:t>z</a:t>
            </a:r>
            <a:r>
              <a:rPr lang="en-US" altLang="zh-CN" sz="1800" b="1" spc="129" dirty="0">
                <a:solidFill>
                  <a:srgbClr val="FE0000"/>
                </a:solidFill>
                <a:latin typeface="Times New Roman"/>
                <a:ea typeface="Times New Roman"/>
              </a:rPr>
              <a:t>]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215" dirty="0">
                <a:solidFill>
                  <a:srgbClr val="FE0000"/>
                </a:solidFill>
                <a:latin typeface="Times New Roman"/>
                <a:ea typeface="Times New Roman"/>
              </a:rPr>
              <a:t>dim=1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51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10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4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5" dirty="0">
                <a:solidFill>
                  <a:srgbClr val="675C45"/>
                </a:solidFill>
                <a:latin typeface="Times New Roman"/>
                <a:ea typeface="Times New Roman"/>
              </a:rPr>
              <a:t>w.shape</a:t>
            </a:r>
          </a:p>
        </p:txBody>
      </p:sp>
      <p:sp>
        <p:nvSpPr>
          <p:cNvPr id="325" name="TextBox 325"/>
          <p:cNvSpPr txBox="1"/>
          <p:nvPr/>
        </p:nvSpPr>
        <p:spPr>
          <a:xfrm>
            <a:off x="6942328" y="3372301"/>
            <a:ext cx="974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spc="-10" dirty="0">
                <a:solidFill>
                  <a:srgbClr val="FE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26" name="TextBox 326"/>
          <p:cNvSpPr txBox="1"/>
          <p:nvPr/>
        </p:nvSpPr>
        <p:spPr>
          <a:xfrm>
            <a:off x="7442416" y="3226909"/>
            <a:ext cx="2117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27" name="TextBox 327"/>
          <p:cNvSpPr txBox="1"/>
          <p:nvPr/>
        </p:nvSpPr>
        <p:spPr>
          <a:xfrm>
            <a:off x="854624" y="3985326"/>
            <a:ext cx="5398273" cy="4080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48749"/>
              </a:lnSpc>
              <a:tabLst>
                <a:tab pos="4782675" algn="l"/>
                <a:tab pos="5186515" algn="l"/>
              </a:tabLst>
            </a:pP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torch.Size([2,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304" dirty="0">
                <a:solidFill>
                  <a:srgbClr val="FE0000"/>
                </a:solidFill>
                <a:latin typeface="Times New Roman"/>
                <a:ea typeface="Times New Roman"/>
              </a:rPr>
              <a:t>6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34" dirty="0">
                <a:solidFill>
                  <a:srgbClr val="675C45"/>
                </a:solidFill>
                <a:latin typeface="Times New Roman"/>
                <a:ea typeface="Times New Roman"/>
              </a:rPr>
              <a:t>3])	</a:t>
            </a:r>
            <a:r>
              <a:rPr lang="en-US" altLang="zh-CN" sz="1600" b="1" spc="-359" dirty="0">
                <a:solidFill>
                  <a:srgbClr val="000000"/>
                </a:solidFill>
                <a:latin typeface="Times New Roman"/>
                <a:ea typeface="Times New Roman"/>
              </a:rPr>
              <a:t>w	</a:t>
            </a:r>
            <a:r>
              <a:rPr lang="en-US" altLang="zh-CN" sz="1200" spc="-4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28" name="TextBox 328"/>
          <p:cNvSpPr txBox="1"/>
          <p:nvPr/>
        </p:nvSpPr>
        <p:spPr>
          <a:xfrm>
            <a:off x="7923611" y="4406458"/>
            <a:ext cx="211757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-1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</p:txBody>
      </p:sp>
      <p:sp>
        <p:nvSpPr>
          <p:cNvPr id="329" name="TextBox 329"/>
          <p:cNvSpPr txBox="1"/>
          <p:nvPr/>
        </p:nvSpPr>
        <p:spPr>
          <a:xfrm>
            <a:off x="397424" y="4620795"/>
            <a:ext cx="6822909" cy="2589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34583"/>
              </a:lnSpc>
              <a:tabLst>
                <a:tab pos="6611151" algn="l"/>
              </a:tabLst>
            </a:pPr>
            <a:r>
              <a:rPr lang="en-US" altLang="zh-CN" sz="1400" spc="15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000000"/>
                </a:solidFill>
                <a:latin typeface="Arial"/>
                <a:ea typeface="Arial"/>
              </a:rPr>
              <a:t>operators:</a:t>
            </a:r>
            <a:r>
              <a:rPr lang="en-US" altLang="zh-CN" sz="1400" spc="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spc="10" dirty="0">
                <a:solidFill>
                  <a:srgbClr val="009567"/>
                </a:solidFill>
                <a:latin typeface="Arial"/>
                <a:ea typeface="Arial"/>
                <a:hlinkClick r:id="rId6"/>
              </a:rPr>
              <a:t>https://pytorch.org/docs/stable/tensors.html	</a:t>
            </a:r>
            <a:r>
              <a:rPr lang="en-US" altLang="zh-CN" sz="1200" b="1" spc="-45" dirty="0">
                <a:solidFill>
                  <a:srgbClr val="FE0000"/>
                </a:solidFill>
                <a:latin typeface="Arial"/>
                <a:ea typeface="Arial"/>
              </a:rPr>
              <a:t>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Freeform 33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TextBox 331"/>
          <p:cNvSpPr txBox="1"/>
          <p:nvPr/>
        </p:nvSpPr>
        <p:spPr>
          <a:xfrm>
            <a:off x="397424" y="555818"/>
            <a:ext cx="6792609" cy="33612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6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7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Data</a:t>
            </a:r>
            <a:r>
              <a:rPr lang="en-US" altLang="zh-CN" sz="3200" b="1" spc="-17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Type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60"/>
              </a:lnSpc>
            </a:pPr>
            <a:endParaRPr lang="en-US" dirty="0"/>
          </a:p>
          <a:p>
            <a:pPr marL="0" indent="66113">
              <a:lnSpc>
                <a:spcPct val="107916"/>
              </a:lnSpc>
              <a:tabLst>
                <a:tab pos="456919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	Using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di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erent</a:t>
            </a:r>
            <a:r>
              <a:rPr lang="en-US" altLang="zh-CN" sz="1800" spc="-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types</a:t>
            </a:r>
            <a:r>
              <a:rPr lang="en-US" altLang="zh-CN" sz="1800" spc="-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model</a:t>
            </a:r>
            <a:r>
              <a:rPr lang="en-US" altLang="zh-CN" sz="1800" spc="-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00" spc="-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cause</a:t>
            </a:r>
            <a:r>
              <a:rPr lang="en-US" altLang="zh-CN" sz="1800" spc="-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errors.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10"/>
              </a:lnSpc>
            </a:pPr>
            <a:endParaRPr lang="en-US" dirty="0"/>
          </a:p>
          <a:p>
            <a:pPr marL="0" indent="320399">
              <a:lnSpc>
                <a:spcPct val="1083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</a:rPr>
              <a:t>o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Times New Roman"/>
                <a:ea typeface="Times New Roman"/>
                <a:hlinkClick r:id="rId2"/>
              </a:rPr>
              <a:t>ffi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" action="ppaction://noaction"/>
              </a:rPr>
              <a:t>cial</a:t>
            </a:r>
            <a:r>
              <a:rPr lang="en-US" altLang="zh-CN" sz="1400" u="sng" spc="-55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</a:rPr>
              <a:t>documentation</a:t>
            </a:r>
            <a:r>
              <a:rPr lang="en-US" altLang="zh-CN" sz="1400" spc="-55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information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4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types.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22587" y="1781274"/>
          <a:ext cx="7907599" cy="1764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0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325">
                <a:tc>
                  <a:txBody>
                    <a:bodyPr/>
                    <a:lstStyle/>
                    <a:p>
                      <a:pPr>
                        <a:lnSpc>
                          <a:spcPts val="584"/>
                        </a:lnSpc>
                      </a:pPr>
                      <a:endParaRPr lang="en-US" dirty="0"/>
                    </a:p>
                    <a:p>
                      <a:pPr marL="0" indent="80949">
                        <a:lnSpc>
                          <a:spcPct val="100000"/>
                        </a:lnSpc>
                      </a:pPr>
                      <a:r>
                        <a:rPr lang="en-US" altLang="zh-CN" sz="1800" spc="-1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Data</a:t>
                      </a:r>
                      <a:r>
                        <a:rPr lang="en-US" altLang="zh-CN" sz="1800" spc="-1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spc="-15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type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4"/>
                        </a:lnSpc>
                      </a:pPr>
                      <a:endParaRPr lang="en-US" dirty="0"/>
                    </a:p>
                    <a:p>
                      <a:pPr marL="0" indent="66674">
                        <a:lnSpc>
                          <a:spcPct val="100000"/>
                        </a:lnSpc>
                      </a:pPr>
                      <a:r>
                        <a:rPr lang="en-US" altLang="zh-CN" sz="1800" spc="-3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dty</a:t>
                      </a: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84"/>
                        </a:lnSpc>
                      </a:pPr>
                      <a:endParaRPr lang="en-US" dirty="0"/>
                    </a:p>
                    <a:p>
                      <a:pPr marL="0" indent="76200">
                        <a:lnSpc>
                          <a:spcPct val="100000"/>
                        </a:lnSpc>
                      </a:pPr>
                      <a:r>
                        <a:rPr lang="en-US" altLang="zh-CN" sz="1800" spc="-2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ten</a:t>
                      </a:r>
                      <a:r>
                        <a:rPr lang="en-US" altLang="zh-CN" sz="1800" spc="-1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sor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9">
                <a:tc>
                  <a:txBody>
                    <a:bodyPr/>
                    <a:lstStyle/>
                    <a:p>
                      <a:pPr>
                        <a:lnSpc>
                          <a:spcPts val="1219"/>
                        </a:lnSpc>
                      </a:pPr>
                      <a:endParaRPr lang="en-US" dirty="0"/>
                    </a:p>
                    <a:p>
                      <a:pPr marL="0" indent="80949"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32-bit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floating</a:t>
                      </a:r>
                      <a:r>
                        <a:rPr lang="en-US" altLang="zh-CN" sz="1800" spc="-139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point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/>
                    </a:p>
                    <a:p>
                      <a:pPr marL="0" indent="66674">
                        <a:lnSpc>
                          <a:spcPct val="100000"/>
                        </a:lnSpc>
                      </a:pPr>
                      <a:r>
                        <a:rPr lang="en-US" altLang="zh-CN" sz="1800" spc="21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torch</a:t>
                      </a:r>
                      <a:r>
                        <a:rPr lang="en-US" altLang="zh-CN" sz="1800" spc="20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.float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60"/>
                        </a:lnSpc>
                      </a:pPr>
                      <a:endParaRPr lang="en-US" dirty="0"/>
                    </a:p>
                    <a:p>
                      <a:pPr marL="0" indent="76200">
                        <a:lnSpc>
                          <a:spcPct val="100000"/>
                        </a:lnSpc>
                      </a:pPr>
                      <a:r>
                        <a:rPr lang="en-US" altLang="zh-CN" sz="1800" spc="13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torch.FloatTens</a:t>
                      </a:r>
                      <a:r>
                        <a:rPr lang="en-US" altLang="zh-CN" sz="1800" spc="13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or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250">
                <a:tc>
                  <a:txBody>
                    <a:bodyPr/>
                    <a:lstStyle/>
                    <a:p>
                      <a:pPr>
                        <a:lnSpc>
                          <a:spcPts val="1294"/>
                        </a:lnSpc>
                      </a:pPr>
                      <a:endParaRPr lang="en-US" dirty="0"/>
                    </a:p>
                    <a:p>
                      <a:pPr marL="0" indent="80949">
                        <a:lnSpc>
                          <a:spcPct val="100000"/>
                        </a:lnSpc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64-bit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integer</a:t>
                      </a:r>
                      <a:r>
                        <a:rPr lang="en-US" altLang="zh-CN" sz="1800" spc="-139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(signed)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35"/>
                        </a:lnSpc>
                      </a:pPr>
                      <a:endParaRPr lang="en-US" dirty="0"/>
                    </a:p>
                    <a:p>
                      <a:pPr marL="0" indent="66674">
                        <a:lnSpc>
                          <a:spcPct val="100000"/>
                        </a:lnSpc>
                      </a:pPr>
                      <a:r>
                        <a:rPr lang="en-US" altLang="zh-CN" sz="1800" spc="15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torch.</a:t>
                      </a:r>
                      <a:r>
                        <a:rPr lang="en-US" altLang="zh-CN" sz="1800" spc="15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long</a:t>
                      </a: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35"/>
                        </a:lnSpc>
                      </a:pPr>
                      <a:endParaRPr lang="en-US" dirty="0"/>
                    </a:p>
                    <a:p>
                      <a:pPr marL="0" indent="76200">
                        <a:lnSpc>
                          <a:spcPct val="100000"/>
                        </a:lnSpc>
                      </a:pPr>
                      <a:r>
                        <a:rPr lang="en-US" altLang="zh-CN" sz="1800" spc="9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to</a:t>
                      </a:r>
                      <a:r>
                        <a:rPr lang="en-US" altLang="zh-CN" sz="1800" spc="8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rch.LongTensor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Freeform 33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reeform 334"/>
          <p:cNvSpPr/>
          <p:nvPr/>
        </p:nvSpPr>
        <p:spPr>
          <a:xfrm>
            <a:off x="8753475" y="4702175"/>
            <a:ext cx="9525" cy="212725"/>
          </a:xfrm>
          <a:custGeom>
            <a:avLst/>
            <a:gdLst>
              <a:gd name="connsiteX0" fmla="*/ 13782 w 9525"/>
              <a:gd name="connsiteY0" fmla="*/ 11258 h 212725"/>
              <a:gd name="connsiteX1" fmla="*/ 13782 w 9525"/>
              <a:gd name="connsiteY1" fmla="*/ 215596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2725">
                <a:moveTo>
                  <a:pt x="13782" y="11258"/>
                </a:moveTo>
                <a:lnTo>
                  <a:pt x="13782" y="215596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 335"/>
          <p:cNvSpPr/>
          <p:nvPr/>
        </p:nvSpPr>
        <p:spPr>
          <a:xfrm>
            <a:off x="4600575" y="4879975"/>
            <a:ext cx="4162425" cy="22225"/>
          </a:xfrm>
          <a:custGeom>
            <a:avLst/>
            <a:gdLst>
              <a:gd name="connsiteX0" fmla="*/ 8761 w 4162425"/>
              <a:gd name="connsiteY0" fmla="*/ 13884 h 22225"/>
              <a:gd name="connsiteX1" fmla="*/ 4166682 w 4162425"/>
              <a:gd name="connsiteY1" fmla="*/ 13884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62425" h="22225">
                <a:moveTo>
                  <a:pt x="8761" y="13884"/>
                </a:moveTo>
                <a:lnTo>
                  <a:pt x="4166682" y="13884"/>
                </a:lnTo>
              </a:path>
            </a:pathLst>
          </a:custGeom>
          <a:ln w="16002">
            <a:solidFill>
              <a:srgbClr val="00956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TextBox 336"/>
          <p:cNvSpPr txBox="1"/>
          <p:nvPr/>
        </p:nvSpPr>
        <p:spPr>
          <a:xfrm>
            <a:off x="397424" y="555818"/>
            <a:ext cx="8382463" cy="4363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20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2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2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v.s.</a:t>
            </a:r>
            <a:r>
              <a:rPr lang="en-US" altLang="zh-CN" sz="3200" b="1" spc="-22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NumPy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11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Similar</a:t>
            </a:r>
            <a:r>
              <a:rPr lang="en-US" altLang="zh-CN" sz="1800" spc="1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89"/>
              </a:lnSpc>
            </a:pPr>
            <a:endParaRPr lang="en-US" dirty="0"/>
          </a:p>
          <a:p>
            <a:pPr marL="0" indent="320399">
              <a:lnSpc>
                <a:spcPct val="1083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</a:rPr>
              <a:t>o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Times New Roman"/>
                <a:ea typeface="Times New Roman"/>
                <a:hlinkClick r:id="rId2"/>
              </a:rPr>
              <a:t>ffi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" action="ppaction://noaction"/>
              </a:rPr>
              <a:t>cial</a:t>
            </a:r>
            <a:r>
              <a:rPr lang="en-US" altLang="zh-CN" sz="1400" u="sng" spc="-55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</a:rPr>
              <a:t>documentation</a:t>
            </a:r>
            <a:r>
              <a:rPr lang="en-US" altLang="zh-CN" sz="1400" spc="-55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information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on</a:t>
            </a:r>
            <a:r>
              <a:rPr lang="en-US" altLang="zh-CN" sz="1400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400" spc="-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types.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10"/>
              </a:lnSpc>
            </a:pPr>
            <a:endParaRPr lang="en-US" dirty="0"/>
          </a:p>
          <a:p>
            <a:pPr marL="0" indent="3807052"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ref: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400" dirty="0">
                <a:solidFill>
                  <a:srgbClr val="009567"/>
                </a:solidFill>
                <a:latin typeface="Arial"/>
                <a:ea typeface="Arial"/>
                <a:hlinkClick r:id="rId3"/>
              </a:rPr>
              <a:t>https://github.com/wkentaro/pytorch-for-numpy-users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2987" y="1961562"/>
          <a:ext cx="7267550" cy="1388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324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PyTo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rch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-2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</a:t>
                      </a:r>
                      <a:r>
                        <a:rPr lang="en-US" altLang="zh-CN" sz="1800" spc="-2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Py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75">
                <a:tc>
                  <a:txBody>
                    <a:bodyPr/>
                    <a:lstStyle/>
                    <a:p>
                      <a:pPr>
                        <a:lnSpc>
                          <a:spcPts val="409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11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x.sh</a:t>
                      </a:r>
                      <a:r>
                        <a:rPr lang="en-US" altLang="zh-CN" sz="1800" spc="10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ape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9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11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x.sh</a:t>
                      </a:r>
                      <a:r>
                        <a:rPr lang="en-US" altLang="zh-CN" sz="1800" spc="10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ape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850">
                <a:tc>
                  <a:txBody>
                    <a:bodyPr/>
                    <a:lstStyle/>
                    <a:p>
                      <a:pPr>
                        <a:lnSpc>
                          <a:spcPts val="484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1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x.d</a:t>
                      </a:r>
                      <a:r>
                        <a:rPr lang="en-US" altLang="zh-CN" sz="1800" spc="1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type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84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13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x.d</a:t>
                      </a:r>
                      <a:r>
                        <a:rPr lang="en-US" altLang="zh-CN" sz="1800" spc="1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type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Freeform 338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reeform 339"/>
          <p:cNvSpPr/>
          <p:nvPr/>
        </p:nvSpPr>
        <p:spPr>
          <a:xfrm>
            <a:off x="8753475" y="4702175"/>
            <a:ext cx="9525" cy="212725"/>
          </a:xfrm>
          <a:custGeom>
            <a:avLst/>
            <a:gdLst>
              <a:gd name="connsiteX0" fmla="*/ 13782 w 9525"/>
              <a:gd name="connsiteY0" fmla="*/ 11258 h 212725"/>
              <a:gd name="connsiteX1" fmla="*/ 13782 w 9525"/>
              <a:gd name="connsiteY1" fmla="*/ 215596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212725">
                <a:moveTo>
                  <a:pt x="13782" y="11258"/>
                </a:moveTo>
                <a:lnTo>
                  <a:pt x="13782" y="215596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reeform 340"/>
          <p:cNvSpPr/>
          <p:nvPr/>
        </p:nvSpPr>
        <p:spPr>
          <a:xfrm>
            <a:off x="4600575" y="4879975"/>
            <a:ext cx="4162425" cy="22225"/>
          </a:xfrm>
          <a:custGeom>
            <a:avLst/>
            <a:gdLst>
              <a:gd name="connsiteX0" fmla="*/ 8761 w 4162425"/>
              <a:gd name="connsiteY0" fmla="*/ 13884 h 22225"/>
              <a:gd name="connsiteX1" fmla="*/ 4166682 w 4162425"/>
              <a:gd name="connsiteY1" fmla="*/ 13884 h 2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62425" h="22225">
                <a:moveTo>
                  <a:pt x="8761" y="13884"/>
                </a:moveTo>
                <a:lnTo>
                  <a:pt x="4166682" y="13884"/>
                </a:lnTo>
              </a:path>
            </a:pathLst>
          </a:custGeom>
          <a:ln w="16002">
            <a:solidFill>
              <a:srgbClr val="00956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TextBox 341"/>
          <p:cNvSpPr txBox="1"/>
          <p:nvPr/>
        </p:nvSpPr>
        <p:spPr>
          <a:xfrm>
            <a:off x="397424" y="555818"/>
            <a:ext cx="8382463" cy="4363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20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2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2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v.s.</a:t>
            </a:r>
            <a:r>
              <a:rPr lang="en-US" altLang="zh-CN" sz="3200" b="1" spc="-22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NumPy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Many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functions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have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same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names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as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well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9"/>
              </a:lnSpc>
            </a:pPr>
            <a:endParaRPr lang="en-US" dirty="0"/>
          </a:p>
          <a:p>
            <a:pPr marL="0" indent="3807052">
              <a:lnSpc>
                <a:spcPct val="10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ref:</a:t>
            </a:r>
            <a:r>
              <a:rPr lang="en-US" altLang="zh-CN" sz="1400" spc="-2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400" dirty="0">
                <a:solidFill>
                  <a:srgbClr val="009567"/>
                </a:solidFill>
                <a:latin typeface="Arial"/>
                <a:ea typeface="Arial"/>
                <a:hlinkClick r:id="rId2"/>
              </a:rPr>
              <a:t>https://github.com/wkentaro/pytorch-for-numpy-users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2987" y="1961562"/>
          <a:ext cx="7267550" cy="1845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324"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PyTo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rch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525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-22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Num</a:t>
                      </a:r>
                      <a:r>
                        <a:rPr lang="en-US" altLang="zh-CN" sz="1800" spc="-21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Py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575">
                <a:tc>
                  <a:txBody>
                    <a:bodyPr/>
                    <a:lstStyle/>
                    <a:p>
                      <a:pPr>
                        <a:lnSpc>
                          <a:spcPts val="409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17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x.reshape</a:t>
                      </a:r>
                      <a:r>
                        <a:rPr lang="en-US" altLang="zh-CN" sz="1800" spc="104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spc="11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altLang="zh-CN" sz="1800" spc="110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spc="18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x.view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9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13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x.res</a:t>
                      </a:r>
                      <a:r>
                        <a:rPr lang="en-US" altLang="zh-CN" sz="1800" spc="125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hape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75">
                <a:tc>
                  <a:txBody>
                    <a:bodyPr/>
                    <a:lstStyle/>
                    <a:p>
                      <a:pPr>
                        <a:lnSpc>
                          <a:spcPts val="484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14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x.sque</a:t>
                      </a:r>
                      <a:r>
                        <a:rPr lang="en-US" altLang="zh-CN" sz="1800" spc="13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eze()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84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14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x.sque</a:t>
                      </a:r>
                      <a:r>
                        <a:rPr lang="en-US" altLang="zh-CN" sz="1800" spc="13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eze()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850">
                <a:tc>
                  <a:txBody>
                    <a:bodyPr/>
                    <a:lstStyle/>
                    <a:p>
                      <a:pPr>
                        <a:lnSpc>
                          <a:spcPts val="484"/>
                        </a:lnSpc>
                      </a:pPr>
                      <a:endParaRPr lang="en-US" dirty="0"/>
                    </a:p>
                    <a:p>
                      <a:pPr marL="0" indent="80950">
                        <a:lnSpc>
                          <a:spcPct val="100000"/>
                        </a:lnSpc>
                      </a:pPr>
                      <a:r>
                        <a:rPr lang="en-US" altLang="zh-CN" sz="1800" spc="114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x.unsq</a:t>
                      </a:r>
                      <a:r>
                        <a:rPr lang="en-US" altLang="zh-CN" sz="1800" spc="11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ueeze(1)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84"/>
                        </a:lnSpc>
                      </a:pPr>
                      <a:endParaRPr lang="en-US" dirty="0"/>
                    </a:p>
                    <a:p>
                      <a:pPr marL="0" indent="76199">
                        <a:lnSpc>
                          <a:spcPct val="100000"/>
                        </a:lnSpc>
                      </a:pPr>
                      <a:r>
                        <a:rPr lang="en-US" altLang="zh-CN" sz="1800" spc="8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np.expand_dims(x,</a:t>
                      </a:r>
                      <a:r>
                        <a:rPr lang="en-US" altLang="zh-CN" sz="1800" spc="455" dirty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altLang="zh-CN" sz="1800" spc="89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1)</a:t>
                      </a:r>
                    </a:p>
                  </a:txBody>
                  <a:tcPr marL="0" marR="0" marT="0" marB="0">
                    <a:lnL w="9525">
                      <a:solidFill>
                        <a:srgbClr val="9D9D9D"/>
                      </a:solidFill>
                      <a:prstDash val="solid"/>
                    </a:lnL>
                    <a:lnR w="9525">
                      <a:solidFill>
                        <a:srgbClr val="9D9D9D"/>
                      </a:solidFill>
                      <a:prstDash val="solid"/>
                    </a:lnR>
                    <a:lnT w="9525">
                      <a:solidFill>
                        <a:srgbClr val="9D9D9D"/>
                      </a:solidFill>
                      <a:prstDash val="solid"/>
                    </a:lnT>
                    <a:lnB w="9525">
                      <a:solidFill>
                        <a:srgbClr val="9D9D9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Freeform 34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4"/>
          <p:cNvSpPr txBox="1"/>
          <p:nvPr/>
        </p:nvSpPr>
        <p:spPr>
          <a:xfrm>
            <a:off x="397424" y="555829"/>
            <a:ext cx="6250218" cy="3535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7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8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Device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64"/>
              </a:lnSpc>
            </a:pPr>
            <a:endParaRPr lang="en-US" dirty="0"/>
          </a:p>
          <a:p>
            <a:pPr marL="0" indent="66114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Tensors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&amp;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modules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computed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CPU</a:t>
            </a:r>
            <a:r>
              <a:rPr lang="en-US" altLang="zh-CN" sz="1800" b="1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by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default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14"/>
              </a:lnSpc>
            </a:pPr>
            <a:endParaRPr lang="en-US" dirty="0"/>
          </a:p>
          <a:p>
            <a:pPr marL="66114" indent="454127" hangingPunct="0">
              <a:lnSpc>
                <a:spcPct val="150416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.to()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move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tensors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appropriate</a:t>
            </a:r>
            <a:r>
              <a:rPr lang="en-US" altLang="zh-CN" sz="1800" spc="-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devices.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800" spc="8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ea typeface="Arial"/>
              </a:rPr>
              <a:t>CPU</a:t>
            </a:r>
          </a:p>
          <a:p>
            <a:pPr>
              <a:lnSpc>
                <a:spcPts val="484"/>
              </a:lnSpc>
            </a:pPr>
            <a:endParaRPr lang="en-US" dirty="0"/>
          </a:p>
          <a:p>
            <a:pPr marL="0" indent="3545559">
              <a:lnSpc>
                <a:spcPct val="100000"/>
              </a:lnSpc>
            </a:pPr>
            <a:r>
              <a:rPr lang="en-US" altLang="zh-CN" sz="1800" spc="36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41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75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284" dirty="0">
                <a:solidFill>
                  <a:srgbClr val="675C45"/>
                </a:solidFill>
                <a:latin typeface="Times New Roman"/>
                <a:ea typeface="Times New Roman"/>
              </a:rPr>
              <a:t>to(</a:t>
            </a:r>
            <a:r>
              <a:rPr lang="en-US" altLang="zh-CN" sz="1800" b="1" spc="325" dirty="0">
                <a:solidFill>
                  <a:srgbClr val="FE0000"/>
                </a:solidFill>
                <a:latin typeface="Times New Roman"/>
                <a:ea typeface="Times New Roman"/>
              </a:rPr>
              <a:t>‘</a:t>
            </a:r>
            <a:r>
              <a:rPr lang="en-US" altLang="zh-CN" sz="1800" b="1" spc="325" dirty="0" err="1">
                <a:solidFill>
                  <a:srgbClr val="FE0000"/>
                </a:solidFill>
                <a:latin typeface="Times New Roman"/>
                <a:ea typeface="Times New Roman"/>
              </a:rPr>
              <a:t>cpu</a:t>
            </a:r>
            <a:r>
              <a:rPr lang="en-US" altLang="zh-CN" sz="1800" b="1" spc="325" dirty="0">
                <a:solidFill>
                  <a:srgbClr val="FE0000"/>
                </a:solidFill>
                <a:latin typeface="Times New Roman"/>
                <a:ea typeface="Times New Roman"/>
              </a:rPr>
              <a:t>’</a:t>
            </a:r>
            <a:r>
              <a:rPr lang="en-US" altLang="zh-CN" sz="1800" b="1" spc="245" dirty="0">
                <a:solidFill>
                  <a:srgbClr val="675C45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150"/>
              </a:lnSpc>
            </a:pPr>
            <a:endParaRPr lang="en-US" dirty="0"/>
          </a:p>
          <a:p>
            <a:pPr marL="0" indent="66114">
              <a:lnSpc>
                <a:spcPct val="100000"/>
              </a:lnSpc>
            </a:pPr>
            <a:r>
              <a:rPr lang="en-US" altLang="zh-CN" sz="1800" spc="75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ea typeface="Arial"/>
              </a:rPr>
              <a:t>GPU</a:t>
            </a:r>
          </a:p>
          <a:p>
            <a:pPr>
              <a:lnSpc>
                <a:spcPts val="1030"/>
              </a:lnSpc>
            </a:pPr>
            <a:endParaRPr lang="en-US" dirty="0"/>
          </a:p>
          <a:p>
            <a:pPr marL="0" indent="3488409">
              <a:lnSpc>
                <a:spcPct val="100000"/>
              </a:lnSpc>
            </a:pPr>
            <a:r>
              <a:rPr lang="en-US" altLang="zh-CN" sz="1800" spc="334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8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0" dirty="0">
                <a:solidFill>
                  <a:srgbClr val="675C45"/>
                </a:solidFill>
                <a:latin typeface="Times New Roman"/>
                <a:ea typeface="Times New Roman"/>
              </a:rPr>
              <a:t>x.</a:t>
            </a:r>
            <a:r>
              <a:rPr lang="en-US" altLang="zh-CN" sz="1800" b="1" spc="265" dirty="0">
                <a:solidFill>
                  <a:srgbClr val="675C45"/>
                </a:solidFill>
                <a:latin typeface="Times New Roman"/>
                <a:ea typeface="Times New Roman"/>
              </a:rPr>
              <a:t>to(</a:t>
            </a:r>
            <a:r>
              <a:rPr lang="en-US" altLang="zh-CN" sz="1800" b="1" spc="304" dirty="0">
                <a:solidFill>
                  <a:srgbClr val="FE0000"/>
                </a:solidFill>
                <a:latin typeface="Times New Roman"/>
                <a:ea typeface="Times New Roman"/>
              </a:rPr>
              <a:t>‘cuda’</a:t>
            </a:r>
            <a:r>
              <a:rPr lang="en-US" altLang="zh-CN" sz="1800" b="1" spc="240" dirty="0">
                <a:solidFill>
                  <a:srgbClr val="675C45"/>
                </a:solidFill>
                <a:latin typeface="Times New Roman"/>
                <a:ea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Freeform 345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reeform 346"/>
          <p:cNvSpPr/>
          <p:nvPr/>
        </p:nvSpPr>
        <p:spPr>
          <a:xfrm>
            <a:off x="7308850" y="3816350"/>
            <a:ext cx="6350" cy="273050"/>
          </a:xfrm>
          <a:custGeom>
            <a:avLst/>
            <a:gdLst>
              <a:gd name="connsiteX0" fmla="*/ 13935 w 6350"/>
              <a:gd name="connsiteY0" fmla="*/ 16836 h 273050"/>
              <a:gd name="connsiteX1" fmla="*/ 13935 w 6350"/>
              <a:gd name="connsiteY1" fmla="*/ 279704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73050">
                <a:moveTo>
                  <a:pt x="13935" y="16836"/>
                </a:moveTo>
                <a:lnTo>
                  <a:pt x="13935" y="279704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reeform 347"/>
          <p:cNvSpPr/>
          <p:nvPr/>
        </p:nvSpPr>
        <p:spPr>
          <a:xfrm>
            <a:off x="1780412" y="4053713"/>
            <a:ext cx="5547486" cy="22987"/>
          </a:xfrm>
          <a:custGeom>
            <a:avLst/>
            <a:gdLst>
              <a:gd name="connsiteX0" fmla="*/ 1389 w 5547486"/>
              <a:gd name="connsiteY0" fmla="*/ 11565 h 22987"/>
              <a:gd name="connsiteX1" fmla="*/ 5542372 w 5547486"/>
              <a:gd name="connsiteY1" fmla="*/ 11565 h 22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7486" h="22987">
                <a:moveTo>
                  <a:pt x="1389" y="11565"/>
                </a:moveTo>
                <a:lnTo>
                  <a:pt x="5542372" y="11565"/>
                </a:lnTo>
              </a:path>
            </a:pathLst>
          </a:custGeom>
          <a:ln w="20574">
            <a:solidFill>
              <a:srgbClr val="00956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9" name="Picture 3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335280"/>
            <a:ext cx="1409700" cy="1508760"/>
          </a:xfrm>
          <a:prstGeom prst="rect">
            <a:avLst/>
          </a:prstGeom>
        </p:spPr>
      </p:pic>
      <p:sp>
        <p:nvSpPr>
          <p:cNvPr id="2" name="TextBox 349"/>
          <p:cNvSpPr txBox="1"/>
          <p:nvPr/>
        </p:nvSpPr>
        <p:spPr>
          <a:xfrm>
            <a:off x="397424" y="555829"/>
            <a:ext cx="7290226" cy="35628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2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2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Device</a:t>
            </a:r>
            <a:r>
              <a:rPr lang="en-US" altLang="zh-CN" sz="3200" b="1" spc="-12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(GPU)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Check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if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computer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has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NVIDIA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GPU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2974059">
              <a:lnSpc>
                <a:spcPct val="100000"/>
              </a:lnSpc>
            </a:pP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torch.cuda.is_a</a:t>
            </a:r>
            <a:r>
              <a:rPr lang="en-US" altLang="zh-CN" sz="1800" spc="185" dirty="0">
                <a:solidFill>
                  <a:srgbClr val="675C45"/>
                </a:solidFill>
                <a:latin typeface="Times New Roman"/>
                <a:ea typeface="Times New Roman"/>
              </a:rPr>
              <a:t>vailable()</a:t>
            </a:r>
          </a:p>
          <a:p>
            <a:pPr>
              <a:lnSpc>
                <a:spcPts val="157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spc="34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15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240" dirty="0">
                <a:solidFill>
                  <a:srgbClr val="675C45"/>
                </a:solidFill>
                <a:latin typeface="Arial"/>
                <a:ea typeface="Arial"/>
              </a:rPr>
              <a:t>Multiple</a:t>
            </a:r>
            <a:r>
              <a:rPr lang="en-US" altLang="zh-CN" sz="1800" spc="1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334" dirty="0">
                <a:solidFill>
                  <a:srgbClr val="675C45"/>
                </a:solidFill>
                <a:latin typeface="Arial"/>
                <a:ea typeface="Arial"/>
              </a:rPr>
              <a:t>GPUs:</a:t>
            </a:r>
            <a:r>
              <a:rPr lang="en-US" altLang="zh-CN" sz="1800" spc="15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250" dirty="0">
                <a:solidFill>
                  <a:srgbClr val="675C45"/>
                </a:solidFill>
                <a:latin typeface="Arial"/>
                <a:ea typeface="Arial"/>
              </a:rPr>
              <a:t>specify</a:t>
            </a:r>
            <a:r>
              <a:rPr lang="en-US" altLang="zh-CN" sz="1800" spc="1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225" dirty="0">
                <a:solidFill>
                  <a:srgbClr val="675C45"/>
                </a:solidFill>
                <a:latin typeface="Times New Roman"/>
                <a:ea typeface="Times New Roman"/>
              </a:rPr>
              <a:t>‘cuda:0’,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5" dirty="0">
                <a:solidFill>
                  <a:srgbClr val="675C45"/>
                </a:solidFill>
                <a:latin typeface="Times New Roman"/>
                <a:ea typeface="Times New Roman"/>
              </a:rPr>
              <a:t>‘cuda:1’,</a:t>
            </a:r>
            <a:r>
              <a:rPr lang="en-US" altLang="zh-CN" sz="1800" spc="14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0" dirty="0">
                <a:solidFill>
                  <a:srgbClr val="675C45"/>
                </a:solidFill>
                <a:latin typeface="Times New Roman"/>
                <a:ea typeface="Times New Roman"/>
              </a:rPr>
              <a:t>‘cuda:2’,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...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Why</a:t>
            </a:r>
            <a:r>
              <a:rPr lang="en-US" altLang="zh-CN" sz="1800" spc="10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GPUs?</a:t>
            </a:r>
          </a:p>
          <a:p>
            <a:pPr marL="523312" hangingPunct="0">
              <a:lnSpc>
                <a:spcPct val="114999"/>
              </a:lnSpc>
              <a:spcBef>
                <a:spcPts val="16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Parallel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computing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more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cores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arithmetic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calculations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See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rId3"/>
              </a:rPr>
              <a:t>What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is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a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GPU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and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do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you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need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one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in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deep</a:t>
            </a:r>
            <a:r>
              <a:rPr lang="en-US" altLang="zh-CN" sz="1800" spc="3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learning?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Freeform 35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reeform 351"/>
          <p:cNvSpPr/>
          <p:nvPr/>
        </p:nvSpPr>
        <p:spPr>
          <a:xfrm>
            <a:off x="4476750" y="2851150"/>
            <a:ext cx="450850" cy="450850"/>
          </a:xfrm>
          <a:custGeom>
            <a:avLst/>
            <a:gdLst>
              <a:gd name="connsiteX0" fmla="*/ 11574 w 450850"/>
              <a:gd name="connsiteY0" fmla="*/ 232147 h 450850"/>
              <a:gd name="connsiteX1" fmla="*/ 16093 w 450850"/>
              <a:gd name="connsiteY1" fmla="*/ 187316 h 450850"/>
              <a:gd name="connsiteX2" fmla="*/ 29055 w 450850"/>
              <a:gd name="connsiteY2" fmla="*/ 145560 h 450850"/>
              <a:gd name="connsiteX3" fmla="*/ 49564 w 450850"/>
              <a:gd name="connsiteY3" fmla="*/ 107774 h 450850"/>
              <a:gd name="connsiteX4" fmla="*/ 76727 w 450850"/>
              <a:gd name="connsiteY4" fmla="*/ 74852 h 450850"/>
              <a:gd name="connsiteX5" fmla="*/ 109649 w 450850"/>
              <a:gd name="connsiteY5" fmla="*/ 47688 h 450850"/>
              <a:gd name="connsiteX6" fmla="*/ 147435 w 450850"/>
              <a:gd name="connsiteY6" fmla="*/ 27179 h 450850"/>
              <a:gd name="connsiteX7" fmla="*/ 189191 w 450850"/>
              <a:gd name="connsiteY7" fmla="*/ 14218 h 450850"/>
              <a:gd name="connsiteX8" fmla="*/ 234022 w 450850"/>
              <a:gd name="connsiteY8" fmla="*/ 9699 h 450850"/>
              <a:gd name="connsiteX9" fmla="*/ 277623 w 450850"/>
              <a:gd name="connsiteY9" fmla="*/ 14011 h 450850"/>
              <a:gd name="connsiteX10" fmla="*/ 319150 w 450850"/>
              <a:gd name="connsiteY10" fmla="*/ 26632 h 450850"/>
              <a:gd name="connsiteX11" fmla="*/ 357438 w 450850"/>
              <a:gd name="connsiteY11" fmla="*/ 47072 h 450850"/>
              <a:gd name="connsiteX12" fmla="*/ 391317 w 450850"/>
              <a:gd name="connsiteY12" fmla="*/ 74852 h 450850"/>
              <a:gd name="connsiteX13" fmla="*/ 419098 w 450850"/>
              <a:gd name="connsiteY13" fmla="*/ 108732 h 450850"/>
              <a:gd name="connsiteX14" fmla="*/ 439539 w 450850"/>
              <a:gd name="connsiteY14" fmla="*/ 147020 h 450850"/>
              <a:gd name="connsiteX15" fmla="*/ 452159 w 450850"/>
              <a:gd name="connsiteY15" fmla="*/ 188547 h 450850"/>
              <a:gd name="connsiteX16" fmla="*/ 456472 w 450850"/>
              <a:gd name="connsiteY16" fmla="*/ 232147 h 450850"/>
              <a:gd name="connsiteX17" fmla="*/ 451953 w 450850"/>
              <a:gd name="connsiteY17" fmla="*/ 276979 h 450850"/>
              <a:gd name="connsiteX18" fmla="*/ 438991 w 450850"/>
              <a:gd name="connsiteY18" fmla="*/ 318735 h 450850"/>
              <a:gd name="connsiteX19" fmla="*/ 418482 w 450850"/>
              <a:gd name="connsiteY19" fmla="*/ 356521 h 450850"/>
              <a:gd name="connsiteX20" fmla="*/ 391317 w 450850"/>
              <a:gd name="connsiteY20" fmla="*/ 389443 h 450850"/>
              <a:gd name="connsiteX21" fmla="*/ 358396 w 450850"/>
              <a:gd name="connsiteY21" fmla="*/ 416607 h 450850"/>
              <a:gd name="connsiteX22" fmla="*/ 320610 w 450850"/>
              <a:gd name="connsiteY22" fmla="*/ 437115 h 450850"/>
              <a:gd name="connsiteX23" fmla="*/ 278854 w 450850"/>
              <a:gd name="connsiteY23" fmla="*/ 450078 h 450850"/>
              <a:gd name="connsiteX24" fmla="*/ 234022 w 450850"/>
              <a:gd name="connsiteY24" fmla="*/ 454597 h 450850"/>
              <a:gd name="connsiteX25" fmla="*/ 189191 w 450850"/>
              <a:gd name="connsiteY25" fmla="*/ 450078 h 450850"/>
              <a:gd name="connsiteX26" fmla="*/ 147435 w 450850"/>
              <a:gd name="connsiteY26" fmla="*/ 437115 h 450850"/>
              <a:gd name="connsiteX27" fmla="*/ 109649 w 450850"/>
              <a:gd name="connsiteY27" fmla="*/ 416607 h 450850"/>
              <a:gd name="connsiteX28" fmla="*/ 76727 w 450850"/>
              <a:gd name="connsiteY28" fmla="*/ 389443 h 450850"/>
              <a:gd name="connsiteX29" fmla="*/ 49564 w 450850"/>
              <a:gd name="connsiteY29" fmla="*/ 356521 h 450850"/>
              <a:gd name="connsiteX30" fmla="*/ 29055 w 450850"/>
              <a:gd name="connsiteY30" fmla="*/ 318735 h 450850"/>
              <a:gd name="connsiteX31" fmla="*/ 16093 w 450850"/>
              <a:gd name="connsiteY31" fmla="*/ 276979 h 450850"/>
              <a:gd name="connsiteX32" fmla="*/ 11574 w 450850"/>
              <a:gd name="connsiteY32" fmla="*/ 232147 h 450850"/>
              <a:gd name="connsiteX33" fmla="*/ 11574 w 450850"/>
              <a:gd name="connsiteY33" fmla="*/ 232147 h 450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0850" h="450850">
                <a:moveTo>
                  <a:pt x="11574" y="232147"/>
                </a:moveTo>
                <a:lnTo>
                  <a:pt x="16093" y="187316"/>
                </a:lnTo>
                <a:lnTo>
                  <a:pt x="29055" y="145560"/>
                </a:lnTo>
                <a:lnTo>
                  <a:pt x="49564" y="107774"/>
                </a:lnTo>
                <a:lnTo>
                  <a:pt x="76727" y="74852"/>
                </a:lnTo>
                <a:lnTo>
                  <a:pt x="109649" y="47688"/>
                </a:lnTo>
                <a:lnTo>
                  <a:pt x="147435" y="27179"/>
                </a:lnTo>
                <a:lnTo>
                  <a:pt x="189191" y="14218"/>
                </a:lnTo>
                <a:lnTo>
                  <a:pt x="234022" y="9699"/>
                </a:lnTo>
                <a:lnTo>
                  <a:pt x="277623" y="14011"/>
                </a:lnTo>
                <a:lnTo>
                  <a:pt x="319150" y="26632"/>
                </a:lnTo>
                <a:lnTo>
                  <a:pt x="357438" y="47072"/>
                </a:lnTo>
                <a:lnTo>
                  <a:pt x="391317" y="74852"/>
                </a:lnTo>
                <a:lnTo>
                  <a:pt x="419098" y="108732"/>
                </a:lnTo>
                <a:lnTo>
                  <a:pt x="439539" y="147020"/>
                </a:lnTo>
                <a:lnTo>
                  <a:pt x="452159" y="188547"/>
                </a:lnTo>
                <a:lnTo>
                  <a:pt x="456472" y="232147"/>
                </a:lnTo>
                <a:lnTo>
                  <a:pt x="451953" y="276979"/>
                </a:lnTo>
                <a:lnTo>
                  <a:pt x="438991" y="318735"/>
                </a:lnTo>
                <a:lnTo>
                  <a:pt x="418482" y="356521"/>
                </a:lnTo>
                <a:lnTo>
                  <a:pt x="391317" y="389443"/>
                </a:lnTo>
                <a:lnTo>
                  <a:pt x="358396" y="416607"/>
                </a:lnTo>
                <a:lnTo>
                  <a:pt x="320610" y="437115"/>
                </a:lnTo>
                <a:lnTo>
                  <a:pt x="278854" y="450078"/>
                </a:lnTo>
                <a:lnTo>
                  <a:pt x="234022" y="454597"/>
                </a:lnTo>
                <a:lnTo>
                  <a:pt x="189191" y="450078"/>
                </a:lnTo>
                <a:lnTo>
                  <a:pt x="147435" y="437115"/>
                </a:lnTo>
                <a:lnTo>
                  <a:pt x="109649" y="416607"/>
                </a:lnTo>
                <a:lnTo>
                  <a:pt x="76727" y="389443"/>
                </a:lnTo>
                <a:lnTo>
                  <a:pt x="49564" y="356521"/>
                </a:lnTo>
                <a:lnTo>
                  <a:pt x="29055" y="318735"/>
                </a:lnTo>
                <a:lnTo>
                  <a:pt x="16093" y="276979"/>
                </a:lnTo>
                <a:lnTo>
                  <a:pt x="11574" y="232147"/>
                </a:lnTo>
                <a:lnTo>
                  <a:pt x="11574" y="23214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reeform 352"/>
          <p:cNvSpPr/>
          <p:nvPr/>
        </p:nvSpPr>
        <p:spPr>
          <a:xfrm>
            <a:off x="4473587" y="2847987"/>
            <a:ext cx="454012" cy="454012"/>
          </a:xfrm>
          <a:custGeom>
            <a:avLst/>
            <a:gdLst>
              <a:gd name="connsiteX0" fmla="*/ 14736 w 454012"/>
              <a:gd name="connsiteY0" fmla="*/ 235310 h 454012"/>
              <a:gd name="connsiteX1" fmla="*/ 19255 w 454012"/>
              <a:gd name="connsiteY1" fmla="*/ 190479 h 454012"/>
              <a:gd name="connsiteX2" fmla="*/ 32217 w 454012"/>
              <a:gd name="connsiteY2" fmla="*/ 148723 h 454012"/>
              <a:gd name="connsiteX3" fmla="*/ 52727 w 454012"/>
              <a:gd name="connsiteY3" fmla="*/ 110937 h 454012"/>
              <a:gd name="connsiteX4" fmla="*/ 79890 w 454012"/>
              <a:gd name="connsiteY4" fmla="*/ 78015 h 454012"/>
              <a:gd name="connsiteX5" fmla="*/ 112812 w 454012"/>
              <a:gd name="connsiteY5" fmla="*/ 50851 h 454012"/>
              <a:gd name="connsiteX6" fmla="*/ 150598 w 454012"/>
              <a:gd name="connsiteY6" fmla="*/ 30342 h 454012"/>
              <a:gd name="connsiteX7" fmla="*/ 192354 w 454012"/>
              <a:gd name="connsiteY7" fmla="*/ 17380 h 454012"/>
              <a:gd name="connsiteX8" fmla="*/ 237185 w 454012"/>
              <a:gd name="connsiteY8" fmla="*/ 12861 h 454012"/>
              <a:gd name="connsiteX9" fmla="*/ 280786 w 454012"/>
              <a:gd name="connsiteY9" fmla="*/ 17174 h 454012"/>
              <a:gd name="connsiteX10" fmla="*/ 322313 w 454012"/>
              <a:gd name="connsiteY10" fmla="*/ 29794 h 454012"/>
              <a:gd name="connsiteX11" fmla="*/ 360601 w 454012"/>
              <a:gd name="connsiteY11" fmla="*/ 50235 h 454012"/>
              <a:gd name="connsiteX12" fmla="*/ 394480 w 454012"/>
              <a:gd name="connsiteY12" fmla="*/ 78015 h 454012"/>
              <a:gd name="connsiteX13" fmla="*/ 422260 w 454012"/>
              <a:gd name="connsiteY13" fmla="*/ 111895 h 454012"/>
              <a:gd name="connsiteX14" fmla="*/ 442701 w 454012"/>
              <a:gd name="connsiteY14" fmla="*/ 150183 h 454012"/>
              <a:gd name="connsiteX15" fmla="*/ 455321 w 454012"/>
              <a:gd name="connsiteY15" fmla="*/ 191710 h 454012"/>
              <a:gd name="connsiteX16" fmla="*/ 459634 w 454012"/>
              <a:gd name="connsiteY16" fmla="*/ 235310 h 454012"/>
              <a:gd name="connsiteX17" fmla="*/ 455116 w 454012"/>
              <a:gd name="connsiteY17" fmla="*/ 280142 h 454012"/>
              <a:gd name="connsiteX18" fmla="*/ 442153 w 454012"/>
              <a:gd name="connsiteY18" fmla="*/ 321897 h 454012"/>
              <a:gd name="connsiteX19" fmla="*/ 421644 w 454012"/>
              <a:gd name="connsiteY19" fmla="*/ 359683 h 454012"/>
              <a:gd name="connsiteX20" fmla="*/ 394480 w 454012"/>
              <a:gd name="connsiteY20" fmla="*/ 392605 h 454012"/>
              <a:gd name="connsiteX21" fmla="*/ 361558 w 454012"/>
              <a:gd name="connsiteY21" fmla="*/ 419769 h 454012"/>
              <a:gd name="connsiteX22" fmla="*/ 323772 w 454012"/>
              <a:gd name="connsiteY22" fmla="*/ 440278 h 454012"/>
              <a:gd name="connsiteX23" fmla="*/ 282016 w 454012"/>
              <a:gd name="connsiteY23" fmla="*/ 453240 h 454012"/>
              <a:gd name="connsiteX24" fmla="*/ 237185 w 454012"/>
              <a:gd name="connsiteY24" fmla="*/ 457759 h 454012"/>
              <a:gd name="connsiteX25" fmla="*/ 192354 w 454012"/>
              <a:gd name="connsiteY25" fmla="*/ 453240 h 454012"/>
              <a:gd name="connsiteX26" fmla="*/ 150598 w 454012"/>
              <a:gd name="connsiteY26" fmla="*/ 440278 h 454012"/>
              <a:gd name="connsiteX27" fmla="*/ 112812 w 454012"/>
              <a:gd name="connsiteY27" fmla="*/ 419769 h 454012"/>
              <a:gd name="connsiteX28" fmla="*/ 79890 w 454012"/>
              <a:gd name="connsiteY28" fmla="*/ 392605 h 454012"/>
              <a:gd name="connsiteX29" fmla="*/ 52727 w 454012"/>
              <a:gd name="connsiteY29" fmla="*/ 359683 h 454012"/>
              <a:gd name="connsiteX30" fmla="*/ 32217 w 454012"/>
              <a:gd name="connsiteY30" fmla="*/ 321897 h 454012"/>
              <a:gd name="connsiteX31" fmla="*/ 19255 w 454012"/>
              <a:gd name="connsiteY31" fmla="*/ 280142 h 454012"/>
              <a:gd name="connsiteX32" fmla="*/ 14736 w 454012"/>
              <a:gd name="connsiteY32" fmla="*/ 235310 h 454012"/>
              <a:gd name="connsiteX33" fmla="*/ 14736 w 454012"/>
              <a:gd name="connsiteY33" fmla="*/ 235310 h 45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4012" h="454012">
                <a:moveTo>
                  <a:pt x="14736" y="235310"/>
                </a:moveTo>
                <a:lnTo>
                  <a:pt x="19255" y="190479"/>
                </a:lnTo>
                <a:lnTo>
                  <a:pt x="32217" y="148723"/>
                </a:lnTo>
                <a:lnTo>
                  <a:pt x="52727" y="110937"/>
                </a:lnTo>
                <a:lnTo>
                  <a:pt x="79890" y="78015"/>
                </a:lnTo>
                <a:lnTo>
                  <a:pt x="112812" y="50851"/>
                </a:lnTo>
                <a:lnTo>
                  <a:pt x="150598" y="30342"/>
                </a:lnTo>
                <a:lnTo>
                  <a:pt x="192354" y="17380"/>
                </a:lnTo>
                <a:lnTo>
                  <a:pt x="237185" y="12861"/>
                </a:lnTo>
                <a:lnTo>
                  <a:pt x="280786" y="17174"/>
                </a:lnTo>
                <a:lnTo>
                  <a:pt x="322313" y="29794"/>
                </a:lnTo>
                <a:lnTo>
                  <a:pt x="360601" y="50235"/>
                </a:lnTo>
                <a:lnTo>
                  <a:pt x="394480" y="78015"/>
                </a:lnTo>
                <a:lnTo>
                  <a:pt x="422260" y="111895"/>
                </a:lnTo>
                <a:lnTo>
                  <a:pt x="442701" y="150183"/>
                </a:lnTo>
                <a:lnTo>
                  <a:pt x="455321" y="191710"/>
                </a:lnTo>
                <a:lnTo>
                  <a:pt x="459634" y="235310"/>
                </a:lnTo>
                <a:lnTo>
                  <a:pt x="455116" y="280142"/>
                </a:lnTo>
                <a:lnTo>
                  <a:pt x="442153" y="321897"/>
                </a:lnTo>
                <a:lnTo>
                  <a:pt x="421644" y="359683"/>
                </a:lnTo>
                <a:lnTo>
                  <a:pt x="394480" y="392605"/>
                </a:lnTo>
                <a:lnTo>
                  <a:pt x="361558" y="419769"/>
                </a:lnTo>
                <a:lnTo>
                  <a:pt x="323772" y="440278"/>
                </a:lnTo>
                <a:lnTo>
                  <a:pt x="282016" y="453240"/>
                </a:lnTo>
                <a:lnTo>
                  <a:pt x="237185" y="457759"/>
                </a:lnTo>
                <a:lnTo>
                  <a:pt x="192354" y="453240"/>
                </a:lnTo>
                <a:lnTo>
                  <a:pt x="150598" y="440278"/>
                </a:lnTo>
                <a:lnTo>
                  <a:pt x="112812" y="419769"/>
                </a:lnTo>
                <a:lnTo>
                  <a:pt x="79890" y="392605"/>
                </a:lnTo>
                <a:lnTo>
                  <a:pt x="52727" y="359683"/>
                </a:lnTo>
                <a:lnTo>
                  <a:pt x="32217" y="321897"/>
                </a:lnTo>
                <a:lnTo>
                  <a:pt x="19255" y="280142"/>
                </a:lnTo>
                <a:lnTo>
                  <a:pt x="14736" y="235310"/>
                </a:lnTo>
                <a:lnTo>
                  <a:pt x="14736" y="2353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4" name="Picture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40" y="3055620"/>
            <a:ext cx="1943100" cy="1722120"/>
          </a:xfrm>
          <a:prstGeom prst="rect">
            <a:avLst/>
          </a:prstGeom>
        </p:spPr>
      </p:pic>
      <p:pic>
        <p:nvPicPr>
          <p:cNvPr id="355" name="Picture 3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159" y="3208020"/>
            <a:ext cx="2179320" cy="1661160"/>
          </a:xfrm>
          <a:prstGeom prst="rect">
            <a:avLst/>
          </a:prstGeom>
        </p:spPr>
      </p:pic>
      <p:sp>
        <p:nvSpPr>
          <p:cNvPr id="2" name="Freeform 355"/>
          <p:cNvSpPr/>
          <p:nvPr/>
        </p:nvSpPr>
        <p:spPr>
          <a:xfrm>
            <a:off x="6619887" y="2847987"/>
            <a:ext cx="466712" cy="454012"/>
          </a:xfrm>
          <a:custGeom>
            <a:avLst/>
            <a:gdLst>
              <a:gd name="connsiteX0" fmla="*/ 21962 w 466712"/>
              <a:gd name="connsiteY0" fmla="*/ 235310 h 454012"/>
              <a:gd name="connsiteX1" fmla="*/ 26480 w 466712"/>
              <a:gd name="connsiteY1" fmla="*/ 190479 h 454012"/>
              <a:gd name="connsiteX2" fmla="*/ 39442 w 466712"/>
              <a:gd name="connsiteY2" fmla="*/ 148723 h 454012"/>
              <a:gd name="connsiteX3" fmla="*/ 59952 w 466712"/>
              <a:gd name="connsiteY3" fmla="*/ 110937 h 454012"/>
              <a:gd name="connsiteX4" fmla="*/ 87115 w 466712"/>
              <a:gd name="connsiteY4" fmla="*/ 78015 h 454012"/>
              <a:gd name="connsiteX5" fmla="*/ 120037 w 466712"/>
              <a:gd name="connsiteY5" fmla="*/ 50851 h 454012"/>
              <a:gd name="connsiteX6" fmla="*/ 157823 w 466712"/>
              <a:gd name="connsiteY6" fmla="*/ 30342 h 454012"/>
              <a:gd name="connsiteX7" fmla="*/ 199580 w 466712"/>
              <a:gd name="connsiteY7" fmla="*/ 17380 h 454012"/>
              <a:gd name="connsiteX8" fmla="*/ 244410 w 466712"/>
              <a:gd name="connsiteY8" fmla="*/ 12861 h 454012"/>
              <a:gd name="connsiteX9" fmla="*/ 288011 w 466712"/>
              <a:gd name="connsiteY9" fmla="*/ 17174 h 454012"/>
              <a:gd name="connsiteX10" fmla="*/ 329538 w 466712"/>
              <a:gd name="connsiteY10" fmla="*/ 29794 h 454012"/>
              <a:gd name="connsiteX11" fmla="*/ 367827 w 466712"/>
              <a:gd name="connsiteY11" fmla="*/ 50235 h 454012"/>
              <a:gd name="connsiteX12" fmla="*/ 401706 w 466712"/>
              <a:gd name="connsiteY12" fmla="*/ 78015 h 454012"/>
              <a:gd name="connsiteX13" fmla="*/ 429486 w 466712"/>
              <a:gd name="connsiteY13" fmla="*/ 111895 h 454012"/>
              <a:gd name="connsiteX14" fmla="*/ 449927 w 466712"/>
              <a:gd name="connsiteY14" fmla="*/ 150183 h 454012"/>
              <a:gd name="connsiteX15" fmla="*/ 462547 w 466712"/>
              <a:gd name="connsiteY15" fmla="*/ 191710 h 454012"/>
              <a:gd name="connsiteX16" fmla="*/ 466860 w 466712"/>
              <a:gd name="connsiteY16" fmla="*/ 235310 h 454012"/>
              <a:gd name="connsiteX17" fmla="*/ 462341 w 466712"/>
              <a:gd name="connsiteY17" fmla="*/ 280142 h 454012"/>
              <a:gd name="connsiteX18" fmla="*/ 449380 w 466712"/>
              <a:gd name="connsiteY18" fmla="*/ 321897 h 454012"/>
              <a:gd name="connsiteX19" fmla="*/ 428869 w 466712"/>
              <a:gd name="connsiteY19" fmla="*/ 359683 h 454012"/>
              <a:gd name="connsiteX20" fmla="*/ 401706 w 466712"/>
              <a:gd name="connsiteY20" fmla="*/ 392605 h 454012"/>
              <a:gd name="connsiteX21" fmla="*/ 368784 w 466712"/>
              <a:gd name="connsiteY21" fmla="*/ 419769 h 454012"/>
              <a:gd name="connsiteX22" fmla="*/ 330998 w 466712"/>
              <a:gd name="connsiteY22" fmla="*/ 440278 h 454012"/>
              <a:gd name="connsiteX23" fmla="*/ 289242 w 466712"/>
              <a:gd name="connsiteY23" fmla="*/ 453240 h 454012"/>
              <a:gd name="connsiteX24" fmla="*/ 244410 w 466712"/>
              <a:gd name="connsiteY24" fmla="*/ 457759 h 454012"/>
              <a:gd name="connsiteX25" fmla="*/ 199580 w 466712"/>
              <a:gd name="connsiteY25" fmla="*/ 453240 h 454012"/>
              <a:gd name="connsiteX26" fmla="*/ 157823 w 466712"/>
              <a:gd name="connsiteY26" fmla="*/ 440278 h 454012"/>
              <a:gd name="connsiteX27" fmla="*/ 120037 w 466712"/>
              <a:gd name="connsiteY27" fmla="*/ 419769 h 454012"/>
              <a:gd name="connsiteX28" fmla="*/ 87115 w 466712"/>
              <a:gd name="connsiteY28" fmla="*/ 392605 h 454012"/>
              <a:gd name="connsiteX29" fmla="*/ 59952 w 466712"/>
              <a:gd name="connsiteY29" fmla="*/ 359683 h 454012"/>
              <a:gd name="connsiteX30" fmla="*/ 39442 w 466712"/>
              <a:gd name="connsiteY30" fmla="*/ 321897 h 454012"/>
              <a:gd name="connsiteX31" fmla="*/ 26480 w 466712"/>
              <a:gd name="connsiteY31" fmla="*/ 280142 h 454012"/>
              <a:gd name="connsiteX32" fmla="*/ 21962 w 466712"/>
              <a:gd name="connsiteY32" fmla="*/ 235310 h 454012"/>
              <a:gd name="connsiteX33" fmla="*/ 21962 w 466712"/>
              <a:gd name="connsiteY33" fmla="*/ 235310 h 45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12" h="454012">
                <a:moveTo>
                  <a:pt x="21962" y="235310"/>
                </a:moveTo>
                <a:lnTo>
                  <a:pt x="26480" y="190479"/>
                </a:lnTo>
                <a:lnTo>
                  <a:pt x="39442" y="148723"/>
                </a:lnTo>
                <a:lnTo>
                  <a:pt x="59952" y="110937"/>
                </a:lnTo>
                <a:lnTo>
                  <a:pt x="87115" y="78015"/>
                </a:lnTo>
                <a:lnTo>
                  <a:pt x="120037" y="50851"/>
                </a:lnTo>
                <a:lnTo>
                  <a:pt x="157823" y="30342"/>
                </a:lnTo>
                <a:lnTo>
                  <a:pt x="199580" y="17380"/>
                </a:lnTo>
                <a:lnTo>
                  <a:pt x="244410" y="12861"/>
                </a:lnTo>
                <a:lnTo>
                  <a:pt x="288011" y="17174"/>
                </a:lnTo>
                <a:lnTo>
                  <a:pt x="329538" y="29794"/>
                </a:lnTo>
                <a:lnTo>
                  <a:pt x="367827" y="50235"/>
                </a:lnTo>
                <a:lnTo>
                  <a:pt x="401706" y="78015"/>
                </a:lnTo>
                <a:lnTo>
                  <a:pt x="429486" y="111895"/>
                </a:lnTo>
                <a:lnTo>
                  <a:pt x="449927" y="150183"/>
                </a:lnTo>
                <a:lnTo>
                  <a:pt x="462547" y="191710"/>
                </a:lnTo>
                <a:lnTo>
                  <a:pt x="466860" y="235310"/>
                </a:lnTo>
                <a:lnTo>
                  <a:pt x="462341" y="280142"/>
                </a:lnTo>
                <a:lnTo>
                  <a:pt x="449380" y="321897"/>
                </a:lnTo>
                <a:lnTo>
                  <a:pt x="428869" y="359683"/>
                </a:lnTo>
                <a:lnTo>
                  <a:pt x="401706" y="392605"/>
                </a:lnTo>
                <a:lnTo>
                  <a:pt x="368784" y="419769"/>
                </a:lnTo>
                <a:lnTo>
                  <a:pt x="330998" y="440278"/>
                </a:lnTo>
                <a:lnTo>
                  <a:pt x="289242" y="453240"/>
                </a:lnTo>
                <a:lnTo>
                  <a:pt x="244410" y="457759"/>
                </a:lnTo>
                <a:lnTo>
                  <a:pt x="199580" y="453240"/>
                </a:lnTo>
                <a:lnTo>
                  <a:pt x="157823" y="440278"/>
                </a:lnTo>
                <a:lnTo>
                  <a:pt x="120037" y="419769"/>
                </a:lnTo>
                <a:lnTo>
                  <a:pt x="87115" y="392605"/>
                </a:lnTo>
                <a:lnTo>
                  <a:pt x="59952" y="359683"/>
                </a:lnTo>
                <a:lnTo>
                  <a:pt x="39442" y="321897"/>
                </a:lnTo>
                <a:lnTo>
                  <a:pt x="26480" y="280142"/>
                </a:lnTo>
                <a:lnTo>
                  <a:pt x="21962" y="235310"/>
                </a:lnTo>
                <a:lnTo>
                  <a:pt x="21962" y="23531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 356"/>
          <p:cNvSpPr/>
          <p:nvPr/>
        </p:nvSpPr>
        <p:spPr>
          <a:xfrm>
            <a:off x="6619887" y="2847987"/>
            <a:ext cx="466712" cy="454012"/>
          </a:xfrm>
          <a:custGeom>
            <a:avLst/>
            <a:gdLst>
              <a:gd name="connsiteX0" fmla="*/ 21962 w 466712"/>
              <a:gd name="connsiteY0" fmla="*/ 235310 h 454012"/>
              <a:gd name="connsiteX1" fmla="*/ 26480 w 466712"/>
              <a:gd name="connsiteY1" fmla="*/ 190479 h 454012"/>
              <a:gd name="connsiteX2" fmla="*/ 39442 w 466712"/>
              <a:gd name="connsiteY2" fmla="*/ 148723 h 454012"/>
              <a:gd name="connsiteX3" fmla="*/ 59952 w 466712"/>
              <a:gd name="connsiteY3" fmla="*/ 110937 h 454012"/>
              <a:gd name="connsiteX4" fmla="*/ 87115 w 466712"/>
              <a:gd name="connsiteY4" fmla="*/ 78015 h 454012"/>
              <a:gd name="connsiteX5" fmla="*/ 120037 w 466712"/>
              <a:gd name="connsiteY5" fmla="*/ 50851 h 454012"/>
              <a:gd name="connsiteX6" fmla="*/ 157823 w 466712"/>
              <a:gd name="connsiteY6" fmla="*/ 30342 h 454012"/>
              <a:gd name="connsiteX7" fmla="*/ 199580 w 466712"/>
              <a:gd name="connsiteY7" fmla="*/ 17380 h 454012"/>
              <a:gd name="connsiteX8" fmla="*/ 244410 w 466712"/>
              <a:gd name="connsiteY8" fmla="*/ 12861 h 454012"/>
              <a:gd name="connsiteX9" fmla="*/ 288011 w 466712"/>
              <a:gd name="connsiteY9" fmla="*/ 17174 h 454012"/>
              <a:gd name="connsiteX10" fmla="*/ 329538 w 466712"/>
              <a:gd name="connsiteY10" fmla="*/ 29794 h 454012"/>
              <a:gd name="connsiteX11" fmla="*/ 367827 w 466712"/>
              <a:gd name="connsiteY11" fmla="*/ 50235 h 454012"/>
              <a:gd name="connsiteX12" fmla="*/ 401706 w 466712"/>
              <a:gd name="connsiteY12" fmla="*/ 78015 h 454012"/>
              <a:gd name="connsiteX13" fmla="*/ 429486 w 466712"/>
              <a:gd name="connsiteY13" fmla="*/ 111895 h 454012"/>
              <a:gd name="connsiteX14" fmla="*/ 449927 w 466712"/>
              <a:gd name="connsiteY14" fmla="*/ 150183 h 454012"/>
              <a:gd name="connsiteX15" fmla="*/ 462547 w 466712"/>
              <a:gd name="connsiteY15" fmla="*/ 191710 h 454012"/>
              <a:gd name="connsiteX16" fmla="*/ 466860 w 466712"/>
              <a:gd name="connsiteY16" fmla="*/ 235310 h 454012"/>
              <a:gd name="connsiteX17" fmla="*/ 462341 w 466712"/>
              <a:gd name="connsiteY17" fmla="*/ 280142 h 454012"/>
              <a:gd name="connsiteX18" fmla="*/ 449380 w 466712"/>
              <a:gd name="connsiteY18" fmla="*/ 321897 h 454012"/>
              <a:gd name="connsiteX19" fmla="*/ 428869 w 466712"/>
              <a:gd name="connsiteY19" fmla="*/ 359683 h 454012"/>
              <a:gd name="connsiteX20" fmla="*/ 401706 w 466712"/>
              <a:gd name="connsiteY20" fmla="*/ 392605 h 454012"/>
              <a:gd name="connsiteX21" fmla="*/ 368784 w 466712"/>
              <a:gd name="connsiteY21" fmla="*/ 419769 h 454012"/>
              <a:gd name="connsiteX22" fmla="*/ 330998 w 466712"/>
              <a:gd name="connsiteY22" fmla="*/ 440278 h 454012"/>
              <a:gd name="connsiteX23" fmla="*/ 289242 w 466712"/>
              <a:gd name="connsiteY23" fmla="*/ 453240 h 454012"/>
              <a:gd name="connsiteX24" fmla="*/ 244410 w 466712"/>
              <a:gd name="connsiteY24" fmla="*/ 457759 h 454012"/>
              <a:gd name="connsiteX25" fmla="*/ 199580 w 466712"/>
              <a:gd name="connsiteY25" fmla="*/ 453240 h 454012"/>
              <a:gd name="connsiteX26" fmla="*/ 157823 w 466712"/>
              <a:gd name="connsiteY26" fmla="*/ 440278 h 454012"/>
              <a:gd name="connsiteX27" fmla="*/ 120037 w 466712"/>
              <a:gd name="connsiteY27" fmla="*/ 419769 h 454012"/>
              <a:gd name="connsiteX28" fmla="*/ 87115 w 466712"/>
              <a:gd name="connsiteY28" fmla="*/ 392605 h 454012"/>
              <a:gd name="connsiteX29" fmla="*/ 59952 w 466712"/>
              <a:gd name="connsiteY29" fmla="*/ 359683 h 454012"/>
              <a:gd name="connsiteX30" fmla="*/ 39442 w 466712"/>
              <a:gd name="connsiteY30" fmla="*/ 321897 h 454012"/>
              <a:gd name="connsiteX31" fmla="*/ 26480 w 466712"/>
              <a:gd name="connsiteY31" fmla="*/ 280142 h 454012"/>
              <a:gd name="connsiteX32" fmla="*/ 21962 w 466712"/>
              <a:gd name="connsiteY32" fmla="*/ 235310 h 454012"/>
              <a:gd name="connsiteX33" fmla="*/ 21962 w 466712"/>
              <a:gd name="connsiteY33" fmla="*/ 235310 h 45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6712" h="454012">
                <a:moveTo>
                  <a:pt x="21962" y="235310"/>
                </a:moveTo>
                <a:lnTo>
                  <a:pt x="26480" y="190479"/>
                </a:lnTo>
                <a:lnTo>
                  <a:pt x="39442" y="148723"/>
                </a:lnTo>
                <a:lnTo>
                  <a:pt x="59952" y="110937"/>
                </a:lnTo>
                <a:lnTo>
                  <a:pt x="87115" y="78015"/>
                </a:lnTo>
                <a:lnTo>
                  <a:pt x="120037" y="50851"/>
                </a:lnTo>
                <a:lnTo>
                  <a:pt x="157823" y="30342"/>
                </a:lnTo>
                <a:lnTo>
                  <a:pt x="199580" y="17380"/>
                </a:lnTo>
                <a:lnTo>
                  <a:pt x="244410" y="12861"/>
                </a:lnTo>
                <a:lnTo>
                  <a:pt x="288011" y="17174"/>
                </a:lnTo>
                <a:lnTo>
                  <a:pt x="329538" y="29794"/>
                </a:lnTo>
                <a:lnTo>
                  <a:pt x="367827" y="50235"/>
                </a:lnTo>
                <a:lnTo>
                  <a:pt x="401706" y="78015"/>
                </a:lnTo>
                <a:lnTo>
                  <a:pt x="429486" y="111895"/>
                </a:lnTo>
                <a:lnTo>
                  <a:pt x="449927" y="150183"/>
                </a:lnTo>
                <a:lnTo>
                  <a:pt x="462547" y="191710"/>
                </a:lnTo>
                <a:lnTo>
                  <a:pt x="466860" y="235310"/>
                </a:lnTo>
                <a:lnTo>
                  <a:pt x="462341" y="280142"/>
                </a:lnTo>
                <a:lnTo>
                  <a:pt x="449380" y="321897"/>
                </a:lnTo>
                <a:lnTo>
                  <a:pt x="428869" y="359683"/>
                </a:lnTo>
                <a:lnTo>
                  <a:pt x="401706" y="392605"/>
                </a:lnTo>
                <a:lnTo>
                  <a:pt x="368784" y="419769"/>
                </a:lnTo>
                <a:lnTo>
                  <a:pt x="330998" y="440278"/>
                </a:lnTo>
                <a:lnTo>
                  <a:pt x="289242" y="453240"/>
                </a:lnTo>
                <a:lnTo>
                  <a:pt x="244410" y="457759"/>
                </a:lnTo>
                <a:lnTo>
                  <a:pt x="199580" y="453240"/>
                </a:lnTo>
                <a:lnTo>
                  <a:pt x="157823" y="440278"/>
                </a:lnTo>
                <a:lnTo>
                  <a:pt x="120037" y="419769"/>
                </a:lnTo>
                <a:lnTo>
                  <a:pt x="87115" y="392605"/>
                </a:lnTo>
                <a:lnTo>
                  <a:pt x="59952" y="359683"/>
                </a:lnTo>
                <a:lnTo>
                  <a:pt x="39442" y="321897"/>
                </a:lnTo>
                <a:lnTo>
                  <a:pt x="26480" y="280142"/>
                </a:lnTo>
                <a:lnTo>
                  <a:pt x="21962" y="235310"/>
                </a:lnTo>
                <a:lnTo>
                  <a:pt x="21962" y="235310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Freeform 357"/>
          <p:cNvSpPr/>
          <p:nvPr/>
        </p:nvSpPr>
        <p:spPr>
          <a:xfrm>
            <a:off x="4613287" y="2911487"/>
            <a:ext cx="174612" cy="301612"/>
          </a:xfrm>
          <a:custGeom>
            <a:avLst/>
            <a:gdLst>
              <a:gd name="connsiteX0" fmla="*/ 19433 w 174612"/>
              <a:gd name="connsiteY0" fmla="*/ 11855 h 301612"/>
              <a:gd name="connsiteX1" fmla="*/ 175643 w 174612"/>
              <a:gd name="connsiteY1" fmla="*/ 11855 h 301612"/>
              <a:gd name="connsiteX2" fmla="*/ 175643 w 174612"/>
              <a:gd name="connsiteY2" fmla="*/ 311575 h 301612"/>
              <a:gd name="connsiteX3" fmla="*/ 19433 w 174612"/>
              <a:gd name="connsiteY3" fmla="*/ 311575 h 301612"/>
              <a:gd name="connsiteX4" fmla="*/ 19433 w 174612"/>
              <a:gd name="connsiteY4" fmla="*/ 11855 h 30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612" h="301612">
                <a:moveTo>
                  <a:pt x="19433" y="11855"/>
                </a:moveTo>
                <a:lnTo>
                  <a:pt x="175643" y="11855"/>
                </a:lnTo>
                <a:lnTo>
                  <a:pt x="175643" y="311575"/>
                </a:lnTo>
                <a:lnTo>
                  <a:pt x="19433" y="311575"/>
                </a:lnTo>
                <a:lnTo>
                  <a:pt x="19433" y="1185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Freeform 358"/>
          <p:cNvSpPr/>
          <p:nvPr/>
        </p:nvSpPr>
        <p:spPr>
          <a:xfrm>
            <a:off x="6772287" y="2911487"/>
            <a:ext cx="161912" cy="301612"/>
          </a:xfrm>
          <a:custGeom>
            <a:avLst/>
            <a:gdLst>
              <a:gd name="connsiteX0" fmla="*/ 13958 w 161912"/>
              <a:gd name="connsiteY0" fmla="*/ 11855 h 301612"/>
              <a:gd name="connsiteX1" fmla="*/ 170169 w 161912"/>
              <a:gd name="connsiteY1" fmla="*/ 11855 h 301612"/>
              <a:gd name="connsiteX2" fmla="*/ 170169 w 161912"/>
              <a:gd name="connsiteY2" fmla="*/ 311575 h 301612"/>
              <a:gd name="connsiteX3" fmla="*/ 13958 w 161912"/>
              <a:gd name="connsiteY3" fmla="*/ 311575 h 301612"/>
              <a:gd name="connsiteX4" fmla="*/ 13958 w 161912"/>
              <a:gd name="connsiteY4" fmla="*/ 11855 h 30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12" h="301612">
                <a:moveTo>
                  <a:pt x="13958" y="11855"/>
                </a:moveTo>
                <a:lnTo>
                  <a:pt x="170169" y="11855"/>
                </a:lnTo>
                <a:lnTo>
                  <a:pt x="170169" y="311575"/>
                </a:lnTo>
                <a:lnTo>
                  <a:pt x="13958" y="311575"/>
                </a:lnTo>
                <a:lnTo>
                  <a:pt x="13958" y="1185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reeform 359"/>
          <p:cNvSpPr/>
          <p:nvPr/>
        </p:nvSpPr>
        <p:spPr>
          <a:xfrm>
            <a:off x="180987" y="1247787"/>
            <a:ext cx="454012" cy="454012"/>
          </a:xfrm>
          <a:custGeom>
            <a:avLst/>
            <a:gdLst>
              <a:gd name="connsiteX0" fmla="*/ 11287 w 454012"/>
              <a:gd name="connsiteY0" fmla="*/ 240986 h 454012"/>
              <a:gd name="connsiteX1" fmla="*/ 15806 w 454012"/>
              <a:gd name="connsiteY1" fmla="*/ 196155 h 454012"/>
              <a:gd name="connsiteX2" fmla="*/ 28768 w 454012"/>
              <a:gd name="connsiteY2" fmla="*/ 154399 h 454012"/>
              <a:gd name="connsiteX3" fmla="*/ 49277 w 454012"/>
              <a:gd name="connsiteY3" fmla="*/ 116613 h 454012"/>
              <a:gd name="connsiteX4" fmla="*/ 76441 w 454012"/>
              <a:gd name="connsiteY4" fmla="*/ 83691 h 454012"/>
              <a:gd name="connsiteX5" fmla="*/ 109363 w 454012"/>
              <a:gd name="connsiteY5" fmla="*/ 56527 h 454012"/>
              <a:gd name="connsiteX6" fmla="*/ 147149 w 454012"/>
              <a:gd name="connsiteY6" fmla="*/ 36018 h 454012"/>
              <a:gd name="connsiteX7" fmla="*/ 188905 w 454012"/>
              <a:gd name="connsiteY7" fmla="*/ 23056 h 454012"/>
              <a:gd name="connsiteX8" fmla="*/ 233736 w 454012"/>
              <a:gd name="connsiteY8" fmla="*/ 18537 h 454012"/>
              <a:gd name="connsiteX9" fmla="*/ 277337 w 454012"/>
              <a:gd name="connsiteY9" fmla="*/ 22850 h 454012"/>
              <a:gd name="connsiteX10" fmla="*/ 318864 w 454012"/>
              <a:gd name="connsiteY10" fmla="*/ 35469 h 454012"/>
              <a:gd name="connsiteX11" fmla="*/ 357152 w 454012"/>
              <a:gd name="connsiteY11" fmla="*/ 55911 h 454012"/>
              <a:gd name="connsiteX12" fmla="*/ 391032 w 454012"/>
              <a:gd name="connsiteY12" fmla="*/ 83691 h 454012"/>
              <a:gd name="connsiteX13" fmla="*/ 418812 w 454012"/>
              <a:gd name="connsiteY13" fmla="*/ 117571 h 454012"/>
              <a:gd name="connsiteX14" fmla="*/ 439254 w 454012"/>
              <a:gd name="connsiteY14" fmla="*/ 155859 h 454012"/>
              <a:gd name="connsiteX15" fmla="*/ 451873 w 454012"/>
              <a:gd name="connsiteY15" fmla="*/ 197386 h 454012"/>
              <a:gd name="connsiteX16" fmla="*/ 456186 w 454012"/>
              <a:gd name="connsiteY16" fmla="*/ 240986 h 454012"/>
              <a:gd name="connsiteX17" fmla="*/ 451667 w 454012"/>
              <a:gd name="connsiteY17" fmla="*/ 285818 h 454012"/>
              <a:gd name="connsiteX18" fmla="*/ 438705 w 454012"/>
              <a:gd name="connsiteY18" fmla="*/ 327574 h 454012"/>
              <a:gd name="connsiteX19" fmla="*/ 418196 w 454012"/>
              <a:gd name="connsiteY19" fmla="*/ 365360 h 454012"/>
              <a:gd name="connsiteX20" fmla="*/ 391032 w 454012"/>
              <a:gd name="connsiteY20" fmla="*/ 398282 h 454012"/>
              <a:gd name="connsiteX21" fmla="*/ 358110 w 454012"/>
              <a:gd name="connsiteY21" fmla="*/ 425446 h 454012"/>
              <a:gd name="connsiteX22" fmla="*/ 320324 w 454012"/>
              <a:gd name="connsiteY22" fmla="*/ 445955 h 454012"/>
              <a:gd name="connsiteX23" fmla="*/ 278568 w 454012"/>
              <a:gd name="connsiteY23" fmla="*/ 458917 h 454012"/>
              <a:gd name="connsiteX24" fmla="*/ 233736 w 454012"/>
              <a:gd name="connsiteY24" fmla="*/ 463436 h 454012"/>
              <a:gd name="connsiteX25" fmla="*/ 188905 w 454012"/>
              <a:gd name="connsiteY25" fmla="*/ 458917 h 454012"/>
              <a:gd name="connsiteX26" fmla="*/ 147149 w 454012"/>
              <a:gd name="connsiteY26" fmla="*/ 445955 h 454012"/>
              <a:gd name="connsiteX27" fmla="*/ 109363 w 454012"/>
              <a:gd name="connsiteY27" fmla="*/ 425446 h 454012"/>
              <a:gd name="connsiteX28" fmla="*/ 76441 w 454012"/>
              <a:gd name="connsiteY28" fmla="*/ 398282 h 454012"/>
              <a:gd name="connsiteX29" fmla="*/ 49277 w 454012"/>
              <a:gd name="connsiteY29" fmla="*/ 365360 h 454012"/>
              <a:gd name="connsiteX30" fmla="*/ 28768 w 454012"/>
              <a:gd name="connsiteY30" fmla="*/ 327574 h 454012"/>
              <a:gd name="connsiteX31" fmla="*/ 15806 w 454012"/>
              <a:gd name="connsiteY31" fmla="*/ 285818 h 454012"/>
              <a:gd name="connsiteX32" fmla="*/ 11287 w 454012"/>
              <a:gd name="connsiteY32" fmla="*/ 240986 h 454012"/>
              <a:gd name="connsiteX33" fmla="*/ 11287 w 454012"/>
              <a:gd name="connsiteY33" fmla="*/ 240986 h 45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54012" h="454012">
                <a:moveTo>
                  <a:pt x="11287" y="240986"/>
                </a:moveTo>
                <a:lnTo>
                  <a:pt x="15806" y="196155"/>
                </a:lnTo>
                <a:lnTo>
                  <a:pt x="28768" y="154399"/>
                </a:lnTo>
                <a:lnTo>
                  <a:pt x="49277" y="116613"/>
                </a:lnTo>
                <a:lnTo>
                  <a:pt x="76441" y="83691"/>
                </a:lnTo>
                <a:lnTo>
                  <a:pt x="109363" y="56527"/>
                </a:lnTo>
                <a:lnTo>
                  <a:pt x="147149" y="36018"/>
                </a:lnTo>
                <a:lnTo>
                  <a:pt x="188905" y="23056"/>
                </a:lnTo>
                <a:lnTo>
                  <a:pt x="233736" y="18537"/>
                </a:lnTo>
                <a:lnTo>
                  <a:pt x="277337" y="22850"/>
                </a:lnTo>
                <a:lnTo>
                  <a:pt x="318864" y="35469"/>
                </a:lnTo>
                <a:lnTo>
                  <a:pt x="357152" y="55911"/>
                </a:lnTo>
                <a:lnTo>
                  <a:pt x="391032" y="83691"/>
                </a:lnTo>
                <a:lnTo>
                  <a:pt x="418812" y="117571"/>
                </a:lnTo>
                <a:lnTo>
                  <a:pt x="439254" y="155859"/>
                </a:lnTo>
                <a:lnTo>
                  <a:pt x="451873" y="197386"/>
                </a:lnTo>
                <a:lnTo>
                  <a:pt x="456186" y="240986"/>
                </a:lnTo>
                <a:lnTo>
                  <a:pt x="451667" y="285818"/>
                </a:lnTo>
                <a:lnTo>
                  <a:pt x="438705" y="327574"/>
                </a:lnTo>
                <a:lnTo>
                  <a:pt x="418196" y="365360"/>
                </a:lnTo>
                <a:lnTo>
                  <a:pt x="391032" y="398282"/>
                </a:lnTo>
                <a:lnTo>
                  <a:pt x="358110" y="425446"/>
                </a:lnTo>
                <a:lnTo>
                  <a:pt x="320324" y="445955"/>
                </a:lnTo>
                <a:lnTo>
                  <a:pt x="278568" y="458917"/>
                </a:lnTo>
                <a:lnTo>
                  <a:pt x="233736" y="463436"/>
                </a:lnTo>
                <a:lnTo>
                  <a:pt x="188905" y="458917"/>
                </a:lnTo>
                <a:lnTo>
                  <a:pt x="147149" y="445955"/>
                </a:lnTo>
                <a:lnTo>
                  <a:pt x="109363" y="425446"/>
                </a:lnTo>
                <a:lnTo>
                  <a:pt x="76441" y="398282"/>
                </a:lnTo>
                <a:lnTo>
                  <a:pt x="49277" y="365360"/>
                </a:lnTo>
                <a:lnTo>
                  <a:pt x="28768" y="327574"/>
                </a:lnTo>
                <a:lnTo>
                  <a:pt x="15806" y="285818"/>
                </a:lnTo>
                <a:lnTo>
                  <a:pt x="11287" y="240986"/>
                </a:lnTo>
                <a:lnTo>
                  <a:pt x="11287" y="240986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reeform 363"/>
          <p:cNvSpPr/>
          <p:nvPr/>
        </p:nvSpPr>
        <p:spPr>
          <a:xfrm>
            <a:off x="670559" y="1311287"/>
            <a:ext cx="7317739" cy="390512"/>
          </a:xfrm>
          <a:custGeom>
            <a:avLst/>
            <a:gdLst>
              <a:gd name="connsiteX0" fmla="*/ 15982 w 7667612"/>
              <a:gd name="connsiteY0" fmla="*/ 18918 h 1812912"/>
              <a:gd name="connsiteX1" fmla="*/ 7671682 w 7667612"/>
              <a:gd name="connsiteY1" fmla="*/ 18918 h 1812912"/>
              <a:gd name="connsiteX2" fmla="*/ 7671682 w 7667612"/>
              <a:gd name="connsiteY2" fmla="*/ 1813218 h 1812912"/>
              <a:gd name="connsiteX3" fmla="*/ 15982 w 7667612"/>
              <a:gd name="connsiteY3" fmla="*/ 1813218 h 1812912"/>
              <a:gd name="connsiteX4" fmla="*/ 15982 w 7667612"/>
              <a:gd name="connsiteY4" fmla="*/ 18918 h 181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67612" h="1812912">
                <a:moveTo>
                  <a:pt x="15982" y="18918"/>
                </a:moveTo>
                <a:lnTo>
                  <a:pt x="7671682" y="18918"/>
                </a:lnTo>
                <a:lnTo>
                  <a:pt x="7671682" y="1813218"/>
                </a:lnTo>
                <a:lnTo>
                  <a:pt x="15982" y="1813218"/>
                </a:lnTo>
                <a:lnTo>
                  <a:pt x="15982" y="18918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4"/>
          <p:cNvSpPr txBox="1"/>
          <p:nvPr/>
        </p:nvSpPr>
        <p:spPr>
          <a:xfrm>
            <a:off x="397424" y="555818"/>
            <a:ext cx="5221477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Tensors</a:t>
            </a:r>
            <a:r>
              <a:rPr lang="en-US" altLang="zh-CN" sz="3200" b="1" spc="-1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6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Gradient</a:t>
            </a:r>
            <a:r>
              <a:rPr lang="en-US" altLang="zh-CN" sz="3200" b="1" spc="-16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Calculation</a:t>
            </a:r>
          </a:p>
        </p:txBody>
      </p:sp>
      <p:sp>
        <p:nvSpPr>
          <p:cNvPr id="365" name="TextBox 365"/>
          <p:cNvSpPr txBox="1"/>
          <p:nvPr/>
        </p:nvSpPr>
        <p:spPr>
          <a:xfrm>
            <a:off x="349370" y="1342775"/>
            <a:ext cx="76581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44500" algn="l"/>
              </a:tabLst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1	</a:t>
            </a: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9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torch.tensor([[1.,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0.],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[-1.,</a:t>
            </a: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1.]],</a:t>
            </a:r>
            <a:r>
              <a:rPr lang="en-US" altLang="zh-CN" sz="1800" b="1" spc="220" dirty="0">
                <a:solidFill>
                  <a:srgbClr val="FE0000"/>
                </a:solidFill>
                <a:latin typeface="Times New Roman"/>
                <a:ea typeface="Times New Roman"/>
              </a:rPr>
              <a:t>requires_grad=True</a:t>
            </a:r>
            <a:r>
              <a:rPr lang="en-US" altLang="zh-CN" sz="1800" spc="179" dirty="0">
                <a:solidFill>
                  <a:srgbClr val="675C45"/>
                </a:solidFill>
                <a:latin typeface="Times New Roman"/>
                <a:ea typeface="Times New Roman"/>
              </a:rPr>
              <a:t>)</a:t>
            </a:r>
          </a:p>
        </p:txBody>
      </p:sp>
      <p:sp>
        <p:nvSpPr>
          <p:cNvPr id="367" name="TextBox 367"/>
          <p:cNvSpPr txBox="1"/>
          <p:nvPr/>
        </p:nvSpPr>
        <p:spPr>
          <a:xfrm>
            <a:off x="4645421" y="2935913"/>
            <a:ext cx="13983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FE0000"/>
                </a:solidFill>
                <a:latin typeface="Arial"/>
                <a:ea typeface="Arial"/>
              </a:rPr>
              <a:t>1</a:t>
            </a:r>
          </a:p>
        </p:txBody>
      </p:sp>
      <p:sp>
        <p:nvSpPr>
          <p:cNvPr id="368" name="TextBox 368"/>
          <p:cNvSpPr txBox="1"/>
          <p:nvPr/>
        </p:nvSpPr>
        <p:spPr>
          <a:xfrm>
            <a:off x="6798946" y="2935913"/>
            <a:ext cx="139836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FE0000"/>
                </a:solidFill>
                <a:latin typeface="Arial"/>
                <a:ea typeface="Arial"/>
              </a:rPr>
              <a:t>2</a:t>
            </a:r>
          </a:p>
        </p:txBody>
      </p:sp>
      <p:sp>
        <p:nvSpPr>
          <p:cNvPr id="369" name="TextBox 369"/>
          <p:cNvSpPr txBox="1"/>
          <p:nvPr/>
        </p:nvSpPr>
        <p:spPr>
          <a:xfrm>
            <a:off x="778424" y="3214692"/>
            <a:ext cx="2400300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16100" algn="l"/>
              </a:tabLst>
            </a:pPr>
            <a:r>
              <a:rPr lang="en-US" altLang="zh-CN" sz="1800" spc="265" dirty="0">
                <a:solidFill>
                  <a:srgbClr val="675C45"/>
                </a:solidFill>
                <a:latin typeface="Times New Roman"/>
                <a:ea typeface="Times New Roman"/>
              </a:rPr>
              <a:t>tensor([[</a:t>
            </a:r>
            <a:r>
              <a:rPr lang="en-US" altLang="zh-CN" sz="1800" spc="1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9" dirty="0">
                <a:solidFill>
                  <a:srgbClr val="675C45"/>
                </a:solidFill>
                <a:latin typeface="Times New Roman"/>
                <a:ea typeface="Times New Roman"/>
              </a:rPr>
              <a:t>2.,	</a:t>
            </a:r>
            <a:r>
              <a:rPr lang="en-US" altLang="zh-CN" sz="1800" spc="290" dirty="0">
                <a:solidFill>
                  <a:srgbClr val="675C45"/>
                </a:solidFill>
                <a:latin typeface="Times New Roman"/>
                <a:ea typeface="Times New Roman"/>
              </a:rPr>
              <a:t>0.],</a:t>
            </a:r>
          </a:p>
        </p:txBody>
      </p:sp>
      <p:sp>
        <p:nvSpPr>
          <p:cNvPr id="370" name="TextBox 370"/>
          <p:cNvSpPr txBox="1"/>
          <p:nvPr/>
        </p:nvSpPr>
        <p:spPr>
          <a:xfrm>
            <a:off x="1235624" y="3696874"/>
            <a:ext cx="5817457" cy="448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63333"/>
              </a:lnSpc>
              <a:tabLst>
                <a:tab pos="901700" algn="l"/>
                <a:tab pos="3409796" algn="l"/>
                <a:tab pos="5563321" algn="l"/>
              </a:tabLst>
            </a:pPr>
            <a:r>
              <a:rPr lang="en-US" altLang="zh-CN" sz="1800" spc="300" dirty="0">
                <a:solidFill>
                  <a:srgbClr val="675C45"/>
                </a:solidFill>
                <a:latin typeface="Times New Roman"/>
                <a:ea typeface="Times New Roman"/>
              </a:rPr>
              <a:t>[-2.,	</a:t>
            </a:r>
            <a:r>
              <a:rPr lang="en-US" altLang="zh-CN" sz="1800" spc="270" dirty="0">
                <a:solidFill>
                  <a:srgbClr val="675C45"/>
                </a:solidFill>
                <a:latin typeface="Times New Roman"/>
                <a:ea typeface="Times New Roman"/>
              </a:rPr>
              <a:t>2.]])	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3	</a:t>
            </a:r>
            <a:r>
              <a:rPr lang="en-US" altLang="zh-CN" sz="1800" spc="-40" dirty="0">
                <a:solidFill>
                  <a:srgbClr val="FE0000"/>
                </a:solidFill>
                <a:latin typeface="Arial"/>
                <a:ea typeface="Arial"/>
              </a:rPr>
              <a:t>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80A0EF-9878-D20E-0C8F-2C5866A51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37" y="1709604"/>
            <a:ext cx="3402428" cy="1518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Freeform 372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4" name="Picture 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6340"/>
            <a:ext cx="8168640" cy="3566160"/>
          </a:xfrm>
          <a:prstGeom prst="rect">
            <a:avLst/>
          </a:prstGeom>
        </p:spPr>
      </p:pic>
      <p:sp>
        <p:nvSpPr>
          <p:cNvPr id="2" name="TextBox 374"/>
          <p:cNvSpPr txBox="1"/>
          <p:nvPr/>
        </p:nvSpPr>
        <p:spPr>
          <a:xfrm>
            <a:off x="397424" y="555829"/>
            <a:ext cx="8029192" cy="22065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in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89"/>
              </a:lnSpc>
            </a:pPr>
            <a:endParaRPr lang="en-US" dirty="0"/>
          </a:p>
          <a:p>
            <a:pPr marL="248515" hangingPunct="0">
              <a:lnSpc>
                <a:spcPct val="95833"/>
              </a:lnSpc>
            </a:pPr>
            <a:r>
              <a:rPr lang="en-US" altLang="zh-CN" sz="1600" b="1" spc="175" dirty="0">
                <a:solidFill>
                  <a:srgbClr val="009567"/>
                </a:solidFill>
                <a:latin typeface="Times New Roman"/>
                <a:ea typeface="Times New Roman"/>
              </a:rPr>
              <a:t>Step</a:t>
            </a:r>
            <a:r>
              <a:rPr lang="en-US" altLang="zh-CN" sz="1600" b="1" dirty="0">
                <a:solidFill>
                  <a:srgbClr val="00956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39" dirty="0">
                <a:solidFill>
                  <a:srgbClr val="009567"/>
                </a:solidFill>
                <a:latin typeface="Times New Roman"/>
                <a:ea typeface="Times New Roman"/>
              </a:rPr>
              <a:t>2.</a:t>
            </a:r>
            <a:r>
              <a:rPr lang="en-US" altLang="zh-CN" sz="1600" b="1" dirty="0">
                <a:solidFill>
                  <a:srgbClr val="009567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600" b="1" spc="35" dirty="0">
                <a:solidFill>
                  <a:srgbClr val="009567"/>
                </a:solidFill>
                <a:latin typeface="Times New Roman"/>
                <a:ea typeface="Times New Roman"/>
              </a:rPr>
              <a:t>tor</a:t>
            </a:r>
            <a:r>
              <a:rPr lang="en-US" altLang="zh-CN" sz="1600" b="1" spc="30" dirty="0">
                <a:solidFill>
                  <a:srgbClr val="009567"/>
                </a:solidFill>
                <a:latin typeface="Times New Roman"/>
                <a:ea typeface="Times New Roman"/>
              </a:rPr>
              <a:t>ch.nn.Module</a:t>
            </a:r>
          </a:p>
          <a:p>
            <a:pPr>
              <a:lnSpc>
                <a:spcPts val="559"/>
              </a:lnSpc>
            </a:pPr>
            <a:endParaRPr lang="en-US" dirty="0"/>
          </a:p>
          <a:p>
            <a:pPr marL="0" indent="4814165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Load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505"/>
              </a:lnSpc>
            </a:pPr>
            <a:endParaRPr lang="en-US" dirty="0"/>
          </a:p>
          <a:p>
            <a:pPr marL="0" indent="515216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Define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</a:p>
          <a:p>
            <a:pPr marL="0" indent="764135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work</a:t>
            </a:r>
          </a:p>
        </p:txBody>
      </p:sp>
      <p:sp>
        <p:nvSpPr>
          <p:cNvPr id="375" name="TextBox 375"/>
          <p:cNvSpPr txBox="1"/>
          <p:nvPr/>
        </p:nvSpPr>
        <p:spPr>
          <a:xfrm>
            <a:off x="902408" y="3302553"/>
            <a:ext cx="1277041" cy="1262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Loss</a:t>
            </a:r>
            <a:r>
              <a:rPr lang="en-US" altLang="zh-CN" sz="16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0"/>
              </a:lnSpc>
            </a:pPr>
            <a:endParaRPr lang="en-US" dirty="0"/>
          </a:p>
          <a:p>
            <a:pPr marL="0" indent="6721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Opti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mization</a:t>
            </a:r>
          </a:p>
          <a:p>
            <a:pPr marL="0" indent="20310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Alg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orithm</a:t>
            </a:r>
          </a:p>
        </p:txBody>
      </p:sp>
      <p:sp>
        <p:nvSpPr>
          <p:cNvPr id="376" name="TextBox 376"/>
          <p:cNvSpPr txBox="1"/>
          <p:nvPr/>
        </p:nvSpPr>
        <p:spPr>
          <a:xfrm>
            <a:off x="3368950" y="3302553"/>
            <a:ext cx="853267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Trai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ning</a:t>
            </a:r>
          </a:p>
        </p:txBody>
      </p:sp>
      <p:sp>
        <p:nvSpPr>
          <p:cNvPr id="377" name="TextBox 377"/>
          <p:cNvSpPr txBox="1"/>
          <p:nvPr/>
        </p:nvSpPr>
        <p:spPr>
          <a:xfrm>
            <a:off x="5242212" y="3302553"/>
            <a:ext cx="1004201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Validatio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</a:p>
        </p:txBody>
      </p:sp>
      <p:sp>
        <p:nvSpPr>
          <p:cNvPr id="378" name="TextBox 378"/>
          <p:cNvSpPr txBox="1"/>
          <p:nvPr/>
        </p:nvSpPr>
        <p:spPr>
          <a:xfrm>
            <a:off x="7556489" y="3302553"/>
            <a:ext cx="77069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25" dirty="0">
                <a:solidFill>
                  <a:srgbClr val="000000"/>
                </a:solidFill>
                <a:latin typeface="Arial"/>
                <a:ea typeface="Arial"/>
              </a:rPr>
              <a:t>Testin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6E0C3-CC06-CF29-ADF0-2B671701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>
            <a:extLst>
              <a:ext uri="{FF2B5EF4-FFF2-40B4-BE49-F238E27FC236}">
                <a16:creationId xmlns:a16="http://schemas.microsoft.com/office/drawing/2014/main" id="{07C55BCD-3B11-E9B0-7CE1-BF0634181FFC}"/>
              </a:ext>
            </a:extLst>
          </p:cNvPr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36">
            <a:extLst>
              <a:ext uri="{FF2B5EF4-FFF2-40B4-BE49-F238E27FC236}">
                <a16:creationId xmlns:a16="http://schemas.microsoft.com/office/drawing/2014/main" id="{7A019F9A-7BBA-A19A-2AF2-9D540A2933A3}"/>
              </a:ext>
            </a:extLst>
          </p:cNvPr>
          <p:cNvSpPr txBox="1"/>
          <p:nvPr/>
        </p:nvSpPr>
        <p:spPr>
          <a:xfrm>
            <a:off x="397424" y="555818"/>
            <a:ext cx="4405549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What is Anaconda?</a:t>
            </a:r>
          </a:p>
        </p:txBody>
      </p:sp>
      <p:pic>
        <p:nvPicPr>
          <p:cNvPr id="1026" name="Picture 2" descr="upload.wikimedia.org/wikipedia/zh/c/cd/Anaconda_Lo...">
            <a:extLst>
              <a:ext uri="{FF2B5EF4-FFF2-40B4-BE49-F238E27FC236}">
                <a16:creationId xmlns:a16="http://schemas.microsoft.com/office/drawing/2014/main" id="{85BC3045-9D33-21F5-989C-4461E68B5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39" y="3614614"/>
            <a:ext cx="2880285" cy="14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90B7EDA-EAF5-7838-6C2D-35A66E263E89}"/>
              </a:ext>
            </a:extLst>
          </p:cNvPr>
          <p:cNvSpPr txBox="1"/>
          <p:nvPr/>
        </p:nvSpPr>
        <p:spPr>
          <a:xfrm>
            <a:off x="397424" y="1179576"/>
            <a:ext cx="7567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dirty="0"/>
              <a:t>Anaconda is a distribution that provides easy access to and management of packages, and unified management of environments.</a:t>
            </a:r>
          </a:p>
          <a:p>
            <a:endParaRPr kumimoji="1" lang="en" altLang="zh-CN" dirty="0"/>
          </a:p>
          <a:p>
            <a:r>
              <a:rPr kumimoji="1" lang="en" altLang="zh-CN" dirty="0"/>
              <a:t>Anaconda includes over 180 scientific packages and their dependencies, including </a:t>
            </a:r>
            <a:r>
              <a:rPr kumimoji="1" lang="en" altLang="zh-CN" dirty="0" err="1"/>
              <a:t>conda</a:t>
            </a:r>
            <a:r>
              <a:rPr kumimoji="1" lang="en" altLang="zh-CN" dirty="0"/>
              <a:t>, Python, and more.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32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Freeform 379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reeform 380"/>
          <p:cNvSpPr/>
          <p:nvPr/>
        </p:nvSpPr>
        <p:spPr>
          <a:xfrm>
            <a:off x="831850" y="2762250"/>
            <a:ext cx="1936750" cy="933450"/>
          </a:xfrm>
          <a:custGeom>
            <a:avLst/>
            <a:gdLst>
              <a:gd name="connsiteX0" fmla="*/ 1942898 w 1936750"/>
              <a:gd name="connsiteY0" fmla="*/ 943674 h 933450"/>
              <a:gd name="connsiteX1" fmla="*/ 16599 w 1936750"/>
              <a:gd name="connsiteY1" fmla="*/ 943674 h 933450"/>
              <a:gd name="connsiteX2" fmla="*/ 16599 w 1936750"/>
              <a:gd name="connsiteY2" fmla="*/ 14875 h 933450"/>
              <a:gd name="connsiteX3" fmla="*/ 1942898 w 1936750"/>
              <a:gd name="connsiteY3" fmla="*/ 14875 h 933450"/>
              <a:gd name="connsiteX4" fmla="*/ 1942898 w 1936750"/>
              <a:gd name="connsiteY4" fmla="*/ 943674 h 933450"/>
              <a:gd name="connsiteX5" fmla="*/ 1942898 w 1936750"/>
              <a:gd name="connsiteY5" fmla="*/ 943674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6750" h="933450">
                <a:moveTo>
                  <a:pt x="1942898" y="943674"/>
                </a:moveTo>
                <a:lnTo>
                  <a:pt x="16599" y="943674"/>
                </a:lnTo>
                <a:lnTo>
                  <a:pt x="16599" y="14875"/>
                </a:lnTo>
                <a:lnTo>
                  <a:pt x="1942898" y="14875"/>
                </a:lnTo>
                <a:lnTo>
                  <a:pt x="1942898" y="943674"/>
                </a:lnTo>
                <a:lnTo>
                  <a:pt x="1942898" y="943674"/>
                </a:lnTo>
                <a:close/>
              </a:path>
            </a:pathLst>
          </a:custGeom>
          <a:solidFill>
            <a:srgbClr val="D8E9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1"/>
          <p:cNvSpPr/>
          <p:nvPr/>
        </p:nvSpPr>
        <p:spPr>
          <a:xfrm>
            <a:off x="831850" y="2762250"/>
            <a:ext cx="1936750" cy="933450"/>
          </a:xfrm>
          <a:custGeom>
            <a:avLst/>
            <a:gdLst>
              <a:gd name="connsiteX0" fmla="*/ 16599 w 1936750"/>
              <a:gd name="connsiteY0" fmla="*/ 14875 h 933450"/>
              <a:gd name="connsiteX1" fmla="*/ 1942898 w 1936750"/>
              <a:gd name="connsiteY1" fmla="*/ 14875 h 933450"/>
              <a:gd name="connsiteX2" fmla="*/ 1942898 w 1936750"/>
              <a:gd name="connsiteY2" fmla="*/ 943674 h 933450"/>
              <a:gd name="connsiteX3" fmla="*/ 16599 w 1936750"/>
              <a:gd name="connsiteY3" fmla="*/ 943674 h 933450"/>
              <a:gd name="connsiteX4" fmla="*/ 16599 w 1936750"/>
              <a:gd name="connsiteY4" fmla="*/ 14875 h 933450"/>
              <a:gd name="connsiteX5" fmla="*/ 16599 w 1936750"/>
              <a:gd name="connsiteY5" fmla="*/ 14875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6750" h="933450">
                <a:moveTo>
                  <a:pt x="16599" y="14875"/>
                </a:moveTo>
                <a:lnTo>
                  <a:pt x="1942898" y="14875"/>
                </a:lnTo>
                <a:lnTo>
                  <a:pt x="1942898" y="943674"/>
                </a:lnTo>
                <a:lnTo>
                  <a:pt x="16599" y="943674"/>
                </a:lnTo>
                <a:lnTo>
                  <a:pt x="16599" y="14875"/>
                </a:lnTo>
                <a:lnTo>
                  <a:pt x="16599" y="1487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2"/>
          <p:cNvSpPr/>
          <p:nvPr/>
        </p:nvSpPr>
        <p:spPr>
          <a:xfrm>
            <a:off x="823924" y="2754325"/>
            <a:ext cx="1944674" cy="941375"/>
          </a:xfrm>
          <a:custGeom>
            <a:avLst/>
            <a:gdLst>
              <a:gd name="connsiteX0" fmla="*/ 24524 w 1944674"/>
              <a:gd name="connsiteY0" fmla="*/ 22799 h 941375"/>
              <a:gd name="connsiteX1" fmla="*/ 1950823 w 1944674"/>
              <a:gd name="connsiteY1" fmla="*/ 22799 h 941375"/>
              <a:gd name="connsiteX2" fmla="*/ 1950823 w 1944674"/>
              <a:gd name="connsiteY2" fmla="*/ 951599 h 941375"/>
              <a:gd name="connsiteX3" fmla="*/ 24524 w 1944674"/>
              <a:gd name="connsiteY3" fmla="*/ 951599 h 941375"/>
              <a:gd name="connsiteX4" fmla="*/ 24524 w 1944674"/>
              <a:gd name="connsiteY4" fmla="*/ 22799 h 941375"/>
              <a:gd name="connsiteX5" fmla="*/ 24524 w 1944674"/>
              <a:gd name="connsiteY5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4674" h="941375">
                <a:moveTo>
                  <a:pt x="24524" y="22799"/>
                </a:moveTo>
                <a:lnTo>
                  <a:pt x="1950823" y="22799"/>
                </a:lnTo>
                <a:lnTo>
                  <a:pt x="1950823" y="951599"/>
                </a:lnTo>
                <a:lnTo>
                  <a:pt x="24524" y="951599"/>
                </a:lnTo>
                <a:lnTo>
                  <a:pt x="24524" y="22799"/>
                </a:lnTo>
                <a:lnTo>
                  <a:pt x="24524" y="2279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854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reeform 383"/>
          <p:cNvSpPr/>
          <p:nvPr/>
        </p:nvSpPr>
        <p:spPr>
          <a:xfrm>
            <a:off x="823924" y="2754325"/>
            <a:ext cx="1944674" cy="941375"/>
          </a:xfrm>
          <a:custGeom>
            <a:avLst/>
            <a:gdLst>
              <a:gd name="connsiteX0" fmla="*/ 24524 w 1944674"/>
              <a:gd name="connsiteY0" fmla="*/ 22799 h 941375"/>
              <a:gd name="connsiteX1" fmla="*/ 1951113 w 1944674"/>
              <a:gd name="connsiteY1" fmla="*/ 22799 h 941375"/>
              <a:gd name="connsiteX2" fmla="*/ 1951113 w 1944674"/>
              <a:gd name="connsiteY2" fmla="*/ 951805 h 941375"/>
              <a:gd name="connsiteX3" fmla="*/ 24524 w 1944674"/>
              <a:gd name="connsiteY3" fmla="*/ 951805 h 941375"/>
              <a:gd name="connsiteX4" fmla="*/ 24524 w 1944674"/>
              <a:gd name="connsiteY4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674" h="941375">
                <a:moveTo>
                  <a:pt x="24524" y="22799"/>
                </a:moveTo>
                <a:lnTo>
                  <a:pt x="1951113" y="22799"/>
                </a:lnTo>
                <a:lnTo>
                  <a:pt x="1951113" y="951805"/>
                </a:lnTo>
                <a:lnTo>
                  <a:pt x="24524" y="951805"/>
                </a:lnTo>
                <a:lnTo>
                  <a:pt x="24524" y="2279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Freeform 384"/>
          <p:cNvSpPr/>
          <p:nvPr/>
        </p:nvSpPr>
        <p:spPr>
          <a:xfrm>
            <a:off x="823924" y="2754325"/>
            <a:ext cx="1944674" cy="941375"/>
          </a:xfrm>
          <a:custGeom>
            <a:avLst/>
            <a:gdLst>
              <a:gd name="connsiteX0" fmla="*/ 24524 w 1944674"/>
              <a:gd name="connsiteY0" fmla="*/ 22799 h 941375"/>
              <a:gd name="connsiteX1" fmla="*/ 1951113 w 1944674"/>
              <a:gd name="connsiteY1" fmla="*/ 22799 h 941375"/>
              <a:gd name="connsiteX2" fmla="*/ 1951113 w 1944674"/>
              <a:gd name="connsiteY2" fmla="*/ 951805 h 941375"/>
              <a:gd name="connsiteX3" fmla="*/ 24524 w 1944674"/>
              <a:gd name="connsiteY3" fmla="*/ 951805 h 941375"/>
              <a:gd name="connsiteX4" fmla="*/ 24524 w 1944674"/>
              <a:gd name="connsiteY4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674" h="941375">
                <a:moveTo>
                  <a:pt x="24524" y="22799"/>
                </a:moveTo>
                <a:lnTo>
                  <a:pt x="1951113" y="22799"/>
                </a:lnTo>
                <a:lnTo>
                  <a:pt x="1951113" y="951805"/>
                </a:lnTo>
                <a:lnTo>
                  <a:pt x="24524" y="951805"/>
                </a:lnTo>
                <a:lnTo>
                  <a:pt x="24524" y="2279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854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reeform 385"/>
          <p:cNvSpPr/>
          <p:nvPr/>
        </p:nvSpPr>
        <p:spPr>
          <a:xfrm>
            <a:off x="6348424" y="2754325"/>
            <a:ext cx="1944674" cy="941375"/>
          </a:xfrm>
          <a:custGeom>
            <a:avLst/>
            <a:gdLst>
              <a:gd name="connsiteX0" fmla="*/ 20824 w 1944674"/>
              <a:gd name="connsiteY0" fmla="*/ 22799 h 941375"/>
              <a:gd name="connsiteX1" fmla="*/ 1947413 w 1944674"/>
              <a:gd name="connsiteY1" fmla="*/ 22799 h 941375"/>
              <a:gd name="connsiteX2" fmla="*/ 1947413 w 1944674"/>
              <a:gd name="connsiteY2" fmla="*/ 951805 h 941375"/>
              <a:gd name="connsiteX3" fmla="*/ 20824 w 1944674"/>
              <a:gd name="connsiteY3" fmla="*/ 951805 h 941375"/>
              <a:gd name="connsiteX4" fmla="*/ 20824 w 1944674"/>
              <a:gd name="connsiteY4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674" h="941375">
                <a:moveTo>
                  <a:pt x="20824" y="22799"/>
                </a:moveTo>
                <a:lnTo>
                  <a:pt x="1947413" y="22799"/>
                </a:lnTo>
                <a:lnTo>
                  <a:pt x="1947413" y="951805"/>
                </a:lnTo>
                <a:lnTo>
                  <a:pt x="20824" y="951805"/>
                </a:lnTo>
                <a:lnTo>
                  <a:pt x="20824" y="22799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reeform 386"/>
          <p:cNvSpPr/>
          <p:nvPr/>
        </p:nvSpPr>
        <p:spPr>
          <a:xfrm>
            <a:off x="6348424" y="2754325"/>
            <a:ext cx="1944674" cy="941375"/>
          </a:xfrm>
          <a:custGeom>
            <a:avLst/>
            <a:gdLst>
              <a:gd name="connsiteX0" fmla="*/ 20824 w 1944674"/>
              <a:gd name="connsiteY0" fmla="*/ 22799 h 941375"/>
              <a:gd name="connsiteX1" fmla="*/ 1947413 w 1944674"/>
              <a:gd name="connsiteY1" fmla="*/ 22799 h 941375"/>
              <a:gd name="connsiteX2" fmla="*/ 1947413 w 1944674"/>
              <a:gd name="connsiteY2" fmla="*/ 951805 h 941375"/>
              <a:gd name="connsiteX3" fmla="*/ 20824 w 1944674"/>
              <a:gd name="connsiteY3" fmla="*/ 951805 h 941375"/>
              <a:gd name="connsiteX4" fmla="*/ 20824 w 1944674"/>
              <a:gd name="connsiteY4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674" h="941375">
                <a:moveTo>
                  <a:pt x="20824" y="22799"/>
                </a:moveTo>
                <a:lnTo>
                  <a:pt x="1947413" y="22799"/>
                </a:lnTo>
                <a:lnTo>
                  <a:pt x="1947413" y="951805"/>
                </a:lnTo>
                <a:lnTo>
                  <a:pt x="20824" y="951805"/>
                </a:lnTo>
                <a:lnTo>
                  <a:pt x="20824" y="2279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854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reeform 387"/>
          <p:cNvSpPr/>
          <p:nvPr/>
        </p:nvSpPr>
        <p:spPr>
          <a:xfrm>
            <a:off x="3592524" y="2754325"/>
            <a:ext cx="1931974" cy="941375"/>
          </a:xfrm>
          <a:custGeom>
            <a:avLst/>
            <a:gdLst>
              <a:gd name="connsiteX0" fmla="*/ 16324 w 1931974"/>
              <a:gd name="connsiteY0" fmla="*/ 22799 h 941375"/>
              <a:gd name="connsiteX1" fmla="*/ 1942913 w 1931974"/>
              <a:gd name="connsiteY1" fmla="*/ 22799 h 941375"/>
              <a:gd name="connsiteX2" fmla="*/ 1942913 w 1931974"/>
              <a:gd name="connsiteY2" fmla="*/ 951805 h 941375"/>
              <a:gd name="connsiteX3" fmla="*/ 16324 w 1931974"/>
              <a:gd name="connsiteY3" fmla="*/ 951805 h 941375"/>
              <a:gd name="connsiteX4" fmla="*/ 16324 w 1931974"/>
              <a:gd name="connsiteY4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1974" h="941375">
                <a:moveTo>
                  <a:pt x="16324" y="22799"/>
                </a:moveTo>
                <a:lnTo>
                  <a:pt x="1942913" y="22799"/>
                </a:lnTo>
                <a:lnTo>
                  <a:pt x="1942913" y="951805"/>
                </a:lnTo>
                <a:lnTo>
                  <a:pt x="16324" y="951805"/>
                </a:lnTo>
                <a:lnTo>
                  <a:pt x="16324" y="22799"/>
                </a:lnTo>
                <a:close/>
              </a:path>
            </a:pathLst>
          </a:custGeom>
          <a:solidFill>
            <a:srgbClr val="C8D9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reeform 388"/>
          <p:cNvSpPr/>
          <p:nvPr/>
        </p:nvSpPr>
        <p:spPr>
          <a:xfrm>
            <a:off x="3592524" y="2754325"/>
            <a:ext cx="1931974" cy="941375"/>
          </a:xfrm>
          <a:custGeom>
            <a:avLst/>
            <a:gdLst>
              <a:gd name="connsiteX0" fmla="*/ 16324 w 1931974"/>
              <a:gd name="connsiteY0" fmla="*/ 22799 h 941375"/>
              <a:gd name="connsiteX1" fmla="*/ 1942913 w 1931974"/>
              <a:gd name="connsiteY1" fmla="*/ 22799 h 941375"/>
              <a:gd name="connsiteX2" fmla="*/ 1942913 w 1931974"/>
              <a:gd name="connsiteY2" fmla="*/ 951805 h 941375"/>
              <a:gd name="connsiteX3" fmla="*/ 16324 w 1931974"/>
              <a:gd name="connsiteY3" fmla="*/ 951805 h 941375"/>
              <a:gd name="connsiteX4" fmla="*/ 16324 w 1931974"/>
              <a:gd name="connsiteY4" fmla="*/ 22799 h 94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1974" h="941375">
                <a:moveTo>
                  <a:pt x="16324" y="22799"/>
                </a:moveTo>
                <a:lnTo>
                  <a:pt x="1942913" y="22799"/>
                </a:lnTo>
                <a:lnTo>
                  <a:pt x="1942913" y="951805"/>
                </a:lnTo>
                <a:lnTo>
                  <a:pt x="16324" y="951805"/>
                </a:lnTo>
                <a:lnTo>
                  <a:pt x="16324" y="22799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28549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reeform 389"/>
          <p:cNvSpPr/>
          <p:nvPr/>
        </p:nvSpPr>
        <p:spPr>
          <a:xfrm>
            <a:off x="2754325" y="3224225"/>
            <a:ext cx="738175" cy="26975"/>
          </a:xfrm>
          <a:custGeom>
            <a:avLst/>
            <a:gdLst>
              <a:gd name="connsiteX0" fmla="*/ 20524 w 738175"/>
              <a:gd name="connsiteY0" fmla="*/ 17299 h 26975"/>
              <a:gd name="connsiteX1" fmla="*/ 740225 w 738175"/>
              <a:gd name="connsiteY1" fmla="*/ 17299 h 2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75" h="26975">
                <a:moveTo>
                  <a:pt x="20524" y="17299"/>
                </a:moveTo>
                <a:lnTo>
                  <a:pt x="740225" y="17299"/>
                </a:lnTo>
              </a:path>
            </a:pathLst>
          </a:custGeom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1" name="Picture 3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3192780"/>
            <a:ext cx="137160" cy="99060"/>
          </a:xfrm>
          <a:prstGeom prst="rect">
            <a:avLst/>
          </a:prstGeom>
        </p:spPr>
      </p:pic>
      <p:sp>
        <p:nvSpPr>
          <p:cNvPr id="2" name="Freeform 391"/>
          <p:cNvSpPr/>
          <p:nvPr/>
        </p:nvSpPr>
        <p:spPr>
          <a:xfrm>
            <a:off x="1725625" y="3554424"/>
            <a:ext cx="1284275" cy="725475"/>
          </a:xfrm>
          <a:custGeom>
            <a:avLst/>
            <a:gdLst>
              <a:gd name="connsiteX0" fmla="*/ 1289724 w 1284275"/>
              <a:gd name="connsiteY0" fmla="*/ 735100 h 725475"/>
              <a:gd name="connsiteX1" fmla="*/ 26935 w 1284275"/>
              <a:gd name="connsiteY1" fmla="*/ 21531 h 7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4275" h="725475">
                <a:moveTo>
                  <a:pt x="1289724" y="735100"/>
                </a:moveTo>
                <a:lnTo>
                  <a:pt x="26935" y="21531"/>
                </a:lnTo>
              </a:path>
            </a:pathLst>
          </a:custGeom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2"/>
          <p:cNvSpPr/>
          <p:nvPr/>
        </p:nvSpPr>
        <p:spPr>
          <a:xfrm>
            <a:off x="1725625" y="3554424"/>
            <a:ext cx="1284275" cy="725475"/>
          </a:xfrm>
          <a:custGeom>
            <a:avLst/>
            <a:gdLst>
              <a:gd name="connsiteX0" fmla="*/ 1289724 w 1284275"/>
              <a:gd name="connsiteY0" fmla="*/ 735100 h 725475"/>
              <a:gd name="connsiteX1" fmla="*/ 26935 w 1284275"/>
              <a:gd name="connsiteY1" fmla="*/ 21531 h 7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4275" h="725475">
                <a:moveTo>
                  <a:pt x="1289724" y="735100"/>
                </a:moveTo>
                <a:lnTo>
                  <a:pt x="26935" y="21531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4" name="Picture 3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3497579"/>
            <a:ext cx="144780" cy="137160"/>
          </a:xfrm>
          <a:prstGeom prst="rect">
            <a:avLst/>
          </a:prstGeom>
        </p:spPr>
      </p:pic>
      <p:sp>
        <p:nvSpPr>
          <p:cNvPr id="3" name="Freeform 394"/>
          <p:cNvSpPr/>
          <p:nvPr/>
        </p:nvSpPr>
        <p:spPr>
          <a:xfrm>
            <a:off x="5510224" y="3224225"/>
            <a:ext cx="738175" cy="26975"/>
          </a:xfrm>
          <a:custGeom>
            <a:avLst/>
            <a:gdLst>
              <a:gd name="connsiteX0" fmla="*/ 24925 w 738175"/>
              <a:gd name="connsiteY0" fmla="*/ 17299 h 26975"/>
              <a:gd name="connsiteX1" fmla="*/ 744625 w 738175"/>
              <a:gd name="connsiteY1" fmla="*/ 17299 h 2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8175" h="26975">
                <a:moveTo>
                  <a:pt x="24925" y="17299"/>
                </a:moveTo>
                <a:lnTo>
                  <a:pt x="744625" y="17299"/>
                </a:lnTo>
              </a:path>
            </a:pathLst>
          </a:custGeom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6" name="Picture 3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60" y="3192780"/>
            <a:ext cx="129539" cy="99060"/>
          </a:xfrm>
          <a:prstGeom prst="rect">
            <a:avLst/>
          </a:prstGeom>
        </p:spPr>
      </p:pic>
      <p:sp>
        <p:nvSpPr>
          <p:cNvPr id="4" name="TextBox 396"/>
          <p:cNvSpPr txBox="1"/>
          <p:nvPr/>
        </p:nvSpPr>
        <p:spPr>
          <a:xfrm>
            <a:off x="397424" y="555818"/>
            <a:ext cx="4584419" cy="15216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9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0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0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Layers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Linear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Fully-connected</a:t>
            </a:r>
            <a:r>
              <a:rPr lang="en-US" altLang="zh-CN" sz="1800" b="1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Layer)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456919">
              <a:lnSpc>
                <a:spcPct val="100000"/>
              </a:lnSpc>
            </a:pP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nn.Linear(in_features,</a:t>
            </a:r>
            <a:r>
              <a:rPr lang="en-US" altLang="zh-CN" sz="1800" spc="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out_features)</a:t>
            </a:r>
          </a:p>
        </p:txBody>
      </p:sp>
      <p:sp>
        <p:nvSpPr>
          <p:cNvPr id="397" name="TextBox 397"/>
          <p:cNvSpPr txBox="1"/>
          <p:nvPr/>
        </p:nvSpPr>
        <p:spPr>
          <a:xfrm>
            <a:off x="1254570" y="2982595"/>
            <a:ext cx="1183099" cy="46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52447" indent="-252447" hangingPunct="0">
              <a:lnSpc>
                <a:spcPct val="95833"/>
              </a:lnSpc>
            </a:pPr>
            <a:r>
              <a:rPr lang="en-US" altLang="zh-CN" sz="1600" spc="15" dirty="0">
                <a:solidFill>
                  <a:srgbClr val="000000"/>
                </a:solidFill>
                <a:latin typeface="Arial"/>
                <a:ea typeface="Arial"/>
              </a:rPr>
              <a:t>Input</a:t>
            </a:r>
            <a:r>
              <a:rPr lang="en-US" altLang="zh-CN" sz="1600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69" dirty="0">
                <a:solidFill>
                  <a:srgbClr val="000000"/>
                </a:solidFill>
                <a:latin typeface="Times New Roman"/>
                <a:ea typeface="Times New Roman"/>
              </a:rPr>
              <a:t>*</a:t>
            </a:r>
            <a:r>
              <a:rPr lang="en-US" altLang="zh-CN" sz="1600" spc="34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600" spc="69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600" spc="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69" dirty="0">
                <a:solidFill>
                  <a:srgbClr val="000000"/>
                </a:solidFill>
                <a:latin typeface="Times New Roman"/>
                <a:ea typeface="Times New Roman"/>
              </a:rPr>
              <a:t>32</a:t>
            </a:r>
          </a:p>
        </p:txBody>
      </p:sp>
      <p:sp>
        <p:nvSpPr>
          <p:cNvPr id="398" name="TextBox 398"/>
          <p:cNvSpPr txBox="1"/>
          <p:nvPr/>
        </p:nvSpPr>
        <p:spPr>
          <a:xfrm>
            <a:off x="3708543" y="3115984"/>
            <a:ext cx="173990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120" dirty="0">
                <a:solidFill>
                  <a:srgbClr val="000000"/>
                </a:solidFill>
                <a:latin typeface="Times New Roman"/>
                <a:ea typeface="Times New Roman"/>
              </a:rPr>
              <a:t>nn.Linear(32,</a:t>
            </a:r>
            <a:r>
              <a:rPr lang="en-US" altLang="zh-CN" sz="1600" spc="4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spc="125" dirty="0">
                <a:solidFill>
                  <a:srgbClr val="000000"/>
                </a:solidFill>
                <a:latin typeface="Times New Roman"/>
                <a:ea typeface="Times New Roman"/>
              </a:rPr>
              <a:t>64)</a:t>
            </a:r>
          </a:p>
        </p:txBody>
      </p:sp>
      <p:sp>
        <p:nvSpPr>
          <p:cNvPr id="399" name="TextBox 399"/>
          <p:cNvSpPr txBox="1"/>
          <p:nvPr/>
        </p:nvSpPr>
        <p:spPr>
          <a:xfrm>
            <a:off x="6696362" y="2982595"/>
            <a:ext cx="1340985" cy="467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31455" indent="-331455" hangingPunct="0">
              <a:lnSpc>
                <a:spcPct val="95833"/>
              </a:lnSpc>
            </a:pPr>
            <a:r>
              <a:rPr lang="en-US" altLang="zh-CN" sz="1600" spc="15" dirty="0">
                <a:solidFill>
                  <a:srgbClr val="000000"/>
                </a:solidFill>
                <a:latin typeface="Arial"/>
                <a:ea typeface="Arial"/>
              </a:rPr>
              <a:t>Output</a:t>
            </a:r>
            <a:r>
              <a:rPr lang="en-US" altLang="zh-CN" sz="1600" spc="-2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2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</a:rPr>
              <a:t>*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600" spc="-10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latin typeface="Times New Roman"/>
                <a:ea typeface="Times New Roman"/>
              </a:rPr>
              <a:t>64</a:t>
            </a:r>
          </a:p>
        </p:txBody>
      </p:sp>
      <p:sp>
        <p:nvSpPr>
          <p:cNvPr id="400" name="TextBox 400"/>
          <p:cNvSpPr txBox="1"/>
          <p:nvPr/>
        </p:nvSpPr>
        <p:spPr>
          <a:xfrm>
            <a:off x="583925" y="4366992"/>
            <a:ext cx="4285369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0000"/>
              </a:lnSpc>
            </a:pP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can</a:t>
            </a:r>
            <a:r>
              <a:rPr lang="en-US" altLang="zh-CN" sz="1500" spc="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be</a:t>
            </a:r>
            <a:r>
              <a:rPr lang="en-US" altLang="zh-CN" sz="1500" spc="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any</a:t>
            </a:r>
            <a:r>
              <a:rPr lang="en-US" altLang="zh-CN" sz="1500" spc="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shape</a:t>
            </a:r>
            <a:r>
              <a:rPr lang="en-US" altLang="zh-CN" sz="1500" spc="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(but</a:t>
            </a:r>
            <a:r>
              <a:rPr lang="en-US" altLang="zh-CN" sz="1500" spc="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last</a:t>
            </a:r>
            <a:r>
              <a:rPr lang="en-US" altLang="zh-CN" sz="1500" spc="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dimension</a:t>
            </a:r>
            <a:r>
              <a:rPr lang="en-US" altLang="zh-CN" sz="1500" spc="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must</a:t>
            </a:r>
            <a:r>
              <a:rPr lang="en-US" altLang="zh-CN" sz="1500" spc="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Arial"/>
                <a:ea typeface="Arial"/>
              </a:rPr>
              <a:t>be</a:t>
            </a:r>
            <a:r>
              <a:rPr lang="en-US" altLang="zh-CN" sz="1500" spc="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FE0000"/>
                </a:solidFill>
                <a:latin typeface="Times New Roman"/>
                <a:ea typeface="Times New Roman"/>
              </a:rPr>
              <a:t>32)</a:t>
            </a:r>
            <a:r>
              <a:rPr lang="en-US" altLang="zh-CN" sz="15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00" dirty="0">
                <a:solidFill>
                  <a:srgbClr val="FE0000"/>
                </a:solidFill>
                <a:latin typeface="Arial"/>
                <a:ea typeface="Arial"/>
              </a:rPr>
              <a:t>e.g.</a:t>
            </a:r>
            <a:r>
              <a:rPr lang="en-US" altLang="zh-CN" sz="1500" spc="13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500" spc="179" dirty="0">
                <a:solidFill>
                  <a:srgbClr val="FE0000"/>
                </a:solidFill>
                <a:latin typeface="Arial"/>
                <a:ea typeface="Arial"/>
              </a:rPr>
              <a:t>(</a:t>
            </a:r>
            <a:r>
              <a:rPr lang="en-US" altLang="zh-CN" sz="1500" spc="204" dirty="0">
                <a:solidFill>
                  <a:srgbClr val="FE0000"/>
                </a:solidFill>
                <a:latin typeface="Times New Roman"/>
                <a:ea typeface="Times New Roman"/>
              </a:rPr>
              <a:t>10,</a:t>
            </a:r>
            <a:r>
              <a:rPr lang="en-US" altLang="zh-CN" sz="15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FE0000"/>
                </a:solidFill>
                <a:latin typeface="Times New Roman"/>
                <a:ea typeface="Times New Roman"/>
              </a:rPr>
              <a:t>32),</a:t>
            </a:r>
            <a:r>
              <a:rPr lang="en-US" altLang="zh-CN" sz="15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95" dirty="0">
                <a:solidFill>
                  <a:srgbClr val="FE0000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15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FE0000"/>
                </a:solidFill>
                <a:latin typeface="Times New Roman"/>
                <a:ea typeface="Times New Roman"/>
              </a:rPr>
              <a:t>5,</a:t>
            </a:r>
            <a:r>
              <a:rPr lang="en-US" altLang="zh-CN" sz="15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95" dirty="0">
                <a:solidFill>
                  <a:srgbClr val="FE0000"/>
                </a:solidFill>
                <a:latin typeface="Times New Roman"/>
                <a:ea typeface="Times New Roman"/>
              </a:rPr>
              <a:t>32),</a:t>
            </a:r>
            <a:r>
              <a:rPr lang="en-US" altLang="zh-CN" sz="15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75" dirty="0">
                <a:solidFill>
                  <a:srgbClr val="FE0000"/>
                </a:solidFill>
                <a:latin typeface="Times New Roman"/>
                <a:ea typeface="Times New Roman"/>
              </a:rPr>
              <a:t>(1,</a:t>
            </a:r>
            <a:r>
              <a:rPr lang="en-US" altLang="zh-CN" sz="15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5" dirty="0">
                <a:solidFill>
                  <a:srgbClr val="FE0000"/>
                </a:solidFill>
                <a:latin typeface="Times New Roman"/>
                <a:ea typeface="Times New Roman"/>
              </a:rPr>
              <a:t>1,</a:t>
            </a:r>
            <a:r>
              <a:rPr lang="en-US" altLang="zh-CN" sz="15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5" dirty="0">
                <a:solidFill>
                  <a:srgbClr val="FE0000"/>
                </a:solidFill>
                <a:latin typeface="Times New Roman"/>
                <a:ea typeface="Times New Roman"/>
              </a:rPr>
              <a:t>3,</a:t>
            </a:r>
            <a:r>
              <a:rPr lang="en-US" altLang="zh-CN" sz="15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FE0000"/>
                </a:solidFill>
                <a:latin typeface="Times New Roman"/>
                <a:ea typeface="Times New Roman"/>
              </a:rPr>
              <a:t>32),</a:t>
            </a:r>
            <a:r>
              <a:rPr lang="en-US" altLang="zh-CN" sz="15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39" dirty="0">
                <a:solidFill>
                  <a:srgbClr val="FE0000"/>
                </a:solidFill>
                <a:latin typeface="Arial"/>
                <a:ea typeface="Arial"/>
              </a:rPr>
              <a:t>...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Freeform 40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3" name="Picture 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420" y="1874520"/>
            <a:ext cx="2293620" cy="3032760"/>
          </a:xfrm>
          <a:prstGeom prst="rect">
            <a:avLst/>
          </a:prstGeom>
        </p:spPr>
      </p:pic>
      <p:pic>
        <p:nvPicPr>
          <p:cNvPr id="404" name="Picture 4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280" y="2811780"/>
            <a:ext cx="2857500" cy="1165860"/>
          </a:xfrm>
          <a:prstGeom prst="rect">
            <a:avLst/>
          </a:prstGeom>
        </p:spPr>
      </p:pic>
      <p:sp>
        <p:nvSpPr>
          <p:cNvPr id="2" name="Freeform 404"/>
          <p:cNvSpPr/>
          <p:nvPr/>
        </p:nvSpPr>
        <p:spPr>
          <a:xfrm>
            <a:off x="8934450" y="4705350"/>
            <a:ext cx="6350" cy="209550"/>
          </a:xfrm>
          <a:custGeom>
            <a:avLst/>
            <a:gdLst>
              <a:gd name="connsiteX0" fmla="*/ 18923 w 6350"/>
              <a:gd name="connsiteY0" fmla="*/ 8083 h 209550"/>
              <a:gd name="connsiteX1" fmla="*/ 18923 w 6350"/>
              <a:gd name="connsiteY1" fmla="*/ 212421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09550">
                <a:moveTo>
                  <a:pt x="18923" y="8083"/>
                </a:moveTo>
                <a:lnTo>
                  <a:pt x="18923" y="212421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6"/>
          <p:cNvSpPr txBox="1"/>
          <p:nvPr/>
        </p:nvSpPr>
        <p:spPr>
          <a:xfrm>
            <a:off x="397424" y="555818"/>
            <a:ext cx="4441211" cy="1061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9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0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0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Layers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Linear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Fully-connected</a:t>
            </a:r>
            <a:r>
              <a:rPr lang="en-US" altLang="zh-CN" sz="1800" b="1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Freeform 408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9"/>
          <p:cNvSpPr/>
          <p:nvPr/>
        </p:nvSpPr>
        <p:spPr>
          <a:xfrm>
            <a:off x="3622687" y="2543187"/>
            <a:ext cx="365112" cy="377812"/>
          </a:xfrm>
          <a:custGeom>
            <a:avLst/>
            <a:gdLst>
              <a:gd name="connsiteX0" fmla="*/ 377611 w 365112"/>
              <a:gd name="connsiteY0" fmla="*/ 380649 h 377812"/>
              <a:gd name="connsiteX1" fmla="*/ 10111 w 365112"/>
              <a:gd name="connsiteY1" fmla="*/ 380649 h 377812"/>
              <a:gd name="connsiteX2" fmla="*/ 10111 w 365112"/>
              <a:gd name="connsiteY2" fmla="*/ 13149 h 377812"/>
              <a:gd name="connsiteX3" fmla="*/ 377611 w 365112"/>
              <a:gd name="connsiteY3" fmla="*/ 13149 h 377812"/>
              <a:gd name="connsiteX4" fmla="*/ 377611 w 365112"/>
              <a:gd name="connsiteY4" fmla="*/ 380649 h 377812"/>
              <a:gd name="connsiteX5" fmla="*/ 377611 w 365112"/>
              <a:gd name="connsiteY5" fmla="*/ 380649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377611" y="380649"/>
                </a:moveTo>
                <a:lnTo>
                  <a:pt x="10111" y="380649"/>
                </a:lnTo>
                <a:lnTo>
                  <a:pt x="10111" y="13149"/>
                </a:lnTo>
                <a:lnTo>
                  <a:pt x="377611" y="13149"/>
                </a:lnTo>
                <a:lnTo>
                  <a:pt x="377611" y="380649"/>
                </a:lnTo>
                <a:lnTo>
                  <a:pt x="377611" y="380649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10"/>
          <p:cNvSpPr/>
          <p:nvPr/>
        </p:nvSpPr>
        <p:spPr>
          <a:xfrm>
            <a:off x="3622687" y="2543187"/>
            <a:ext cx="365112" cy="377812"/>
          </a:xfrm>
          <a:custGeom>
            <a:avLst/>
            <a:gdLst>
              <a:gd name="connsiteX0" fmla="*/ 10111 w 365112"/>
              <a:gd name="connsiteY0" fmla="*/ 13149 h 377812"/>
              <a:gd name="connsiteX1" fmla="*/ 377611 w 365112"/>
              <a:gd name="connsiteY1" fmla="*/ 13149 h 377812"/>
              <a:gd name="connsiteX2" fmla="*/ 377611 w 365112"/>
              <a:gd name="connsiteY2" fmla="*/ 380649 h 377812"/>
              <a:gd name="connsiteX3" fmla="*/ 10111 w 365112"/>
              <a:gd name="connsiteY3" fmla="*/ 380649 h 377812"/>
              <a:gd name="connsiteX4" fmla="*/ 10111 w 365112"/>
              <a:gd name="connsiteY4" fmla="*/ 13149 h 377812"/>
              <a:gd name="connsiteX5" fmla="*/ 10111 w 365112"/>
              <a:gd name="connsiteY5" fmla="*/ 13149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3149"/>
                </a:moveTo>
                <a:lnTo>
                  <a:pt x="377611" y="13149"/>
                </a:lnTo>
                <a:lnTo>
                  <a:pt x="377611" y="380649"/>
                </a:lnTo>
                <a:lnTo>
                  <a:pt x="10111" y="380649"/>
                </a:lnTo>
                <a:lnTo>
                  <a:pt x="10111" y="13149"/>
                </a:lnTo>
                <a:lnTo>
                  <a:pt x="10111" y="1314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1"/>
          <p:cNvSpPr/>
          <p:nvPr/>
        </p:nvSpPr>
        <p:spPr>
          <a:xfrm>
            <a:off x="3622687" y="2543187"/>
            <a:ext cx="365112" cy="377812"/>
          </a:xfrm>
          <a:custGeom>
            <a:avLst/>
            <a:gdLst>
              <a:gd name="connsiteX0" fmla="*/ 10111 w 365112"/>
              <a:gd name="connsiteY0" fmla="*/ 13149 h 377812"/>
              <a:gd name="connsiteX1" fmla="*/ 377611 w 365112"/>
              <a:gd name="connsiteY1" fmla="*/ 13149 h 377812"/>
              <a:gd name="connsiteX2" fmla="*/ 377611 w 365112"/>
              <a:gd name="connsiteY2" fmla="*/ 380649 h 377812"/>
              <a:gd name="connsiteX3" fmla="*/ 10111 w 365112"/>
              <a:gd name="connsiteY3" fmla="*/ 380649 h 377812"/>
              <a:gd name="connsiteX4" fmla="*/ 10111 w 365112"/>
              <a:gd name="connsiteY4" fmla="*/ 13149 h 377812"/>
              <a:gd name="connsiteX5" fmla="*/ 10111 w 365112"/>
              <a:gd name="connsiteY5" fmla="*/ 13149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3149"/>
                </a:moveTo>
                <a:lnTo>
                  <a:pt x="377611" y="13149"/>
                </a:lnTo>
                <a:lnTo>
                  <a:pt x="377611" y="380649"/>
                </a:lnTo>
                <a:lnTo>
                  <a:pt x="10111" y="380649"/>
                </a:lnTo>
                <a:lnTo>
                  <a:pt x="10111" y="13149"/>
                </a:lnTo>
                <a:lnTo>
                  <a:pt x="10111" y="13149"/>
                </a:lnTo>
                <a:close/>
              </a:path>
            </a:pathLst>
          </a:custGeom>
          <a:solidFill>
            <a:srgbClr val="0000AD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2"/>
          <p:cNvSpPr/>
          <p:nvPr/>
        </p:nvSpPr>
        <p:spPr>
          <a:xfrm>
            <a:off x="3622687" y="2543187"/>
            <a:ext cx="365112" cy="377812"/>
          </a:xfrm>
          <a:custGeom>
            <a:avLst/>
            <a:gdLst>
              <a:gd name="connsiteX0" fmla="*/ 10111 w 365112"/>
              <a:gd name="connsiteY0" fmla="*/ 13149 h 377812"/>
              <a:gd name="connsiteX1" fmla="*/ 377776 w 365112"/>
              <a:gd name="connsiteY1" fmla="*/ 13149 h 377812"/>
              <a:gd name="connsiteX2" fmla="*/ 377776 w 365112"/>
              <a:gd name="connsiteY2" fmla="*/ 380814 h 377812"/>
              <a:gd name="connsiteX3" fmla="*/ 10111 w 365112"/>
              <a:gd name="connsiteY3" fmla="*/ 380814 h 377812"/>
              <a:gd name="connsiteX4" fmla="*/ 10111 w 365112"/>
              <a:gd name="connsiteY4" fmla="*/ 13149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12" h="377812">
                <a:moveTo>
                  <a:pt x="10111" y="13149"/>
                </a:moveTo>
                <a:lnTo>
                  <a:pt x="377776" y="13149"/>
                </a:lnTo>
                <a:lnTo>
                  <a:pt x="377776" y="380814"/>
                </a:lnTo>
                <a:lnTo>
                  <a:pt x="10111" y="380814"/>
                </a:lnTo>
                <a:lnTo>
                  <a:pt x="10111" y="1314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3"/>
          <p:cNvSpPr/>
          <p:nvPr/>
        </p:nvSpPr>
        <p:spPr>
          <a:xfrm>
            <a:off x="3622687" y="1946287"/>
            <a:ext cx="365112" cy="377812"/>
          </a:xfrm>
          <a:custGeom>
            <a:avLst/>
            <a:gdLst>
              <a:gd name="connsiteX0" fmla="*/ 377611 w 365112"/>
              <a:gd name="connsiteY0" fmla="*/ 378586 h 377812"/>
              <a:gd name="connsiteX1" fmla="*/ 10111 w 365112"/>
              <a:gd name="connsiteY1" fmla="*/ 378586 h 377812"/>
              <a:gd name="connsiteX2" fmla="*/ 10111 w 365112"/>
              <a:gd name="connsiteY2" fmla="*/ 11086 h 377812"/>
              <a:gd name="connsiteX3" fmla="*/ 377611 w 365112"/>
              <a:gd name="connsiteY3" fmla="*/ 11086 h 377812"/>
              <a:gd name="connsiteX4" fmla="*/ 377611 w 365112"/>
              <a:gd name="connsiteY4" fmla="*/ 378586 h 377812"/>
              <a:gd name="connsiteX5" fmla="*/ 377611 w 365112"/>
              <a:gd name="connsiteY5" fmla="*/ 3785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377611" y="378586"/>
                </a:moveTo>
                <a:lnTo>
                  <a:pt x="10111" y="378586"/>
                </a:lnTo>
                <a:lnTo>
                  <a:pt x="10111" y="11086"/>
                </a:lnTo>
                <a:lnTo>
                  <a:pt x="377611" y="11086"/>
                </a:lnTo>
                <a:lnTo>
                  <a:pt x="377611" y="378586"/>
                </a:lnTo>
                <a:lnTo>
                  <a:pt x="377611" y="378586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Freeform 414"/>
          <p:cNvSpPr/>
          <p:nvPr/>
        </p:nvSpPr>
        <p:spPr>
          <a:xfrm>
            <a:off x="3622687" y="1946287"/>
            <a:ext cx="365112" cy="377812"/>
          </a:xfrm>
          <a:custGeom>
            <a:avLst/>
            <a:gdLst>
              <a:gd name="connsiteX0" fmla="*/ 10111 w 365112"/>
              <a:gd name="connsiteY0" fmla="*/ 11086 h 377812"/>
              <a:gd name="connsiteX1" fmla="*/ 377611 w 365112"/>
              <a:gd name="connsiteY1" fmla="*/ 11086 h 377812"/>
              <a:gd name="connsiteX2" fmla="*/ 377611 w 365112"/>
              <a:gd name="connsiteY2" fmla="*/ 378586 h 377812"/>
              <a:gd name="connsiteX3" fmla="*/ 10111 w 365112"/>
              <a:gd name="connsiteY3" fmla="*/ 378586 h 377812"/>
              <a:gd name="connsiteX4" fmla="*/ 10111 w 365112"/>
              <a:gd name="connsiteY4" fmla="*/ 11086 h 377812"/>
              <a:gd name="connsiteX5" fmla="*/ 10111 w 365112"/>
              <a:gd name="connsiteY5" fmla="*/ 110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1086"/>
                </a:moveTo>
                <a:lnTo>
                  <a:pt x="377611" y="11086"/>
                </a:lnTo>
                <a:lnTo>
                  <a:pt x="377611" y="378586"/>
                </a:lnTo>
                <a:lnTo>
                  <a:pt x="10111" y="378586"/>
                </a:lnTo>
                <a:lnTo>
                  <a:pt x="10111" y="11086"/>
                </a:lnTo>
                <a:lnTo>
                  <a:pt x="10111" y="1108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reeform 415"/>
          <p:cNvSpPr/>
          <p:nvPr/>
        </p:nvSpPr>
        <p:spPr>
          <a:xfrm>
            <a:off x="3622687" y="1946287"/>
            <a:ext cx="365112" cy="377812"/>
          </a:xfrm>
          <a:custGeom>
            <a:avLst/>
            <a:gdLst>
              <a:gd name="connsiteX0" fmla="*/ 10111 w 365112"/>
              <a:gd name="connsiteY0" fmla="*/ 11086 h 377812"/>
              <a:gd name="connsiteX1" fmla="*/ 377611 w 365112"/>
              <a:gd name="connsiteY1" fmla="*/ 11086 h 377812"/>
              <a:gd name="connsiteX2" fmla="*/ 377611 w 365112"/>
              <a:gd name="connsiteY2" fmla="*/ 378586 h 377812"/>
              <a:gd name="connsiteX3" fmla="*/ 10111 w 365112"/>
              <a:gd name="connsiteY3" fmla="*/ 378586 h 377812"/>
              <a:gd name="connsiteX4" fmla="*/ 10111 w 365112"/>
              <a:gd name="connsiteY4" fmla="*/ 11086 h 377812"/>
              <a:gd name="connsiteX5" fmla="*/ 10111 w 365112"/>
              <a:gd name="connsiteY5" fmla="*/ 110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1086"/>
                </a:moveTo>
                <a:lnTo>
                  <a:pt x="377611" y="11086"/>
                </a:lnTo>
                <a:lnTo>
                  <a:pt x="377611" y="378586"/>
                </a:lnTo>
                <a:lnTo>
                  <a:pt x="10111" y="378586"/>
                </a:lnTo>
                <a:lnTo>
                  <a:pt x="10111" y="11086"/>
                </a:lnTo>
                <a:lnTo>
                  <a:pt x="10111" y="11086"/>
                </a:lnTo>
                <a:close/>
              </a:path>
            </a:pathLst>
          </a:custGeom>
          <a:solidFill>
            <a:srgbClr val="000040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6"/>
          <p:cNvSpPr/>
          <p:nvPr/>
        </p:nvSpPr>
        <p:spPr>
          <a:xfrm>
            <a:off x="3622687" y="1946287"/>
            <a:ext cx="365112" cy="377812"/>
          </a:xfrm>
          <a:custGeom>
            <a:avLst/>
            <a:gdLst>
              <a:gd name="connsiteX0" fmla="*/ 10111 w 365112"/>
              <a:gd name="connsiteY0" fmla="*/ 11086 h 377812"/>
              <a:gd name="connsiteX1" fmla="*/ 377776 w 365112"/>
              <a:gd name="connsiteY1" fmla="*/ 11086 h 377812"/>
              <a:gd name="connsiteX2" fmla="*/ 377776 w 365112"/>
              <a:gd name="connsiteY2" fmla="*/ 378751 h 377812"/>
              <a:gd name="connsiteX3" fmla="*/ 10111 w 365112"/>
              <a:gd name="connsiteY3" fmla="*/ 378751 h 377812"/>
              <a:gd name="connsiteX4" fmla="*/ 10111 w 365112"/>
              <a:gd name="connsiteY4" fmla="*/ 110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12" h="377812">
                <a:moveTo>
                  <a:pt x="10111" y="11086"/>
                </a:moveTo>
                <a:lnTo>
                  <a:pt x="377776" y="11086"/>
                </a:lnTo>
                <a:lnTo>
                  <a:pt x="377776" y="378751"/>
                </a:lnTo>
                <a:lnTo>
                  <a:pt x="10111" y="378751"/>
                </a:lnTo>
                <a:lnTo>
                  <a:pt x="10111" y="1108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7"/>
          <p:cNvSpPr/>
          <p:nvPr/>
        </p:nvSpPr>
        <p:spPr>
          <a:xfrm>
            <a:off x="3622687" y="3140087"/>
            <a:ext cx="365112" cy="377812"/>
          </a:xfrm>
          <a:custGeom>
            <a:avLst/>
            <a:gdLst>
              <a:gd name="connsiteX0" fmla="*/ 377611 w 365112"/>
              <a:gd name="connsiteY0" fmla="*/ 382737 h 377812"/>
              <a:gd name="connsiteX1" fmla="*/ 10111 w 365112"/>
              <a:gd name="connsiteY1" fmla="*/ 382737 h 377812"/>
              <a:gd name="connsiteX2" fmla="*/ 10111 w 365112"/>
              <a:gd name="connsiteY2" fmla="*/ 15237 h 377812"/>
              <a:gd name="connsiteX3" fmla="*/ 377611 w 365112"/>
              <a:gd name="connsiteY3" fmla="*/ 15237 h 377812"/>
              <a:gd name="connsiteX4" fmla="*/ 377611 w 365112"/>
              <a:gd name="connsiteY4" fmla="*/ 382737 h 377812"/>
              <a:gd name="connsiteX5" fmla="*/ 377611 w 365112"/>
              <a:gd name="connsiteY5" fmla="*/ 382737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377611" y="382737"/>
                </a:moveTo>
                <a:lnTo>
                  <a:pt x="10111" y="382737"/>
                </a:lnTo>
                <a:lnTo>
                  <a:pt x="10111" y="15237"/>
                </a:lnTo>
                <a:lnTo>
                  <a:pt x="377611" y="15237"/>
                </a:lnTo>
                <a:lnTo>
                  <a:pt x="377611" y="382737"/>
                </a:lnTo>
                <a:lnTo>
                  <a:pt x="377611" y="382737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8"/>
          <p:cNvSpPr/>
          <p:nvPr/>
        </p:nvSpPr>
        <p:spPr>
          <a:xfrm>
            <a:off x="3622687" y="3140087"/>
            <a:ext cx="365112" cy="377812"/>
          </a:xfrm>
          <a:custGeom>
            <a:avLst/>
            <a:gdLst>
              <a:gd name="connsiteX0" fmla="*/ 10111 w 365112"/>
              <a:gd name="connsiteY0" fmla="*/ 15237 h 377812"/>
              <a:gd name="connsiteX1" fmla="*/ 377611 w 365112"/>
              <a:gd name="connsiteY1" fmla="*/ 15237 h 377812"/>
              <a:gd name="connsiteX2" fmla="*/ 377611 w 365112"/>
              <a:gd name="connsiteY2" fmla="*/ 382737 h 377812"/>
              <a:gd name="connsiteX3" fmla="*/ 10111 w 365112"/>
              <a:gd name="connsiteY3" fmla="*/ 382737 h 377812"/>
              <a:gd name="connsiteX4" fmla="*/ 10111 w 365112"/>
              <a:gd name="connsiteY4" fmla="*/ 15237 h 377812"/>
              <a:gd name="connsiteX5" fmla="*/ 10111 w 365112"/>
              <a:gd name="connsiteY5" fmla="*/ 15237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5237"/>
                </a:moveTo>
                <a:lnTo>
                  <a:pt x="377611" y="15237"/>
                </a:lnTo>
                <a:lnTo>
                  <a:pt x="377611" y="382737"/>
                </a:lnTo>
                <a:lnTo>
                  <a:pt x="10111" y="382737"/>
                </a:lnTo>
                <a:lnTo>
                  <a:pt x="10111" y="15237"/>
                </a:lnTo>
                <a:lnTo>
                  <a:pt x="10111" y="1523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reeform 419"/>
          <p:cNvSpPr/>
          <p:nvPr/>
        </p:nvSpPr>
        <p:spPr>
          <a:xfrm>
            <a:off x="3622687" y="3140087"/>
            <a:ext cx="365112" cy="377812"/>
          </a:xfrm>
          <a:custGeom>
            <a:avLst/>
            <a:gdLst>
              <a:gd name="connsiteX0" fmla="*/ 10111 w 365112"/>
              <a:gd name="connsiteY0" fmla="*/ 15237 h 377812"/>
              <a:gd name="connsiteX1" fmla="*/ 377611 w 365112"/>
              <a:gd name="connsiteY1" fmla="*/ 15237 h 377812"/>
              <a:gd name="connsiteX2" fmla="*/ 377611 w 365112"/>
              <a:gd name="connsiteY2" fmla="*/ 382737 h 377812"/>
              <a:gd name="connsiteX3" fmla="*/ 10111 w 365112"/>
              <a:gd name="connsiteY3" fmla="*/ 382737 h 377812"/>
              <a:gd name="connsiteX4" fmla="*/ 10111 w 365112"/>
              <a:gd name="connsiteY4" fmla="*/ 15237 h 377812"/>
              <a:gd name="connsiteX5" fmla="*/ 10111 w 365112"/>
              <a:gd name="connsiteY5" fmla="*/ 15237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5237"/>
                </a:moveTo>
                <a:lnTo>
                  <a:pt x="377611" y="15237"/>
                </a:lnTo>
                <a:lnTo>
                  <a:pt x="377611" y="382737"/>
                </a:lnTo>
                <a:lnTo>
                  <a:pt x="10111" y="382737"/>
                </a:lnTo>
                <a:lnTo>
                  <a:pt x="10111" y="15237"/>
                </a:lnTo>
                <a:lnTo>
                  <a:pt x="10111" y="15237"/>
                </a:lnTo>
                <a:close/>
              </a:path>
            </a:pathLst>
          </a:custGeom>
          <a:solidFill>
            <a:srgbClr val="00003A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reeform 420"/>
          <p:cNvSpPr/>
          <p:nvPr/>
        </p:nvSpPr>
        <p:spPr>
          <a:xfrm>
            <a:off x="3622687" y="3140087"/>
            <a:ext cx="365112" cy="377812"/>
          </a:xfrm>
          <a:custGeom>
            <a:avLst/>
            <a:gdLst>
              <a:gd name="connsiteX0" fmla="*/ 10111 w 365112"/>
              <a:gd name="connsiteY0" fmla="*/ 15237 h 377812"/>
              <a:gd name="connsiteX1" fmla="*/ 377776 w 365112"/>
              <a:gd name="connsiteY1" fmla="*/ 15237 h 377812"/>
              <a:gd name="connsiteX2" fmla="*/ 377776 w 365112"/>
              <a:gd name="connsiteY2" fmla="*/ 382902 h 377812"/>
              <a:gd name="connsiteX3" fmla="*/ 10111 w 365112"/>
              <a:gd name="connsiteY3" fmla="*/ 382902 h 377812"/>
              <a:gd name="connsiteX4" fmla="*/ 10111 w 365112"/>
              <a:gd name="connsiteY4" fmla="*/ 15237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12" h="377812">
                <a:moveTo>
                  <a:pt x="10111" y="15237"/>
                </a:moveTo>
                <a:lnTo>
                  <a:pt x="377776" y="15237"/>
                </a:lnTo>
                <a:lnTo>
                  <a:pt x="377776" y="382902"/>
                </a:lnTo>
                <a:lnTo>
                  <a:pt x="10111" y="382902"/>
                </a:lnTo>
                <a:lnTo>
                  <a:pt x="10111" y="1523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reeform 421"/>
          <p:cNvSpPr/>
          <p:nvPr/>
        </p:nvSpPr>
        <p:spPr>
          <a:xfrm>
            <a:off x="3622687" y="4460887"/>
            <a:ext cx="365112" cy="377812"/>
          </a:xfrm>
          <a:custGeom>
            <a:avLst/>
            <a:gdLst>
              <a:gd name="connsiteX0" fmla="*/ 377611 w 365112"/>
              <a:gd name="connsiteY0" fmla="*/ 382986 h 377812"/>
              <a:gd name="connsiteX1" fmla="*/ 10111 w 365112"/>
              <a:gd name="connsiteY1" fmla="*/ 382986 h 377812"/>
              <a:gd name="connsiteX2" fmla="*/ 10111 w 365112"/>
              <a:gd name="connsiteY2" fmla="*/ 15486 h 377812"/>
              <a:gd name="connsiteX3" fmla="*/ 377611 w 365112"/>
              <a:gd name="connsiteY3" fmla="*/ 15486 h 377812"/>
              <a:gd name="connsiteX4" fmla="*/ 377611 w 365112"/>
              <a:gd name="connsiteY4" fmla="*/ 382986 h 377812"/>
              <a:gd name="connsiteX5" fmla="*/ 377611 w 365112"/>
              <a:gd name="connsiteY5" fmla="*/ 3829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377611" y="382986"/>
                </a:moveTo>
                <a:lnTo>
                  <a:pt x="10111" y="382986"/>
                </a:lnTo>
                <a:lnTo>
                  <a:pt x="10111" y="15486"/>
                </a:lnTo>
                <a:lnTo>
                  <a:pt x="377611" y="15486"/>
                </a:lnTo>
                <a:lnTo>
                  <a:pt x="377611" y="382986"/>
                </a:lnTo>
                <a:lnTo>
                  <a:pt x="377611" y="382986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reeform 422"/>
          <p:cNvSpPr/>
          <p:nvPr/>
        </p:nvSpPr>
        <p:spPr>
          <a:xfrm>
            <a:off x="3622687" y="4460887"/>
            <a:ext cx="365112" cy="377812"/>
          </a:xfrm>
          <a:custGeom>
            <a:avLst/>
            <a:gdLst>
              <a:gd name="connsiteX0" fmla="*/ 10111 w 365112"/>
              <a:gd name="connsiteY0" fmla="*/ 15486 h 377812"/>
              <a:gd name="connsiteX1" fmla="*/ 377611 w 365112"/>
              <a:gd name="connsiteY1" fmla="*/ 15486 h 377812"/>
              <a:gd name="connsiteX2" fmla="*/ 377611 w 365112"/>
              <a:gd name="connsiteY2" fmla="*/ 382986 h 377812"/>
              <a:gd name="connsiteX3" fmla="*/ 10111 w 365112"/>
              <a:gd name="connsiteY3" fmla="*/ 382986 h 377812"/>
              <a:gd name="connsiteX4" fmla="*/ 10111 w 365112"/>
              <a:gd name="connsiteY4" fmla="*/ 15486 h 377812"/>
              <a:gd name="connsiteX5" fmla="*/ 10111 w 365112"/>
              <a:gd name="connsiteY5" fmla="*/ 154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5486"/>
                </a:moveTo>
                <a:lnTo>
                  <a:pt x="377611" y="15486"/>
                </a:lnTo>
                <a:lnTo>
                  <a:pt x="377611" y="382986"/>
                </a:lnTo>
                <a:lnTo>
                  <a:pt x="10111" y="382986"/>
                </a:lnTo>
                <a:lnTo>
                  <a:pt x="10111" y="15486"/>
                </a:lnTo>
                <a:lnTo>
                  <a:pt x="10111" y="1548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reeform 423"/>
          <p:cNvSpPr/>
          <p:nvPr/>
        </p:nvSpPr>
        <p:spPr>
          <a:xfrm>
            <a:off x="3622687" y="4460887"/>
            <a:ext cx="365112" cy="377812"/>
          </a:xfrm>
          <a:custGeom>
            <a:avLst/>
            <a:gdLst>
              <a:gd name="connsiteX0" fmla="*/ 10111 w 365112"/>
              <a:gd name="connsiteY0" fmla="*/ 15486 h 377812"/>
              <a:gd name="connsiteX1" fmla="*/ 377611 w 365112"/>
              <a:gd name="connsiteY1" fmla="*/ 15486 h 377812"/>
              <a:gd name="connsiteX2" fmla="*/ 377611 w 365112"/>
              <a:gd name="connsiteY2" fmla="*/ 382986 h 377812"/>
              <a:gd name="connsiteX3" fmla="*/ 10111 w 365112"/>
              <a:gd name="connsiteY3" fmla="*/ 382986 h 377812"/>
              <a:gd name="connsiteX4" fmla="*/ 10111 w 365112"/>
              <a:gd name="connsiteY4" fmla="*/ 15486 h 377812"/>
              <a:gd name="connsiteX5" fmla="*/ 10111 w 365112"/>
              <a:gd name="connsiteY5" fmla="*/ 154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5112" h="377812">
                <a:moveTo>
                  <a:pt x="10111" y="15486"/>
                </a:moveTo>
                <a:lnTo>
                  <a:pt x="377611" y="15486"/>
                </a:lnTo>
                <a:lnTo>
                  <a:pt x="377611" y="382986"/>
                </a:lnTo>
                <a:lnTo>
                  <a:pt x="10111" y="382986"/>
                </a:lnTo>
                <a:lnTo>
                  <a:pt x="10111" y="15486"/>
                </a:lnTo>
                <a:lnTo>
                  <a:pt x="10111" y="15486"/>
                </a:lnTo>
                <a:close/>
              </a:path>
            </a:pathLst>
          </a:custGeom>
          <a:solidFill>
            <a:srgbClr val="0000B1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reeform 424"/>
          <p:cNvSpPr/>
          <p:nvPr/>
        </p:nvSpPr>
        <p:spPr>
          <a:xfrm>
            <a:off x="3622687" y="4460887"/>
            <a:ext cx="365112" cy="377812"/>
          </a:xfrm>
          <a:custGeom>
            <a:avLst/>
            <a:gdLst>
              <a:gd name="connsiteX0" fmla="*/ 10111 w 365112"/>
              <a:gd name="connsiteY0" fmla="*/ 15486 h 377812"/>
              <a:gd name="connsiteX1" fmla="*/ 377776 w 365112"/>
              <a:gd name="connsiteY1" fmla="*/ 15486 h 377812"/>
              <a:gd name="connsiteX2" fmla="*/ 377776 w 365112"/>
              <a:gd name="connsiteY2" fmla="*/ 383151 h 377812"/>
              <a:gd name="connsiteX3" fmla="*/ 10111 w 365112"/>
              <a:gd name="connsiteY3" fmla="*/ 383151 h 377812"/>
              <a:gd name="connsiteX4" fmla="*/ 10111 w 365112"/>
              <a:gd name="connsiteY4" fmla="*/ 15486 h 37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112" h="377812">
                <a:moveTo>
                  <a:pt x="10111" y="15486"/>
                </a:moveTo>
                <a:lnTo>
                  <a:pt x="377776" y="15486"/>
                </a:lnTo>
                <a:lnTo>
                  <a:pt x="377776" y="383151"/>
                </a:lnTo>
                <a:lnTo>
                  <a:pt x="10111" y="383151"/>
                </a:lnTo>
                <a:lnTo>
                  <a:pt x="10111" y="1548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6" name="Picture 4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1943100"/>
            <a:ext cx="2506980" cy="2926080"/>
          </a:xfrm>
          <a:prstGeom prst="rect">
            <a:avLst/>
          </a:prstGeom>
        </p:spPr>
      </p:pic>
      <p:sp>
        <p:nvSpPr>
          <p:cNvPr id="2" name="Freeform 426"/>
          <p:cNvSpPr/>
          <p:nvPr/>
        </p:nvSpPr>
        <p:spPr>
          <a:xfrm>
            <a:off x="650887" y="2073287"/>
            <a:ext cx="212712" cy="2498712"/>
          </a:xfrm>
          <a:custGeom>
            <a:avLst/>
            <a:gdLst>
              <a:gd name="connsiteX0" fmla="*/ 223835 w 212712"/>
              <a:gd name="connsiteY0" fmla="*/ 2501111 h 2498712"/>
              <a:gd name="connsiteX1" fmla="*/ 183257 w 212712"/>
              <a:gd name="connsiteY1" fmla="*/ 2492919 h 2498712"/>
              <a:gd name="connsiteX2" fmla="*/ 150120 w 212712"/>
              <a:gd name="connsiteY2" fmla="*/ 2470577 h 2498712"/>
              <a:gd name="connsiteX3" fmla="*/ 127778 w 212712"/>
              <a:gd name="connsiteY3" fmla="*/ 2437440 h 2498712"/>
              <a:gd name="connsiteX4" fmla="*/ 119585 w 212712"/>
              <a:gd name="connsiteY4" fmla="*/ 2396861 h 2498712"/>
              <a:gd name="connsiteX5" fmla="*/ 119585 w 212712"/>
              <a:gd name="connsiteY5" fmla="*/ 1364111 h 2498712"/>
              <a:gd name="connsiteX6" fmla="*/ 111393 w 212712"/>
              <a:gd name="connsiteY6" fmla="*/ 1323533 h 2498712"/>
              <a:gd name="connsiteX7" fmla="*/ 89051 w 212712"/>
              <a:gd name="connsiteY7" fmla="*/ 1290396 h 2498712"/>
              <a:gd name="connsiteX8" fmla="*/ 55914 w 212712"/>
              <a:gd name="connsiteY8" fmla="*/ 1268054 h 2498712"/>
              <a:gd name="connsiteX9" fmla="*/ 15336 w 212712"/>
              <a:gd name="connsiteY9" fmla="*/ 1259861 h 2498712"/>
              <a:gd name="connsiteX10" fmla="*/ 55914 w 212712"/>
              <a:gd name="connsiteY10" fmla="*/ 1251669 h 2498712"/>
              <a:gd name="connsiteX11" fmla="*/ 89051 w 212712"/>
              <a:gd name="connsiteY11" fmla="*/ 1229327 h 2498712"/>
              <a:gd name="connsiteX12" fmla="*/ 111393 w 212712"/>
              <a:gd name="connsiteY12" fmla="*/ 1196190 h 2498712"/>
              <a:gd name="connsiteX13" fmla="*/ 119585 w 212712"/>
              <a:gd name="connsiteY13" fmla="*/ 1155611 h 2498712"/>
              <a:gd name="connsiteX14" fmla="*/ 119585 w 212712"/>
              <a:gd name="connsiteY14" fmla="*/ 122861 h 2498712"/>
              <a:gd name="connsiteX15" fmla="*/ 127778 w 212712"/>
              <a:gd name="connsiteY15" fmla="*/ 82283 h 2498712"/>
              <a:gd name="connsiteX16" fmla="*/ 150120 w 212712"/>
              <a:gd name="connsiteY16" fmla="*/ 49146 h 2498712"/>
              <a:gd name="connsiteX17" fmla="*/ 183257 w 212712"/>
              <a:gd name="connsiteY17" fmla="*/ 26804 h 2498712"/>
              <a:gd name="connsiteX18" fmla="*/ 223835 w 212712"/>
              <a:gd name="connsiteY18" fmla="*/ 18612 h 24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12712" h="2498712">
                <a:moveTo>
                  <a:pt x="223835" y="2501111"/>
                </a:moveTo>
                <a:lnTo>
                  <a:pt x="183257" y="2492919"/>
                </a:lnTo>
                <a:lnTo>
                  <a:pt x="150120" y="2470577"/>
                </a:lnTo>
                <a:lnTo>
                  <a:pt x="127778" y="2437440"/>
                </a:lnTo>
                <a:lnTo>
                  <a:pt x="119585" y="2396861"/>
                </a:lnTo>
                <a:lnTo>
                  <a:pt x="119585" y="1364111"/>
                </a:lnTo>
                <a:lnTo>
                  <a:pt x="111393" y="1323533"/>
                </a:lnTo>
                <a:lnTo>
                  <a:pt x="89051" y="1290396"/>
                </a:lnTo>
                <a:lnTo>
                  <a:pt x="55914" y="1268054"/>
                </a:lnTo>
                <a:lnTo>
                  <a:pt x="15336" y="1259861"/>
                </a:lnTo>
                <a:lnTo>
                  <a:pt x="55914" y="1251669"/>
                </a:lnTo>
                <a:lnTo>
                  <a:pt x="89051" y="1229327"/>
                </a:lnTo>
                <a:lnTo>
                  <a:pt x="111393" y="1196190"/>
                </a:lnTo>
                <a:lnTo>
                  <a:pt x="119585" y="1155611"/>
                </a:lnTo>
                <a:lnTo>
                  <a:pt x="119585" y="122861"/>
                </a:lnTo>
                <a:lnTo>
                  <a:pt x="127778" y="82283"/>
                </a:lnTo>
                <a:lnTo>
                  <a:pt x="150120" y="49146"/>
                </a:lnTo>
                <a:lnTo>
                  <a:pt x="183257" y="26804"/>
                </a:lnTo>
                <a:lnTo>
                  <a:pt x="223835" y="18612"/>
                </a:lnTo>
              </a:path>
            </a:pathLst>
          </a:custGeom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reeform 427"/>
          <p:cNvSpPr/>
          <p:nvPr/>
        </p:nvSpPr>
        <p:spPr>
          <a:xfrm>
            <a:off x="4194187" y="1946287"/>
            <a:ext cx="212712" cy="2892412"/>
          </a:xfrm>
          <a:custGeom>
            <a:avLst/>
            <a:gdLst>
              <a:gd name="connsiteX0" fmla="*/ 16137 w 212712"/>
              <a:gd name="connsiteY0" fmla="*/ 11036 h 2892412"/>
              <a:gd name="connsiteX1" fmla="*/ 36571 w 212712"/>
              <a:gd name="connsiteY1" fmla="*/ 13057 h 2892412"/>
              <a:gd name="connsiteX2" fmla="*/ 56031 w 212712"/>
              <a:gd name="connsiteY2" fmla="*/ 18971 h 2892412"/>
              <a:gd name="connsiteX3" fmla="*/ 89853 w 212712"/>
              <a:gd name="connsiteY3" fmla="*/ 41570 h 2892412"/>
              <a:gd name="connsiteX4" fmla="*/ 112452 w 212712"/>
              <a:gd name="connsiteY4" fmla="*/ 75391 h 2892412"/>
              <a:gd name="connsiteX5" fmla="*/ 120387 w 212712"/>
              <a:gd name="connsiteY5" fmla="*/ 115285 h 2892412"/>
              <a:gd name="connsiteX6" fmla="*/ 120387 w 212712"/>
              <a:gd name="connsiteY6" fmla="*/ 1350085 h 2892412"/>
              <a:gd name="connsiteX7" fmla="*/ 128580 w 212712"/>
              <a:gd name="connsiteY7" fmla="*/ 1390664 h 2892412"/>
              <a:gd name="connsiteX8" fmla="*/ 150922 w 212712"/>
              <a:gd name="connsiteY8" fmla="*/ 1423801 h 2892412"/>
              <a:gd name="connsiteX9" fmla="*/ 184059 w 212712"/>
              <a:gd name="connsiteY9" fmla="*/ 1446143 h 2892412"/>
              <a:gd name="connsiteX10" fmla="*/ 224637 w 212712"/>
              <a:gd name="connsiteY10" fmla="*/ 1454335 h 2892412"/>
              <a:gd name="connsiteX11" fmla="*/ 184059 w 212712"/>
              <a:gd name="connsiteY11" fmla="*/ 1462528 h 2892412"/>
              <a:gd name="connsiteX12" fmla="*/ 150922 w 212712"/>
              <a:gd name="connsiteY12" fmla="*/ 1484870 h 2892412"/>
              <a:gd name="connsiteX13" fmla="*/ 128580 w 212712"/>
              <a:gd name="connsiteY13" fmla="*/ 1518007 h 2892412"/>
              <a:gd name="connsiteX14" fmla="*/ 120387 w 212712"/>
              <a:gd name="connsiteY14" fmla="*/ 1558585 h 2892412"/>
              <a:gd name="connsiteX15" fmla="*/ 120387 w 212712"/>
              <a:gd name="connsiteY15" fmla="*/ 2793385 h 2892412"/>
              <a:gd name="connsiteX16" fmla="*/ 112195 w 212712"/>
              <a:gd name="connsiteY16" fmla="*/ 2833964 h 2892412"/>
              <a:gd name="connsiteX17" fmla="*/ 89853 w 212712"/>
              <a:gd name="connsiteY17" fmla="*/ 2867101 h 2892412"/>
              <a:gd name="connsiteX18" fmla="*/ 56715 w 212712"/>
              <a:gd name="connsiteY18" fmla="*/ 2889443 h 2892412"/>
              <a:gd name="connsiteX19" fmla="*/ 16137 w 212712"/>
              <a:gd name="connsiteY19" fmla="*/ 2897635 h 289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2712" h="2892412">
                <a:moveTo>
                  <a:pt x="16137" y="11036"/>
                </a:moveTo>
                <a:lnTo>
                  <a:pt x="36571" y="13057"/>
                </a:lnTo>
                <a:lnTo>
                  <a:pt x="56031" y="18971"/>
                </a:lnTo>
                <a:lnTo>
                  <a:pt x="89853" y="41570"/>
                </a:lnTo>
                <a:lnTo>
                  <a:pt x="112452" y="75391"/>
                </a:lnTo>
                <a:lnTo>
                  <a:pt x="120387" y="115285"/>
                </a:lnTo>
                <a:lnTo>
                  <a:pt x="120387" y="1350085"/>
                </a:lnTo>
                <a:lnTo>
                  <a:pt x="128580" y="1390664"/>
                </a:lnTo>
                <a:lnTo>
                  <a:pt x="150922" y="1423801"/>
                </a:lnTo>
                <a:lnTo>
                  <a:pt x="184059" y="1446143"/>
                </a:lnTo>
                <a:lnTo>
                  <a:pt x="224637" y="1454335"/>
                </a:lnTo>
                <a:lnTo>
                  <a:pt x="184059" y="1462528"/>
                </a:lnTo>
                <a:lnTo>
                  <a:pt x="150922" y="1484870"/>
                </a:lnTo>
                <a:lnTo>
                  <a:pt x="128580" y="1518007"/>
                </a:lnTo>
                <a:lnTo>
                  <a:pt x="120387" y="1558585"/>
                </a:lnTo>
                <a:lnTo>
                  <a:pt x="120387" y="2793385"/>
                </a:lnTo>
                <a:lnTo>
                  <a:pt x="112195" y="2833964"/>
                </a:lnTo>
                <a:lnTo>
                  <a:pt x="89853" y="2867101"/>
                </a:lnTo>
                <a:lnTo>
                  <a:pt x="56715" y="2889443"/>
                </a:lnTo>
                <a:lnTo>
                  <a:pt x="16137" y="2897635"/>
                </a:lnTo>
              </a:path>
            </a:pathLst>
          </a:custGeom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reeform 428"/>
          <p:cNvSpPr/>
          <p:nvPr/>
        </p:nvSpPr>
        <p:spPr>
          <a:xfrm>
            <a:off x="5502287" y="2403487"/>
            <a:ext cx="1000112" cy="2003412"/>
          </a:xfrm>
          <a:custGeom>
            <a:avLst/>
            <a:gdLst>
              <a:gd name="connsiteX0" fmla="*/ 20299 w 1000112"/>
              <a:gd name="connsiteY0" fmla="*/ 14737 h 2003412"/>
              <a:gd name="connsiteX1" fmla="*/ 1008359 w 1000112"/>
              <a:gd name="connsiteY1" fmla="*/ 14737 h 2003412"/>
              <a:gd name="connsiteX2" fmla="*/ 1008359 w 1000112"/>
              <a:gd name="connsiteY2" fmla="*/ 2004826 h 2003412"/>
              <a:gd name="connsiteX3" fmla="*/ 20299 w 1000112"/>
              <a:gd name="connsiteY3" fmla="*/ 2004826 h 2003412"/>
              <a:gd name="connsiteX4" fmla="*/ 20299 w 10001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12" h="2003412">
                <a:moveTo>
                  <a:pt x="20299" y="14737"/>
                </a:moveTo>
                <a:lnTo>
                  <a:pt x="1008359" y="14737"/>
                </a:lnTo>
                <a:lnTo>
                  <a:pt x="1008359" y="2004826"/>
                </a:lnTo>
                <a:lnTo>
                  <a:pt x="20299" y="2004826"/>
                </a:lnTo>
                <a:lnTo>
                  <a:pt x="20299" y="14737"/>
                </a:lnTo>
                <a:close/>
              </a:path>
            </a:pathLst>
          </a:custGeom>
          <a:solidFill>
            <a:srgbClr val="C8D9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reeform 429"/>
          <p:cNvSpPr/>
          <p:nvPr/>
        </p:nvSpPr>
        <p:spPr>
          <a:xfrm>
            <a:off x="5502287" y="2403487"/>
            <a:ext cx="1000112" cy="2003412"/>
          </a:xfrm>
          <a:custGeom>
            <a:avLst/>
            <a:gdLst>
              <a:gd name="connsiteX0" fmla="*/ 20299 w 1000112"/>
              <a:gd name="connsiteY0" fmla="*/ 14737 h 2003412"/>
              <a:gd name="connsiteX1" fmla="*/ 1008359 w 1000112"/>
              <a:gd name="connsiteY1" fmla="*/ 14737 h 2003412"/>
              <a:gd name="connsiteX2" fmla="*/ 1008359 w 1000112"/>
              <a:gd name="connsiteY2" fmla="*/ 2004826 h 2003412"/>
              <a:gd name="connsiteX3" fmla="*/ 20299 w 1000112"/>
              <a:gd name="connsiteY3" fmla="*/ 2004826 h 2003412"/>
              <a:gd name="connsiteX4" fmla="*/ 20299 w 10001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12" h="2003412">
                <a:moveTo>
                  <a:pt x="20299" y="14737"/>
                </a:moveTo>
                <a:lnTo>
                  <a:pt x="1008359" y="14737"/>
                </a:lnTo>
                <a:lnTo>
                  <a:pt x="1008359" y="2004826"/>
                </a:lnTo>
                <a:lnTo>
                  <a:pt x="20299" y="2004826"/>
                </a:lnTo>
                <a:lnTo>
                  <a:pt x="20299" y="14737"/>
                </a:lnTo>
                <a:close/>
              </a:path>
            </a:pathLst>
          </a:custGeom>
          <a:solidFill>
            <a:srgbClr val="0000EA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reeform 430"/>
          <p:cNvSpPr/>
          <p:nvPr/>
        </p:nvSpPr>
        <p:spPr>
          <a:xfrm>
            <a:off x="8448687" y="2378087"/>
            <a:ext cx="301612" cy="2003412"/>
          </a:xfrm>
          <a:custGeom>
            <a:avLst/>
            <a:gdLst>
              <a:gd name="connsiteX0" fmla="*/ 17287 w 301612"/>
              <a:gd name="connsiteY0" fmla="*/ 15337 h 2003412"/>
              <a:gd name="connsiteX1" fmla="*/ 304941 w 301612"/>
              <a:gd name="connsiteY1" fmla="*/ 15337 h 2003412"/>
              <a:gd name="connsiteX2" fmla="*/ 304941 w 301612"/>
              <a:gd name="connsiteY2" fmla="*/ 2005426 h 2003412"/>
              <a:gd name="connsiteX3" fmla="*/ 17287 w 301612"/>
              <a:gd name="connsiteY3" fmla="*/ 2005426 h 2003412"/>
              <a:gd name="connsiteX4" fmla="*/ 17287 w 301612"/>
              <a:gd name="connsiteY4" fmla="*/ 153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7287" y="15337"/>
                </a:moveTo>
                <a:lnTo>
                  <a:pt x="304941" y="15337"/>
                </a:lnTo>
                <a:lnTo>
                  <a:pt x="304941" y="2005426"/>
                </a:lnTo>
                <a:lnTo>
                  <a:pt x="17287" y="2005426"/>
                </a:lnTo>
                <a:lnTo>
                  <a:pt x="17287" y="15337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reeform 431"/>
          <p:cNvSpPr/>
          <p:nvPr/>
        </p:nvSpPr>
        <p:spPr>
          <a:xfrm>
            <a:off x="8448687" y="2378087"/>
            <a:ext cx="301612" cy="2003412"/>
          </a:xfrm>
          <a:custGeom>
            <a:avLst/>
            <a:gdLst>
              <a:gd name="connsiteX0" fmla="*/ 17287 w 301612"/>
              <a:gd name="connsiteY0" fmla="*/ 15337 h 2003412"/>
              <a:gd name="connsiteX1" fmla="*/ 304941 w 301612"/>
              <a:gd name="connsiteY1" fmla="*/ 15337 h 2003412"/>
              <a:gd name="connsiteX2" fmla="*/ 304941 w 301612"/>
              <a:gd name="connsiteY2" fmla="*/ 2005426 h 2003412"/>
              <a:gd name="connsiteX3" fmla="*/ 17287 w 301612"/>
              <a:gd name="connsiteY3" fmla="*/ 2005426 h 2003412"/>
              <a:gd name="connsiteX4" fmla="*/ 17287 w 301612"/>
              <a:gd name="connsiteY4" fmla="*/ 153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7287" y="15337"/>
                </a:moveTo>
                <a:lnTo>
                  <a:pt x="304941" y="15337"/>
                </a:lnTo>
                <a:lnTo>
                  <a:pt x="304941" y="2005426"/>
                </a:lnTo>
                <a:lnTo>
                  <a:pt x="17287" y="2005426"/>
                </a:lnTo>
                <a:lnTo>
                  <a:pt x="17287" y="15337"/>
                </a:lnTo>
                <a:close/>
              </a:path>
            </a:pathLst>
          </a:custGeom>
          <a:solidFill>
            <a:srgbClr val="0000ED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reeform 432"/>
          <p:cNvSpPr/>
          <p:nvPr/>
        </p:nvSpPr>
        <p:spPr>
          <a:xfrm>
            <a:off x="6950087" y="3025787"/>
            <a:ext cx="301612" cy="758812"/>
          </a:xfrm>
          <a:custGeom>
            <a:avLst/>
            <a:gdLst>
              <a:gd name="connsiteX0" fmla="*/ 20636 w 301612"/>
              <a:gd name="connsiteY0" fmla="*/ 12986 h 758812"/>
              <a:gd name="connsiteX1" fmla="*/ 308292 w 301612"/>
              <a:gd name="connsiteY1" fmla="*/ 12986 h 758812"/>
              <a:gd name="connsiteX2" fmla="*/ 308292 w 301612"/>
              <a:gd name="connsiteY2" fmla="*/ 761651 h 758812"/>
              <a:gd name="connsiteX3" fmla="*/ 20636 w 301612"/>
              <a:gd name="connsiteY3" fmla="*/ 761651 h 758812"/>
              <a:gd name="connsiteX4" fmla="*/ 20636 w 301612"/>
              <a:gd name="connsiteY4" fmla="*/ 12986 h 75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758812">
                <a:moveTo>
                  <a:pt x="20636" y="12986"/>
                </a:moveTo>
                <a:lnTo>
                  <a:pt x="308292" y="12986"/>
                </a:lnTo>
                <a:lnTo>
                  <a:pt x="308292" y="761651"/>
                </a:lnTo>
                <a:lnTo>
                  <a:pt x="20636" y="761651"/>
                </a:lnTo>
                <a:lnTo>
                  <a:pt x="20636" y="12986"/>
                </a:lnTo>
                <a:close/>
              </a:path>
            </a:pathLst>
          </a:custGeom>
          <a:solidFill>
            <a:srgbClr val="D8E9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reeform 433"/>
          <p:cNvSpPr/>
          <p:nvPr/>
        </p:nvSpPr>
        <p:spPr>
          <a:xfrm>
            <a:off x="6950087" y="3025787"/>
            <a:ext cx="301612" cy="758812"/>
          </a:xfrm>
          <a:custGeom>
            <a:avLst/>
            <a:gdLst>
              <a:gd name="connsiteX0" fmla="*/ 20636 w 301612"/>
              <a:gd name="connsiteY0" fmla="*/ 12986 h 758812"/>
              <a:gd name="connsiteX1" fmla="*/ 308292 w 301612"/>
              <a:gd name="connsiteY1" fmla="*/ 12986 h 758812"/>
              <a:gd name="connsiteX2" fmla="*/ 308292 w 301612"/>
              <a:gd name="connsiteY2" fmla="*/ 761651 h 758812"/>
              <a:gd name="connsiteX3" fmla="*/ 20636 w 301612"/>
              <a:gd name="connsiteY3" fmla="*/ 761651 h 758812"/>
              <a:gd name="connsiteX4" fmla="*/ 20636 w 301612"/>
              <a:gd name="connsiteY4" fmla="*/ 12986 h 75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758812">
                <a:moveTo>
                  <a:pt x="20636" y="12986"/>
                </a:moveTo>
                <a:lnTo>
                  <a:pt x="308292" y="12986"/>
                </a:lnTo>
                <a:lnTo>
                  <a:pt x="308292" y="761651"/>
                </a:lnTo>
                <a:lnTo>
                  <a:pt x="20636" y="761651"/>
                </a:lnTo>
                <a:lnTo>
                  <a:pt x="20636" y="12986"/>
                </a:lnTo>
                <a:close/>
              </a:path>
            </a:pathLst>
          </a:custGeom>
          <a:solidFill>
            <a:srgbClr val="0000E7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reeform 434"/>
          <p:cNvSpPr/>
          <p:nvPr/>
        </p:nvSpPr>
        <p:spPr>
          <a:xfrm>
            <a:off x="7699387" y="2403487"/>
            <a:ext cx="301612" cy="2003412"/>
          </a:xfrm>
          <a:custGeom>
            <a:avLst/>
            <a:gdLst>
              <a:gd name="connsiteX0" fmla="*/ 18962 w 301612"/>
              <a:gd name="connsiteY0" fmla="*/ 14737 h 2003412"/>
              <a:gd name="connsiteX1" fmla="*/ 306616 w 301612"/>
              <a:gd name="connsiteY1" fmla="*/ 14737 h 2003412"/>
              <a:gd name="connsiteX2" fmla="*/ 306616 w 301612"/>
              <a:gd name="connsiteY2" fmla="*/ 2004826 h 2003412"/>
              <a:gd name="connsiteX3" fmla="*/ 18962 w 301612"/>
              <a:gd name="connsiteY3" fmla="*/ 2004826 h 2003412"/>
              <a:gd name="connsiteX4" fmla="*/ 18962 w 3016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8962" y="14737"/>
                </a:moveTo>
                <a:lnTo>
                  <a:pt x="306616" y="14737"/>
                </a:lnTo>
                <a:lnTo>
                  <a:pt x="306616" y="2004826"/>
                </a:lnTo>
                <a:lnTo>
                  <a:pt x="18962" y="2004826"/>
                </a:lnTo>
                <a:lnTo>
                  <a:pt x="18962" y="14737"/>
                </a:lnTo>
                <a:close/>
              </a:path>
            </a:pathLst>
          </a:custGeom>
          <a:solidFill>
            <a:srgbClr val="C8D9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reeform 435"/>
          <p:cNvSpPr/>
          <p:nvPr/>
        </p:nvSpPr>
        <p:spPr>
          <a:xfrm>
            <a:off x="7699387" y="2403487"/>
            <a:ext cx="301612" cy="2003412"/>
          </a:xfrm>
          <a:custGeom>
            <a:avLst/>
            <a:gdLst>
              <a:gd name="connsiteX0" fmla="*/ 18962 w 301612"/>
              <a:gd name="connsiteY0" fmla="*/ 14737 h 2003412"/>
              <a:gd name="connsiteX1" fmla="*/ 306616 w 301612"/>
              <a:gd name="connsiteY1" fmla="*/ 14737 h 2003412"/>
              <a:gd name="connsiteX2" fmla="*/ 306616 w 301612"/>
              <a:gd name="connsiteY2" fmla="*/ 2004826 h 2003412"/>
              <a:gd name="connsiteX3" fmla="*/ 18962 w 301612"/>
              <a:gd name="connsiteY3" fmla="*/ 2004826 h 2003412"/>
              <a:gd name="connsiteX4" fmla="*/ 18962 w 3016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8962" y="14737"/>
                </a:moveTo>
                <a:lnTo>
                  <a:pt x="306616" y="14737"/>
                </a:lnTo>
                <a:lnTo>
                  <a:pt x="306616" y="2004826"/>
                </a:lnTo>
                <a:lnTo>
                  <a:pt x="18962" y="2004826"/>
                </a:lnTo>
                <a:lnTo>
                  <a:pt x="18962" y="14737"/>
                </a:lnTo>
                <a:close/>
              </a:path>
            </a:pathLst>
          </a:custGeom>
          <a:solidFill>
            <a:srgbClr val="0000B7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reeform 436"/>
          <p:cNvSpPr/>
          <p:nvPr/>
        </p:nvSpPr>
        <p:spPr>
          <a:xfrm>
            <a:off x="5324487" y="2022487"/>
            <a:ext cx="3603612" cy="2727312"/>
          </a:xfrm>
          <a:custGeom>
            <a:avLst/>
            <a:gdLst>
              <a:gd name="connsiteX0" fmla="*/ 11700 w 3603612"/>
              <a:gd name="connsiteY0" fmla="*/ 471245 h 2727312"/>
              <a:gd name="connsiteX1" fmla="*/ 14041 w 3603612"/>
              <a:gd name="connsiteY1" fmla="*/ 424882 h 2727312"/>
              <a:gd name="connsiteX2" fmla="*/ 20911 w 3603612"/>
              <a:gd name="connsiteY2" fmla="*/ 379858 h 2727312"/>
              <a:gd name="connsiteX3" fmla="*/ 32086 w 3603612"/>
              <a:gd name="connsiteY3" fmla="*/ 336401 h 2727312"/>
              <a:gd name="connsiteX4" fmla="*/ 47334 w 3603612"/>
              <a:gd name="connsiteY4" fmla="*/ 294739 h 2727312"/>
              <a:gd name="connsiteX5" fmla="*/ 66430 w 3603612"/>
              <a:gd name="connsiteY5" fmla="*/ 255100 h 2727312"/>
              <a:gd name="connsiteX6" fmla="*/ 89143 w 3603612"/>
              <a:gd name="connsiteY6" fmla="*/ 217712 h 2727312"/>
              <a:gd name="connsiteX7" fmla="*/ 115248 w 3603612"/>
              <a:gd name="connsiteY7" fmla="*/ 182803 h 2727312"/>
              <a:gd name="connsiteX8" fmla="*/ 144514 w 3603612"/>
              <a:gd name="connsiteY8" fmla="*/ 150602 h 2727312"/>
              <a:gd name="connsiteX9" fmla="*/ 176716 w 3603612"/>
              <a:gd name="connsiteY9" fmla="*/ 121334 h 2727312"/>
              <a:gd name="connsiteX10" fmla="*/ 211625 w 3603612"/>
              <a:gd name="connsiteY10" fmla="*/ 95230 h 2727312"/>
              <a:gd name="connsiteX11" fmla="*/ 249012 w 3603612"/>
              <a:gd name="connsiteY11" fmla="*/ 72517 h 2727312"/>
              <a:gd name="connsiteX12" fmla="*/ 288651 w 3603612"/>
              <a:gd name="connsiteY12" fmla="*/ 53422 h 2727312"/>
              <a:gd name="connsiteX13" fmla="*/ 330313 w 3603612"/>
              <a:gd name="connsiteY13" fmla="*/ 38173 h 2727312"/>
              <a:gd name="connsiteX14" fmla="*/ 373770 w 3603612"/>
              <a:gd name="connsiteY14" fmla="*/ 26999 h 2727312"/>
              <a:gd name="connsiteX15" fmla="*/ 418794 w 3603612"/>
              <a:gd name="connsiteY15" fmla="*/ 20128 h 2727312"/>
              <a:gd name="connsiteX16" fmla="*/ 465157 w 3603612"/>
              <a:gd name="connsiteY16" fmla="*/ 17787 h 2727312"/>
              <a:gd name="connsiteX17" fmla="*/ 3161540 w 3603612"/>
              <a:gd name="connsiteY17" fmla="*/ 17787 h 2727312"/>
              <a:gd name="connsiteX18" fmla="*/ 3212707 w 3603612"/>
              <a:gd name="connsiteY18" fmla="*/ 20681 h 2727312"/>
              <a:gd name="connsiteX19" fmla="*/ 3262826 w 3603612"/>
              <a:gd name="connsiteY19" fmla="*/ 29241 h 2727312"/>
              <a:gd name="connsiteX20" fmla="*/ 3311455 w 3603612"/>
              <a:gd name="connsiteY20" fmla="*/ 43284 h 2727312"/>
              <a:gd name="connsiteX21" fmla="*/ 3358148 w 3603612"/>
              <a:gd name="connsiteY21" fmla="*/ 62625 h 2727312"/>
              <a:gd name="connsiteX22" fmla="*/ 3402463 w 3603612"/>
              <a:gd name="connsiteY22" fmla="*/ 87081 h 2727312"/>
              <a:gd name="connsiteX23" fmla="*/ 3443958 w 3603612"/>
              <a:gd name="connsiteY23" fmla="*/ 116468 h 2727312"/>
              <a:gd name="connsiteX24" fmla="*/ 3482184 w 3603612"/>
              <a:gd name="connsiteY24" fmla="*/ 150601 h 2727312"/>
              <a:gd name="connsiteX25" fmla="*/ 3516317 w 3603612"/>
              <a:gd name="connsiteY25" fmla="*/ 188828 h 2727312"/>
              <a:gd name="connsiteX26" fmla="*/ 3545705 w 3603612"/>
              <a:gd name="connsiteY26" fmla="*/ 230321 h 2727312"/>
              <a:gd name="connsiteX27" fmla="*/ 3570160 w 3603612"/>
              <a:gd name="connsiteY27" fmla="*/ 274637 h 2727312"/>
              <a:gd name="connsiteX28" fmla="*/ 3589501 w 3603612"/>
              <a:gd name="connsiteY28" fmla="*/ 321331 h 2727312"/>
              <a:gd name="connsiteX29" fmla="*/ 3603545 w 3603612"/>
              <a:gd name="connsiteY29" fmla="*/ 369959 h 2727312"/>
              <a:gd name="connsiteX30" fmla="*/ 3612105 w 3603612"/>
              <a:gd name="connsiteY30" fmla="*/ 420079 h 2727312"/>
              <a:gd name="connsiteX31" fmla="*/ 3614998 w 3603612"/>
              <a:gd name="connsiteY31" fmla="*/ 471245 h 2727312"/>
              <a:gd name="connsiteX32" fmla="*/ 3614998 w 3603612"/>
              <a:gd name="connsiteY32" fmla="*/ 2285027 h 2727312"/>
              <a:gd name="connsiteX33" fmla="*/ 3612658 w 3603612"/>
              <a:gd name="connsiteY33" fmla="*/ 2331391 h 2727312"/>
              <a:gd name="connsiteX34" fmla="*/ 3605786 w 3603612"/>
              <a:gd name="connsiteY34" fmla="*/ 2376415 h 2727312"/>
              <a:gd name="connsiteX35" fmla="*/ 3594613 w 3603612"/>
              <a:gd name="connsiteY35" fmla="*/ 2419872 h 2727312"/>
              <a:gd name="connsiteX36" fmla="*/ 3579363 w 3603612"/>
              <a:gd name="connsiteY36" fmla="*/ 2461534 h 2727312"/>
              <a:gd name="connsiteX37" fmla="*/ 3560270 w 3603612"/>
              <a:gd name="connsiteY37" fmla="*/ 2501173 h 2727312"/>
              <a:gd name="connsiteX38" fmla="*/ 3537556 w 3603612"/>
              <a:gd name="connsiteY38" fmla="*/ 2538561 h 2727312"/>
              <a:gd name="connsiteX39" fmla="*/ 3511452 w 3603612"/>
              <a:gd name="connsiteY39" fmla="*/ 2573469 h 2727312"/>
              <a:gd name="connsiteX40" fmla="*/ 3482185 w 3603612"/>
              <a:gd name="connsiteY40" fmla="*/ 2605671 h 2727312"/>
              <a:gd name="connsiteX41" fmla="*/ 3449983 w 3603612"/>
              <a:gd name="connsiteY41" fmla="*/ 2634938 h 2727312"/>
              <a:gd name="connsiteX42" fmla="*/ 3415073 w 3603612"/>
              <a:gd name="connsiteY42" fmla="*/ 2661043 h 2727312"/>
              <a:gd name="connsiteX43" fmla="*/ 3377685 w 3603612"/>
              <a:gd name="connsiteY43" fmla="*/ 2683756 h 2727312"/>
              <a:gd name="connsiteX44" fmla="*/ 3338047 w 3603612"/>
              <a:gd name="connsiteY44" fmla="*/ 2702851 h 2727312"/>
              <a:gd name="connsiteX45" fmla="*/ 3296384 w 3603612"/>
              <a:gd name="connsiteY45" fmla="*/ 2718100 h 2727312"/>
              <a:gd name="connsiteX46" fmla="*/ 3252927 w 3603612"/>
              <a:gd name="connsiteY46" fmla="*/ 2729274 h 2727312"/>
              <a:gd name="connsiteX47" fmla="*/ 3207903 w 3603612"/>
              <a:gd name="connsiteY47" fmla="*/ 2736145 h 2727312"/>
              <a:gd name="connsiteX48" fmla="*/ 3161540 w 3603612"/>
              <a:gd name="connsiteY48" fmla="*/ 2738486 h 2727312"/>
              <a:gd name="connsiteX49" fmla="*/ 465157 w 3603612"/>
              <a:gd name="connsiteY49" fmla="*/ 2738486 h 2727312"/>
              <a:gd name="connsiteX50" fmla="*/ 418794 w 3603612"/>
              <a:gd name="connsiteY50" fmla="*/ 2736145 h 2727312"/>
              <a:gd name="connsiteX51" fmla="*/ 373770 w 3603612"/>
              <a:gd name="connsiteY51" fmla="*/ 2729274 h 2727312"/>
              <a:gd name="connsiteX52" fmla="*/ 330313 w 3603612"/>
              <a:gd name="connsiteY52" fmla="*/ 2718100 h 2727312"/>
              <a:gd name="connsiteX53" fmla="*/ 288651 w 3603612"/>
              <a:gd name="connsiteY53" fmla="*/ 2702851 h 2727312"/>
              <a:gd name="connsiteX54" fmla="*/ 249012 w 3603612"/>
              <a:gd name="connsiteY54" fmla="*/ 2683756 h 2727312"/>
              <a:gd name="connsiteX55" fmla="*/ 211625 w 3603612"/>
              <a:gd name="connsiteY55" fmla="*/ 2661043 h 2727312"/>
              <a:gd name="connsiteX56" fmla="*/ 176716 w 3603612"/>
              <a:gd name="connsiteY56" fmla="*/ 2634938 h 2727312"/>
              <a:gd name="connsiteX57" fmla="*/ 144514 w 3603612"/>
              <a:gd name="connsiteY57" fmla="*/ 2605671 h 2727312"/>
              <a:gd name="connsiteX58" fmla="*/ 115248 w 3603612"/>
              <a:gd name="connsiteY58" fmla="*/ 2573469 h 2727312"/>
              <a:gd name="connsiteX59" fmla="*/ 89143 w 3603612"/>
              <a:gd name="connsiteY59" fmla="*/ 2538561 h 2727312"/>
              <a:gd name="connsiteX60" fmla="*/ 66430 w 3603612"/>
              <a:gd name="connsiteY60" fmla="*/ 2501173 h 2727312"/>
              <a:gd name="connsiteX61" fmla="*/ 47334 w 3603612"/>
              <a:gd name="connsiteY61" fmla="*/ 2461534 h 2727312"/>
              <a:gd name="connsiteX62" fmla="*/ 32086 w 3603612"/>
              <a:gd name="connsiteY62" fmla="*/ 2419872 h 2727312"/>
              <a:gd name="connsiteX63" fmla="*/ 20911 w 3603612"/>
              <a:gd name="connsiteY63" fmla="*/ 2376415 h 2727312"/>
              <a:gd name="connsiteX64" fmla="*/ 14041 w 3603612"/>
              <a:gd name="connsiteY64" fmla="*/ 2331391 h 2727312"/>
              <a:gd name="connsiteX65" fmla="*/ 11700 w 3603612"/>
              <a:gd name="connsiteY65" fmla="*/ 2285027 h 2727312"/>
              <a:gd name="connsiteX66" fmla="*/ 11700 w 3603612"/>
              <a:gd name="connsiteY66" fmla="*/ 471245 h 2727312"/>
              <a:gd name="connsiteX67" fmla="*/ 11700 w 3603612"/>
              <a:gd name="connsiteY67" fmla="*/ 471245 h 272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603612" h="2727312">
                <a:moveTo>
                  <a:pt x="11700" y="471245"/>
                </a:moveTo>
                <a:lnTo>
                  <a:pt x="14041" y="424882"/>
                </a:lnTo>
                <a:lnTo>
                  <a:pt x="20911" y="379858"/>
                </a:lnTo>
                <a:lnTo>
                  <a:pt x="32086" y="336401"/>
                </a:lnTo>
                <a:lnTo>
                  <a:pt x="47334" y="294739"/>
                </a:lnTo>
                <a:lnTo>
                  <a:pt x="66430" y="255100"/>
                </a:lnTo>
                <a:lnTo>
                  <a:pt x="89143" y="217712"/>
                </a:lnTo>
                <a:lnTo>
                  <a:pt x="115248" y="182803"/>
                </a:lnTo>
                <a:lnTo>
                  <a:pt x="144514" y="150602"/>
                </a:lnTo>
                <a:lnTo>
                  <a:pt x="176716" y="121334"/>
                </a:lnTo>
                <a:lnTo>
                  <a:pt x="211625" y="95230"/>
                </a:lnTo>
                <a:lnTo>
                  <a:pt x="249012" y="72517"/>
                </a:lnTo>
                <a:lnTo>
                  <a:pt x="288651" y="53422"/>
                </a:lnTo>
                <a:lnTo>
                  <a:pt x="330313" y="38173"/>
                </a:lnTo>
                <a:lnTo>
                  <a:pt x="373770" y="26999"/>
                </a:lnTo>
                <a:lnTo>
                  <a:pt x="418794" y="20128"/>
                </a:lnTo>
                <a:lnTo>
                  <a:pt x="465157" y="17787"/>
                </a:lnTo>
                <a:lnTo>
                  <a:pt x="3161540" y="17787"/>
                </a:lnTo>
                <a:lnTo>
                  <a:pt x="3212707" y="20681"/>
                </a:lnTo>
                <a:lnTo>
                  <a:pt x="3262826" y="29241"/>
                </a:lnTo>
                <a:lnTo>
                  <a:pt x="3311455" y="43284"/>
                </a:lnTo>
                <a:lnTo>
                  <a:pt x="3358148" y="62625"/>
                </a:lnTo>
                <a:lnTo>
                  <a:pt x="3402463" y="87081"/>
                </a:lnTo>
                <a:lnTo>
                  <a:pt x="3443958" y="116468"/>
                </a:lnTo>
                <a:lnTo>
                  <a:pt x="3482184" y="150601"/>
                </a:lnTo>
                <a:lnTo>
                  <a:pt x="3516317" y="188828"/>
                </a:lnTo>
                <a:lnTo>
                  <a:pt x="3545705" y="230321"/>
                </a:lnTo>
                <a:lnTo>
                  <a:pt x="3570160" y="274637"/>
                </a:lnTo>
                <a:lnTo>
                  <a:pt x="3589501" y="321331"/>
                </a:lnTo>
                <a:lnTo>
                  <a:pt x="3603545" y="369959"/>
                </a:lnTo>
                <a:lnTo>
                  <a:pt x="3612105" y="420079"/>
                </a:lnTo>
                <a:lnTo>
                  <a:pt x="3614998" y="471245"/>
                </a:lnTo>
                <a:lnTo>
                  <a:pt x="3614998" y="2285027"/>
                </a:lnTo>
                <a:lnTo>
                  <a:pt x="3612658" y="2331391"/>
                </a:lnTo>
                <a:lnTo>
                  <a:pt x="3605786" y="2376415"/>
                </a:lnTo>
                <a:lnTo>
                  <a:pt x="3594613" y="2419872"/>
                </a:lnTo>
                <a:lnTo>
                  <a:pt x="3579363" y="2461534"/>
                </a:lnTo>
                <a:lnTo>
                  <a:pt x="3560270" y="2501173"/>
                </a:lnTo>
                <a:lnTo>
                  <a:pt x="3537556" y="2538561"/>
                </a:lnTo>
                <a:lnTo>
                  <a:pt x="3511452" y="2573469"/>
                </a:lnTo>
                <a:lnTo>
                  <a:pt x="3482185" y="2605671"/>
                </a:lnTo>
                <a:lnTo>
                  <a:pt x="3449983" y="2634938"/>
                </a:lnTo>
                <a:lnTo>
                  <a:pt x="3415073" y="2661043"/>
                </a:lnTo>
                <a:lnTo>
                  <a:pt x="3377685" y="2683756"/>
                </a:lnTo>
                <a:lnTo>
                  <a:pt x="3338047" y="2702851"/>
                </a:lnTo>
                <a:lnTo>
                  <a:pt x="3296384" y="2718100"/>
                </a:lnTo>
                <a:lnTo>
                  <a:pt x="3252927" y="2729274"/>
                </a:lnTo>
                <a:lnTo>
                  <a:pt x="3207903" y="2736145"/>
                </a:lnTo>
                <a:lnTo>
                  <a:pt x="3161540" y="2738486"/>
                </a:lnTo>
                <a:lnTo>
                  <a:pt x="465157" y="2738486"/>
                </a:lnTo>
                <a:lnTo>
                  <a:pt x="418794" y="2736145"/>
                </a:lnTo>
                <a:lnTo>
                  <a:pt x="373770" y="2729274"/>
                </a:lnTo>
                <a:lnTo>
                  <a:pt x="330313" y="2718100"/>
                </a:lnTo>
                <a:lnTo>
                  <a:pt x="288651" y="2702851"/>
                </a:lnTo>
                <a:lnTo>
                  <a:pt x="249012" y="2683756"/>
                </a:lnTo>
                <a:lnTo>
                  <a:pt x="211625" y="2661043"/>
                </a:lnTo>
                <a:lnTo>
                  <a:pt x="176716" y="2634938"/>
                </a:lnTo>
                <a:lnTo>
                  <a:pt x="144514" y="2605671"/>
                </a:lnTo>
                <a:lnTo>
                  <a:pt x="115248" y="2573469"/>
                </a:lnTo>
                <a:lnTo>
                  <a:pt x="89143" y="2538561"/>
                </a:lnTo>
                <a:lnTo>
                  <a:pt x="66430" y="2501173"/>
                </a:lnTo>
                <a:lnTo>
                  <a:pt x="47334" y="2461534"/>
                </a:lnTo>
                <a:lnTo>
                  <a:pt x="32086" y="2419872"/>
                </a:lnTo>
                <a:lnTo>
                  <a:pt x="20911" y="2376415"/>
                </a:lnTo>
                <a:lnTo>
                  <a:pt x="14041" y="2331391"/>
                </a:lnTo>
                <a:lnTo>
                  <a:pt x="11700" y="2285027"/>
                </a:lnTo>
                <a:lnTo>
                  <a:pt x="11700" y="471245"/>
                </a:lnTo>
                <a:lnTo>
                  <a:pt x="11700" y="4712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reeform 437"/>
          <p:cNvSpPr/>
          <p:nvPr/>
        </p:nvSpPr>
        <p:spPr>
          <a:xfrm>
            <a:off x="5324487" y="2022487"/>
            <a:ext cx="3603612" cy="2727312"/>
          </a:xfrm>
          <a:custGeom>
            <a:avLst/>
            <a:gdLst>
              <a:gd name="connsiteX0" fmla="*/ 11700 w 3603612"/>
              <a:gd name="connsiteY0" fmla="*/ 471245 h 2727312"/>
              <a:gd name="connsiteX1" fmla="*/ 14041 w 3603612"/>
              <a:gd name="connsiteY1" fmla="*/ 424882 h 2727312"/>
              <a:gd name="connsiteX2" fmla="*/ 20911 w 3603612"/>
              <a:gd name="connsiteY2" fmla="*/ 379858 h 2727312"/>
              <a:gd name="connsiteX3" fmla="*/ 32086 w 3603612"/>
              <a:gd name="connsiteY3" fmla="*/ 336401 h 2727312"/>
              <a:gd name="connsiteX4" fmla="*/ 47334 w 3603612"/>
              <a:gd name="connsiteY4" fmla="*/ 294739 h 2727312"/>
              <a:gd name="connsiteX5" fmla="*/ 66430 w 3603612"/>
              <a:gd name="connsiteY5" fmla="*/ 255100 h 2727312"/>
              <a:gd name="connsiteX6" fmla="*/ 89143 w 3603612"/>
              <a:gd name="connsiteY6" fmla="*/ 217712 h 2727312"/>
              <a:gd name="connsiteX7" fmla="*/ 115248 w 3603612"/>
              <a:gd name="connsiteY7" fmla="*/ 182803 h 2727312"/>
              <a:gd name="connsiteX8" fmla="*/ 144514 w 3603612"/>
              <a:gd name="connsiteY8" fmla="*/ 150602 h 2727312"/>
              <a:gd name="connsiteX9" fmla="*/ 176716 w 3603612"/>
              <a:gd name="connsiteY9" fmla="*/ 121334 h 2727312"/>
              <a:gd name="connsiteX10" fmla="*/ 211625 w 3603612"/>
              <a:gd name="connsiteY10" fmla="*/ 95230 h 2727312"/>
              <a:gd name="connsiteX11" fmla="*/ 249012 w 3603612"/>
              <a:gd name="connsiteY11" fmla="*/ 72517 h 2727312"/>
              <a:gd name="connsiteX12" fmla="*/ 288651 w 3603612"/>
              <a:gd name="connsiteY12" fmla="*/ 53422 h 2727312"/>
              <a:gd name="connsiteX13" fmla="*/ 330313 w 3603612"/>
              <a:gd name="connsiteY13" fmla="*/ 38173 h 2727312"/>
              <a:gd name="connsiteX14" fmla="*/ 373770 w 3603612"/>
              <a:gd name="connsiteY14" fmla="*/ 26999 h 2727312"/>
              <a:gd name="connsiteX15" fmla="*/ 418794 w 3603612"/>
              <a:gd name="connsiteY15" fmla="*/ 20128 h 2727312"/>
              <a:gd name="connsiteX16" fmla="*/ 465157 w 3603612"/>
              <a:gd name="connsiteY16" fmla="*/ 17787 h 2727312"/>
              <a:gd name="connsiteX17" fmla="*/ 3161540 w 3603612"/>
              <a:gd name="connsiteY17" fmla="*/ 17787 h 2727312"/>
              <a:gd name="connsiteX18" fmla="*/ 3212707 w 3603612"/>
              <a:gd name="connsiteY18" fmla="*/ 20681 h 2727312"/>
              <a:gd name="connsiteX19" fmla="*/ 3262826 w 3603612"/>
              <a:gd name="connsiteY19" fmla="*/ 29241 h 2727312"/>
              <a:gd name="connsiteX20" fmla="*/ 3311455 w 3603612"/>
              <a:gd name="connsiteY20" fmla="*/ 43284 h 2727312"/>
              <a:gd name="connsiteX21" fmla="*/ 3358148 w 3603612"/>
              <a:gd name="connsiteY21" fmla="*/ 62625 h 2727312"/>
              <a:gd name="connsiteX22" fmla="*/ 3402463 w 3603612"/>
              <a:gd name="connsiteY22" fmla="*/ 87081 h 2727312"/>
              <a:gd name="connsiteX23" fmla="*/ 3443958 w 3603612"/>
              <a:gd name="connsiteY23" fmla="*/ 116468 h 2727312"/>
              <a:gd name="connsiteX24" fmla="*/ 3482184 w 3603612"/>
              <a:gd name="connsiteY24" fmla="*/ 150601 h 2727312"/>
              <a:gd name="connsiteX25" fmla="*/ 3516317 w 3603612"/>
              <a:gd name="connsiteY25" fmla="*/ 188828 h 2727312"/>
              <a:gd name="connsiteX26" fmla="*/ 3545705 w 3603612"/>
              <a:gd name="connsiteY26" fmla="*/ 230321 h 2727312"/>
              <a:gd name="connsiteX27" fmla="*/ 3570160 w 3603612"/>
              <a:gd name="connsiteY27" fmla="*/ 274637 h 2727312"/>
              <a:gd name="connsiteX28" fmla="*/ 3589501 w 3603612"/>
              <a:gd name="connsiteY28" fmla="*/ 321331 h 2727312"/>
              <a:gd name="connsiteX29" fmla="*/ 3603545 w 3603612"/>
              <a:gd name="connsiteY29" fmla="*/ 369959 h 2727312"/>
              <a:gd name="connsiteX30" fmla="*/ 3612105 w 3603612"/>
              <a:gd name="connsiteY30" fmla="*/ 420079 h 2727312"/>
              <a:gd name="connsiteX31" fmla="*/ 3614998 w 3603612"/>
              <a:gd name="connsiteY31" fmla="*/ 471245 h 2727312"/>
              <a:gd name="connsiteX32" fmla="*/ 3614998 w 3603612"/>
              <a:gd name="connsiteY32" fmla="*/ 2285027 h 2727312"/>
              <a:gd name="connsiteX33" fmla="*/ 3612658 w 3603612"/>
              <a:gd name="connsiteY33" fmla="*/ 2331391 h 2727312"/>
              <a:gd name="connsiteX34" fmla="*/ 3605786 w 3603612"/>
              <a:gd name="connsiteY34" fmla="*/ 2376415 h 2727312"/>
              <a:gd name="connsiteX35" fmla="*/ 3594613 w 3603612"/>
              <a:gd name="connsiteY35" fmla="*/ 2419872 h 2727312"/>
              <a:gd name="connsiteX36" fmla="*/ 3579363 w 3603612"/>
              <a:gd name="connsiteY36" fmla="*/ 2461534 h 2727312"/>
              <a:gd name="connsiteX37" fmla="*/ 3560270 w 3603612"/>
              <a:gd name="connsiteY37" fmla="*/ 2501173 h 2727312"/>
              <a:gd name="connsiteX38" fmla="*/ 3537556 w 3603612"/>
              <a:gd name="connsiteY38" fmla="*/ 2538561 h 2727312"/>
              <a:gd name="connsiteX39" fmla="*/ 3511452 w 3603612"/>
              <a:gd name="connsiteY39" fmla="*/ 2573469 h 2727312"/>
              <a:gd name="connsiteX40" fmla="*/ 3482185 w 3603612"/>
              <a:gd name="connsiteY40" fmla="*/ 2605671 h 2727312"/>
              <a:gd name="connsiteX41" fmla="*/ 3449983 w 3603612"/>
              <a:gd name="connsiteY41" fmla="*/ 2634938 h 2727312"/>
              <a:gd name="connsiteX42" fmla="*/ 3415073 w 3603612"/>
              <a:gd name="connsiteY42" fmla="*/ 2661043 h 2727312"/>
              <a:gd name="connsiteX43" fmla="*/ 3377685 w 3603612"/>
              <a:gd name="connsiteY43" fmla="*/ 2683756 h 2727312"/>
              <a:gd name="connsiteX44" fmla="*/ 3338047 w 3603612"/>
              <a:gd name="connsiteY44" fmla="*/ 2702851 h 2727312"/>
              <a:gd name="connsiteX45" fmla="*/ 3296384 w 3603612"/>
              <a:gd name="connsiteY45" fmla="*/ 2718100 h 2727312"/>
              <a:gd name="connsiteX46" fmla="*/ 3252927 w 3603612"/>
              <a:gd name="connsiteY46" fmla="*/ 2729274 h 2727312"/>
              <a:gd name="connsiteX47" fmla="*/ 3207903 w 3603612"/>
              <a:gd name="connsiteY47" fmla="*/ 2736145 h 2727312"/>
              <a:gd name="connsiteX48" fmla="*/ 3161540 w 3603612"/>
              <a:gd name="connsiteY48" fmla="*/ 2738486 h 2727312"/>
              <a:gd name="connsiteX49" fmla="*/ 465157 w 3603612"/>
              <a:gd name="connsiteY49" fmla="*/ 2738486 h 2727312"/>
              <a:gd name="connsiteX50" fmla="*/ 418794 w 3603612"/>
              <a:gd name="connsiteY50" fmla="*/ 2736145 h 2727312"/>
              <a:gd name="connsiteX51" fmla="*/ 373770 w 3603612"/>
              <a:gd name="connsiteY51" fmla="*/ 2729274 h 2727312"/>
              <a:gd name="connsiteX52" fmla="*/ 330313 w 3603612"/>
              <a:gd name="connsiteY52" fmla="*/ 2718100 h 2727312"/>
              <a:gd name="connsiteX53" fmla="*/ 288651 w 3603612"/>
              <a:gd name="connsiteY53" fmla="*/ 2702851 h 2727312"/>
              <a:gd name="connsiteX54" fmla="*/ 249012 w 3603612"/>
              <a:gd name="connsiteY54" fmla="*/ 2683756 h 2727312"/>
              <a:gd name="connsiteX55" fmla="*/ 211625 w 3603612"/>
              <a:gd name="connsiteY55" fmla="*/ 2661043 h 2727312"/>
              <a:gd name="connsiteX56" fmla="*/ 176716 w 3603612"/>
              <a:gd name="connsiteY56" fmla="*/ 2634938 h 2727312"/>
              <a:gd name="connsiteX57" fmla="*/ 144514 w 3603612"/>
              <a:gd name="connsiteY57" fmla="*/ 2605671 h 2727312"/>
              <a:gd name="connsiteX58" fmla="*/ 115248 w 3603612"/>
              <a:gd name="connsiteY58" fmla="*/ 2573469 h 2727312"/>
              <a:gd name="connsiteX59" fmla="*/ 89143 w 3603612"/>
              <a:gd name="connsiteY59" fmla="*/ 2538561 h 2727312"/>
              <a:gd name="connsiteX60" fmla="*/ 66430 w 3603612"/>
              <a:gd name="connsiteY60" fmla="*/ 2501173 h 2727312"/>
              <a:gd name="connsiteX61" fmla="*/ 47334 w 3603612"/>
              <a:gd name="connsiteY61" fmla="*/ 2461534 h 2727312"/>
              <a:gd name="connsiteX62" fmla="*/ 32086 w 3603612"/>
              <a:gd name="connsiteY62" fmla="*/ 2419872 h 2727312"/>
              <a:gd name="connsiteX63" fmla="*/ 20911 w 3603612"/>
              <a:gd name="connsiteY63" fmla="*/ 2376415 h 2727312"/>
              <a:gd name="connsiteX64" fmla="*/ 14041 w 3603612"/>
              <a:gd name="connsiteY64" fmla="*/ 2331391 h 2727312"/>
              <a:gd name="connsiteX65" fmla="*/ 11700 w 3603612"/>
              <a:gd name="connsiteY65" fmla="*/ 2285027 h 2727312"/>
              <a:gd name="connsiteX66" fmla="*/ 11700 w 3603612"/>
              <a:gd name="connsiteY66" fmla="*/ 471245 h 2727312"/>
              <a:gd name="connsiteX67" fmla="*/ 11700 w 3603612"/>
              <a:gd name="connsiteY67" fmla="*/ 471245 h 272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603612" h="2727312">
                <a:moveTo>
                  <a:pt x="11700" y="471245"/>
                </a:moveTo>
                <a:lnTo>
                  <a:pt x="14041" y="424882"/>
                </a:lnTo>
                <a:lnTo>
                  <a:pt x="20911" y="379858"/>
                </a:lnTo>
                <a:lnTo>
                  <a:pt x="32086" y="336401"/>
                </a:lnTo>
                <a:lnTo>
                  <a:pt x="47334" y="294739"/>
                </a:lnTo>
                <a:lnTo>
                  <a:pt x="66430" y="255100"/>
                </a:lnTo>
                <a:lnTo>
                  <a:pt x="89143" y="217712"/>
                </a:lnTo>
                <a:lnTo>
                  <a:pt x="115248" y="182803"/>
                </a:lnTo>
                <a:lnTo>
                  <a:pt x="144514" y="150602"/>
                </a:lnTo>
                <a:lnTo>
                  <a:pt x="176716" y="121334"/>
                </a:lnTo>
                <a:lnTo>
                  <a:pt x="211625" y="95230"/>
                </a:lnTo>
                <a:lnTo>
                  <a:pt x="249012" y="72517"/>
                </a:lnTo>
                <a:lnTo>
                  <a:pt x="288651" y="53422"/>
                </a:lnTo>
                <a:lnTo>
                  <a:pt x="330313" y="38173"/>
                </a:lnTo>
                <a:lnTo>
                  <a:pt x="373770" y="26999"/>
                </a:lnTo>
                <a:lnTo>
                  <a:pt x="418794" y="20128"/>
                </a:lnTo>
                <a:lnTo>
                  <a:pt x="465157" y="17787"/>
                </a:lnTo>
                <a:lnTo>
                  <a:pt x="3161540" y="17787"/>
                </a:lnTo>
                <a:lnTo>
                  <a:pt x="3212707" y="20681"/>
                </a:lnTo>
                <a:lnTo>
                  <a:pt x="3262826" y="29241"/>
                </a:lnTo>
                <a:lnTo>
                  <a:pt x="3311455" y="43284"/>
                </a:lnTo>
                <a:lnTo>
                  <a:pt x="3358148" y="62625"/>
                </a:lnTo>
                <a:lnTo>
                  <a:pt x="3402463" y="87081"/>
                </a:lnTo>
                <a:lnTo>
                  <a:pt x="3443958" y="116468"/>
                </a:lnTo>
                <a:lnTo>
                  <a:pt x="3482184" y="150601"/>
                </a:lnTo>
                <a:lnTo>
                  <a:pt x="3516317" y="188828"/>
                </a:lnTo>
                <a:lnTo>
                  <a:pt x="3545705" y="230321"/>
                </a:lnTo>
                <a:lnTo>
                  <a:pt x="3570160" y="274637"/>
                </a:lnTo>
                <a:lnTo>
                  <a:pt x="3589501" y="321331"/>
                </a:lnTo>
                <a:lnTo>
                  <a:pt x="3603545" y="369959"/>
                </a:lnTo>
                <a:lnTo>
                  <a:pt x="3612105" y="420079"/>
                </a:lnTo>
                <a:lnTo>
                  <a:pt x="3614998" y="471245"/>
                </a:lnTo>
                <a:lnTo>
                  <a:pt x="3614998" y="2285027"/>
                </a:lnTo>
                <a:lnTo>
                  <a:pt x="3612658" y="2331391"/>
                </a:lnTo>
                <a:lnTo>
                  <a:pt x="3605786" y="2376415"/>
                </a:lnTo>
                <a:lnTo>
                  <a:pt x="3594613" y="2419872"/>
                </a:lnTo>
                <a:lnTo>
                  <a:pt x="3579363" y="2461534"/>
                </a:lnTo>
                <a:lnTo>
                  <a:pt x="3560270" y="2501173"/>
                </a:lnTo>
                <a:lnTo>
                  <a:pt x="3537556" y="2538561"/>
                </a:lnTo>
                <a:lnTo>
                  <a:pt x="3511452" y="2573469"/>
                </a:lnTo>
                <a:lnTo>
                  <a:pt x="3482185" y="2605671"/>
                </a:lnTo>
                <a:lnTo>
                  <a:pt x="3449983" y="2634938"/>
                </a:lnTo>
                <a:lnTo>
                  <a:pt x="3415073" y="2661043"/>
                </a:lnTo>
                <a:lnTo>
                  <a:pt x="3377685" y="2683756"/>
                </a:lnTo>
                <a:lnTo>
                  <a:pt x="3338047" y="2702851"/>
                </a:lnTo>
                <a:lnTo>
                  <a:pt x="3296384" y="2718100"/>
                </a:lnTo>
                <a:lnTo>
                  <a:pt x="3252927" y="2729274"/>
                </a:lnTo>
                <a:lnTo>
                  <a:pt x="3207903" y="2736145"/>
                </a:lnTo>
                <a:lnTo>
                  <a:pt x="3161540" y="2738486"/>
                </a:lnTo>
                <a:lnTo>
                  <a:pt x="465157" y="2738486"/>
                </a:lnTo>
                <a:lnTo>
                  <a:pt x="418794" y="2736145"/>
                </a:lnTo>
                <a:lnTo>
                  <a:pt x="373770" y="2729274"/>
                </a:lnTo>
                <a:lnTo>
                  <a:pt x="330313" y="2718100"/>
                </a:lnTo>
                <a:lnTo>
                  <a:pt x="288651" y="2702851"/>
                </a:lnTo>
                <a:lnTo>
                  <a:pt x="249012" y="2683756"/>
                </a:lnTo>
                <a:lnTo>
                  <a:pt x="211625" y="2661043"/>
                </a:lnTo>
                <a:lnTo>
                  <a:pt x="176716" y="2634938"/>
                </a:lnTo>
                <a:lnTo>
                  <a:pt x="144514" y="2605671"/>
                </a:lnTo>
                <a:lnTo>
                  <a:pt x="115248" y="2573469"/>
                </a:lnTo>
                <a:lnTo>
                  <a:pt x="89143" y="2538561"/>
                </a:lnTo>
                <a:lnTo>
                  <a:pt x="66430" y="2501173"/>
                </a:lnTo>
                <a:lnTo>
                  <a:pt x="47334" y="2461534"/>
                </a:lnTo>
                <a:lnTo>
                  <a:pt x="32086" y="2419872"/>
                </a:lnTo>
                <a:lnTo>
                  <a:pt x="20911" y="2376415"/>
                </a:lnTo>
                <a:lnTo>
                  <a:pt x="14041" y="2331391"/>
                </a:lnTo>
                <a:lnTo>
                  <a:pt x="11700" y="2285027"/>
                </a:lnTo>
                <a:lnTo>
                  <a:pt x="11700" y="471245"/>
                </a:lnTo>
                <a:lnTo>
                  <a:pt x="11700" y="47124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8"/>
          <p:cNvSpPr txBox="1"/>
          <p:nvPr/>
        </p:nvSpPr>
        <p:spPr>
          <a:xfrm>
            <a:off x="397424" y="555818"/>
            <a:ext cx="5658378" cy="1061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8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9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9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9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Layers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Linear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Fully-connected</a:t>
            </a:r>
            <a:r>
              <a:rPr lang="en-US" altLang="zh-CN" sz="1800" b="1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Layer)</a:t>
            </a:r>
          </a:p>
        </p:txBody>
      </p:sp>
      <p:sp>
        <p:nvSpPr>
          <p:cNvPr id="439" name="TextBox 439"/>
          <p:cNvSpPr txBox="1"/>
          <p:nvPr/>
        </p:nvSpPr>
        <p:spPr>
          <a:xfrm>
            <a:off x="256168" y="3194728"/>
            <a:ext cx="238689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32</a:t>
            </a:r>
          </a:p>
        </p:txBody>
      </p:sp>
      <p:sp>
        <p:nvSpPr>
          <p:cNvPr id="440" name="TextBox 440"/>
          <p:cNvSpPr txBox="1"/>
          <p:nvPr/>
        </p:nvSpPr>
        <p:spPr>
          <a:xfrm>
            <a:off x="1235974" y="2141495"/>
            <a:ext cx="235012" cy="2471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245416"/>
              </a:lnSpc>
            </a:pPr>
            <a:r>
              <a:rPr lang="en-US" altLang="zh-CN" sz="1600" i="1" spc="-3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1050" spc="-2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i="1" spc="-3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1050" spc="-2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i="1" spc="-25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  <a:r>
              <a:rPr lang="en-US" altLang="zh-CN" sz="1050" spc="-2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0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00" i="1" spc="-1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  <a:p>
            <a:pPr marL="0" indent="82525">
              <a:lnSpc>
                <a:spcPct val="100000"/>
              </a:lnSpc>
            </a:pPr>
            <a:r>
              <a:rPr lang="en-US" altLang="zh-CN" sz="800" spc="-10" dirty="0">
                <a:solidFill>
                  <a:srgbClr val="000000"/>
                </a:solidFill>
                <a:latin typeface="Arial"/>
                <a:ea typeface="Arial"/>
              </a:rPr>
              <a:t>32</a:t>
            </a:r>
          </a:p>
        </p:txBody>
      </p:sp>
      <p:sp>
        <p:nvSpPr>
          <p:cNvPr id="441" name="TextBox 441"/>
          <p:cNvSpPr txBox="1"/>
          <p:nvPr/>
        </p:nvSpPr>
        <p:spPr>
          <a:xfrm>
            <a:off x="3718523" y="1987544"/>
            <a:ext cx="235012" cy="29028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245416"/>
              </a:lnSpc>
            </a:pPr>
            <a:r>
              <a:rPr lang="en-US" altLang="zh-CN" sz="1600" i="1" spc="-3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lang="en-US" altLang="zh-CN" sz="1050" spc="-25" dirty="0">
                <a:solidFill>
                  <a:srgbClr val="000000"/>
                </a:solidFill>
                <a:latin typeface="Arial"/>
                <a:ea typeface="Arial"/>
              </a:rPr>
              <a:t>1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i="1" spc="-3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lang="en-US" altLang="zh-CN" sz="1050" spc="-25" dirty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altLang="zh-CN" sz="10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i="1" spc="-25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  <a:r>
              <a:rPr lang="en-US" altLang="zh-CN" sz="1050" spc="-20" dirty="0">
                <a:solidFill>
                  <a:srgbClr val="000000"/>
                </a:solidFill>
                <a:latin typeface="Arial"/>
                <a:ea typeface="Arial"/>
              </a:rPr>
              <a:t>3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00" i="1" spc="-1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</a:p>
          <a:p>
            <a:pPr marL="0" indent="82525">
              <a:lnSpc>
                <a:spcPct val="100000"/>
              </a:lnSpc>
            </a:pPr>
            <a:r>
              <a:rPr lang="en-US" altLang="zh-CN" sz="800" spc="-10" dirty="0">
                <a:solidFill>
                  <a:srgbClr val="000000"/>
                </a:solidFill>
                <a:latin typeface="Arial"/>
                <a:ea typeface="Arial"/>
              </a:rPr>
              <a:t>64</a:t>
            </a:r>
          </a:p>
        </p:txBody>
      </p:sp>
      <p:sp>
        <p:nvSpPr>
          <p:cNvPr id="442" name="TextBox 442"/>
          <p:cNvSpPr txBox="1"/>
          <p:nvPr/>
        </p:nvSpPr>
        <p:spPr>
          <a:xfrm>
            <a:off x="4565767" y="3262203"/>
            <a:ext cx="238689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64</a:t>
            </a:r>
          </a:p>
        </p:txBody>
      </p:sp>
      <p:sp>
        <p:nvSpPr>
          <p:cNvPr id="443" name="TextBox 443"/>
          <p:cNvSpPr txBox="1"/>
          <p:nvPr/>
        </p:nvSpPr>
        <p:spPr>
          <a:xfrm>
            <a:off x="5672213" y="3176284"/>
            <a:ext cx="701549" cy="520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6521">
              <a:lnSpc>
                <a:spcPct val="100000"/>
              </a:lnSpc>
            </a:pPr>
            <a:r>
              <a:rPr lang="en-US" altLang="zh-CN" sz="1800" b="1" i="1" spc="-10" dirty="0">
                <a:solidFill>
                  <a:srgbClr val="000000"/>
                </a:solidFill>
                <a:latin typeface="Arial"/>
                <a:ea typeface="Arial"/>
              </a:rPr>
              <a:t>W</a:t>
            </a:r>
          </a:p>
          <a:p>
            <a:pPr marL="0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(64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x32)</a:t>
            </a:r>
          </a:p>
        </p:txBody>
      </p:sp>
      <p:sp>
        <p:nvSpPr>
          <p:cNvPr id="444" name="TextBox 444"/>
          <p:cNvSpPr txBox="1"/>
          <p:nvPr/>
        </p:nvSpPr>
        <p:spPr>
          <a:xfrm>
            <a:off x="6687294" y="3274602"/>
            <a:ext cx="11430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445" name="TextBox 445"/>
          <p:cNvSpPr txBox="1"/>
          <p:nvPr/>
        </p:nvSpPr>
        <p:spPr>
          <a:xfrm>
            <a:off x="7060258" y="3279605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spc="-1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446" name="TextBox 446"/>
          <p:cNvSpPr txBox="1"/>
          <p:nvPr/>
        </p:nvSpPr>
        <p:spPr>
          <a:xfrm>
            <a:off x="7429996" y="3274602"/>
            <a:ext cx="13136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+</a:t>
            </a:r>
          </a:p>
        </p:txBody>
      </p:sp>
      <p:sp>
        <p:nvSpPr>
          <p:cNvPr id="447" name="TextBox 447"/>
          <p:cNvSpPr txBox="1"/>
          <p:nvPr/>
        </p:nvSpPr>
        <p:spPr>
          <a:xfrm>
            <a:off x="7804074" y="3311836"/>
            <a:ext cx="136822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spc="-10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</p:txBody>
      </p:sp>
      <p:sp>
        <p:nvSpPr>
          <p:cNvPr id="448" name="TextBox 448"/>
          <p:cNvSpPr txBox="1"/>
          <p:nvPr/>
        </p:nvSpPr>
        <p:spPr>
          <a:xfrm>
            <a:off x="8177634" y="3274602"/>
            <a:ext cx="13136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</a:p>
        </p:txBody>
      </p:sp>
      <p:sp>
        <p:nvSpPr>
          <p:cNvPr id="449" name="TextBox 449"/>
          <p:cNvSpPr txBox="1"/>
          <p:nvPr/>
        </p:nvSpPr>
        <p:spPr>
          <a:xfrm>
            <a:off x="8556779" y="3287036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spc="-1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</a:p>
        </p:txBody>
      </p:sp>
      <p:sp>
        <p:nvSpPr>
          <p:cNvPr id="450" name="TextBox 450"/>
          <p:cNvSpPr txBox="1"/>
          <p:nvPr/>
        </p:nvSpPr>
        <p:spPr>
          <a:xfrm rot="5400000">
            <a:off x="3857390" y="3827057"/>
            <a:ext cx="169028" cy="354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...</a:t>
            </a:r>
          </a:p>
        </p:txBody>
      </p:sp>
      <p:sp>
        <p:nvSpPr>
          <p:cNvPr id="451" name="TextBox 451"/>
          <p:cNvSpPr txBox="1"/>
          <p:nvPr/>
        </p:nvSpPr>
        <p:spPr>
          <a:xfrm rot="5400000">
            <a:off x="1404490" y="3765481"/>
            <a:ext cx="169028" cy="3540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...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reeform 452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Freeform 453"/>
          <p:cNvSpPr/>
          <p:nvPr/>
        </p:nvSpPr>
        <p:spPr>
          <a:xfrm>
            <a:off x="5505450" y="2406650"/>
            <a:ext cx="996950" cy="2000250"/>
          </a:xfrm>
          <a:custGeom>
            <a:avLst/>
            <a:gdLst>
              <a:gd name="connsiteX0" fmla="*/ 17137 w 996950"/>
              <a:gd name="connsiteY0" fmla="*/ 11575 h 2000250"/>
              <a:gd name="connsiteX1" fmla="*/ 1005196 w 996950"/>
              <a:gd name="connsiteY1" fmla="*/ 11575 h 2000250"/>
              <a:gd name="connsiteX2" fmla="*/ 1005196 w 996950"/>
              <a:gd name="connsiteY2" fmla="*/ 2001664 h 2000250"/>
              <a:gd name="connsiteX3" fmla="*/ 17137 w 996950"/>
              <a:gd name="connsiteY3" fmla="*/ 2001664 h 2000250"/>
              <a:gd name="connsiteX4" fmla="*/ 17137 w 996950"/>
              <a:gd name="connsiteY4" fmla="*/ 11575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6950" h="2000250">
                <a:moveTo>
                  <a:pt x="17137" y="11575"/>
                </a:moveTo>
                <a:lnTo>
                  <a:pt x="1005196" y="11575"/>
                </a:lnTo>
                <a:lnTo>
                  <a:pt x="1005196" y="2001664"/>
                </a:lnTo>
                <a:lnTo>
                  <a:pt x="17137" y="2001664"/>
                </a:lnTo>
                <a:lnTo>
                  <a:pt x="17137" y="11575"/>
                </a:lnTo>
                <a:close/>
              </a:path>
            </a:pathLst>
          </a:custGeom>
          <a:solidFill>
            <a:srgbClr val="C8D9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4"/>
          <p:cNvSpPr/>
          <p:nvPr/>
        </p:nvSpPr>
        <p:spPr>
          <a:xfrm>
            <a:off x="5502287" y="2403487"/>
            <a:ext cx="1000112" cy="2003412"/>
          </a:xfrm>
          <a:custGeom>
            <a:avLst/>
            <a:gdLst>
              <a:gd name="connsiteX0" fmla="*/ 20299 w 1000112"/>
              <a:gd name="connsiteY0" fmla="*/ 14737 h 2003412"/>
              <a:gd name="connsiteX1" fmla="*/ 1008359 w 1000112"/>
              <a:gd name="connsiteY1" fmla="*/ 14737 h 2003412"/>
              <a:gd name="connsiteX2" fmla="*/ 1008359 w 1000112"/>
              <a:gd name="connsiteY2" fmla="*/ 2004826 h 2003412"/>
              <a:gd name="connsiteX3" fmla="*/ 20299 w 1000112"/>
              <a:gd name="connsiteY3" fmla="*/ 2004826 h 2003412"/>
              <a:gd name="connsiteX4" fmla="*/ 20299 w 10001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112" h="2003412">
                <a:moveTo>
                  <a:pt x="20299" y="14737"/>
                </a:moveTo>
                <a:lnTo>
                  <a:pt x="1008359" y="14737"/>
                </a:lnTo>
                <a:lnTo>
                  <a:pt x="1008359" y="2004826"/>
                </a:lnTo>
                <a:lnTo>
                  <a:pt x="20299" y="2004826"/>
                </a:lnTo>
                <a:lnTo>
                  <a:pt x="20299" y="1473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reeform 455"/>
          <p:cNvSpPr/>
          <p:nvPr/>
        </p:nvSpPr>
        <p:spPr>
          <a:xfrm>
            <a:off x="8448687" y="2378087"/>
            <a:ext cx="301612" cy="2003412"/>
          </a:xfrm>
          <a:custGeom>
            <a:avLst/>
            <a:gdLst>
              <a:gd name="connsiteX0" fmla="*/ 17287 w 301612"/>
              <a:gd name="connsiteY0" fmla="*/ 15337 h 2003412"/>
              <a:gd name="connsiteX1" fmla="*/ 304941 w 301612"/>
              <a:gd name="connsiteY1" fmla="*/ 15337 h 2003412"/>
              <a:gd name="connsiteX2" fmla="*/ 304941 w 301612"/>
              <a:gd name="connsiteY2" fmla="*/ 2005426 h 2003412"/>
              <a:gd name="connsiteX3" fmla="*/ 17287 w 301612"/>
              <a:gd name="connsiteY3" fmla="*/ 2005426 h 2003412"/>
              <a:gd name="connsiteX4" fmla="*/ 17287 w 301612"/>
              <a:gd name="connsiteY4" fmla="*/ 153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7287" y="15337"/>
                </a:moveTo>
                <a:lnTo>
                  <a:pt x="304941" y="15337"/>
                </a:lnTo>
                <a:lnTo>
                  <a:pt x="304941" y="2005426"/>
                </a:lnTo>
                <a:lnTo>
                  <a:pt x="17287" y="2005426"/>
                </a:lnTo>
                <a:lnTo>
                  <a:pt x="17287" y="15337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reeform 456"/>
          <p:cNvSpPr/>
          <p:nvPr/>
        </p:nvSpPr>
        <p:spPr>
          <a:xfrm>
            <a:off x="8448687" y="2378087"/>
            <a:ext cx="301612" cy="2003412"/>
          </a:xfrm>
          <a:custGeom>
            <a:avLst/>
            <a:gdLst>
              <a:gd name="connsiteX0" fmla="*/ 17287 w 301612"/>
              <a:gd name="connsiteY0" fmla="*/ 15337 h 2003412"/>
              <a:gd name="connsiteX1" fmla="*/ 304941 w 301612"/>
              <a:gd name="connsiteY1" fmla="*/ 15337 h 2003412"/>
              <a:gd name="connsiteX2" fmla="*/ 304941 w 301612"/>
              <a:gd name="connsiteY2" fmla="*/ 2005426 h 2003412"/>
              <a:gd name="connsiteX3" fmla="*/ 17287 w 301612"/>
              <a:gd name="connsiteY3" fmla="*/ 2005426 h 2003412"/>
              <a:gd name="connsiteX4" fmla="*/ 17287 w 301612"/>
              <a:gd name="connsiteY4" fmla="*/ 153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7287" y="15337"/>
                </a:moveTo>
                <a:lnTo>
                  <a:pt x="304941" y="15337"/>
                </a:lnTo>
                <a:lnTo>
                  <a:pt x="304941" y="2005426"/>
                </a:lnTo>
                <a:lnTo>
                  <a:pt x="17287" y="2005426"/>
                </a:lnTo>
                <a:lnTo>
                  <a:pt x="17287" y="1533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reeform 457"/>
          <p:cNvSpPr/>
          <p:nvPr/>
        </p:nvSpPr>
        <p:spPr>
          <a:xfrm>
            <a:off x="6950087" y="3025787"/>
            <a:ext cx="301612" cy="758812"/>
          </a:xfrm>
          <a:custGeom>
            <a:avLst/>
            <a:gdLst>
              <a:gd name="connsiteX0" fmla="*/ 20636 w 301612"/>
              <a:gd name="connsiteY0" fmla="*/ 12986 h 758812"/>
              <a:gd name="connsiteX1" fmla="*/ 308292 w 301612"/>
              <a:gd name="connsiteY1" fmla="*/ 12986 h 758812"/>
              <a:gd name="connsiteX2" fmla="*/ 308292 w 301612"/>
              <a:gd name="connsiteY2" fmla="*/ 761651 h 758812"/>
              <a:gd name="connsiteX3" fmla="*/ 20636 w 301612"/>
              <a:gd name="connsiteY3" fmla="*/ 761651 h 758812"/>
              <a:gd name="connsiteX4" fmla="*/ 20636 w 301612"/>
              <a:gd name="connsiteY4" fmla="*/ 12986 h 75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758812">
                <a:moveTo>
                  <a:pt x="20636" y="12986"/>
                </a:moveTo>
                <a:lnTo>
                  <a:pt x="308292" y="12986"/>
                </a:lnTo>
                <a:lnTo>
                  <a:pt x="308292" y="761651"/>
                </a:lnTo>
                <a:lnTo>
                  <a:pt x="20636" y="761651"/>
                </a:lnTo>
                <a:lnTo>
                  <a:pt x="20636" y="12986"/>
                </a:lnTo>
                <a:close/>
              </a:path>
            </a:pathLst>
          </a:custGeom>
          <a:solidFill>
            <a:srgbClr val="D8E9D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reeform 458"/>
          <p:cNvSpPr/>
          <p:nvPr/>
        </p:nvSpPr>
        <p:spPr>
          <a:xfrm>
            <a:off x="6950087" y="3025787"/>
            <a:ext cx="301612" cy="758812"/>
          </a:xfrm>
          <a:custGeom>
            <a:avLst/>
            <a:gdLst>
              <a:gd name="connsiteX0" fmla="*/ 20636 w 301612"/>
              <a:gd name="connsiteY0" fmla="*/ 12986 h 758812"/>
              <a:gd name="connsiteX1" fmla="*/ 308292 w 301612"/>
              <a:gd name="connsiteY1" fmla="*/ 12986 h 758812"/>
              <a:gd name="connsiteX2" fmla="*/ 308292 w 301612"/>
              <a:gd name="connsiteY2" fmla="*/ 761651 h 758812"/>
              <a:gd name="connsiteX3" fmla="*/ 20636 w 301612"/>
              <a:gd name="connsiteY3" fmla="*/ 761651 h 758812"/>
              <a:gd name="connsiteX4" fmla="*/ 20636 w 301612"/>
              <a:gd name="connsiteY4" fmla="*/ 12986 h 758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758812">
                <a:moveTo>
                  <a:pt x="20636" y="12986"/>
                </a:moveTo>
                <a:lnTo>
                  <a:pt x="308292" y="12986"/>
                </a:lnTo>
                <a:lnTo>
                  <a:pt x="308292" y="761651"/>
                </a:lnTo>
                <a:lnTo>
                  <a:pt x="20636" y="761651"/>
                </a:lnTo>
                <a:lnTo>
                  <a:pt x="20636" y="12986"/>
                </a:lnTo>
                <a:close/>
              </a:path>
            </a:pathLst>
          </a:custGeom>
          <a:solidFill>
            <a:srgbClr val="0000D2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reeform 459"/>
          <p:cNvSpPr/>
          <p:nvPr/>
        </p:nvSpPr>
        <p:spPr>
          <a:xfrm>
            <a:off x="7699387" y="2403487"/>
            <a:ext cx="301612" cy="2003412"/>
          </a:xfrm>
          <a:custGeom>
            <a:avLst/>
            <a:gdLst>
              <a:gd name="connsiteX0" fmla="*/ 18962 w 301612"/>
              <a:gd name="connsiteY0" fmla="*/ 14737 h 2003412"/>
              <a:gd name="connsiteX1" fmla="*/ 306616 w 301612"/>
              <a:gd name="connsiteY1" fmla="*/ 14737 h 2003412"/>
              <a:gd name="connsiteX2" fmla="*/ 306616 w 301612"/>
              <a:gd name="connsiteY2" fmla="*/ 2004826 h 2003412"/>
              <a:gd name="connsiteX3" fmla="*/ 18962 w 301612"/>
              <a:gd name="connsiteY3" fmla="*/ 2004826 h 2003412"/>
              <a:gd name="connsiteX4" fmla="*/ 18962 w 3016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8962" y="14737"/>
                </a:moveTo>
                <a:lnTo>
                  <a:pt x="306616" y="14737"/>
                </a:lnTo>
                <a:lnTo>
                  <a:pt x="306616" y="2004826"/>
                </a:lnTo>
                <a:lnTo>
                  <a:pt x="18962" y="2004826"/>
                </a:lnTo>
                <a:lnTo>
                  <a:pt x="18962" y="14737"/>
                </a:lnTo>
                <a:close/>
              </a:path>
            </a:pathLst>
          </a:custGeom>
          <a:solidFill>
            <a:srgbClr val="C8D9F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Freeform 460"/>
          <p:cNvSpPr/>
          <p:nvPr/>
        </p:nvSpPr>
        <p:spPr>
          <a:xfrm>
            <a:off x="7699387" y="2403487"/>
            <a:ext cx="301612" cy="2003412"/>
          </a:xfrm>
          <a:custGeom>
            <a:avLst/>
            <a:gdLst>
              <a:gd name="connsiteX0" fmla="*/ 18962 w 301612"/>
              <a:gd name="connsiteY0" fmla="*/ 14737 h 2003412"/>
              <a:gd name="connsiteX1" fmla="*/ 306616 w 301612"/>
              <a:gd name="connsiteY1" fmla="*/ 14737 h 2003412"/>
              <a:gd name="connsiteX2" fmla="*/ 306616 w 301612"/>
              <a:gd name="connsiteY2" fmla="*/ 2004826 h 2003412"/>
              <a:gd name="connsiteX3" fmla="*/ 18962 w 301612"/>
              <a:gd name="connsiteY3" fmla="*/ 2004826 h 2003412"/>
              <a:gd name="connsiteX4" fmla="*/ 18962 w 301612"/>
              <a:gd name="connsiteY4" fmla="*/ 14737 h 2003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12" h="2003412">
                <a:moveTo>
                  <a:pt x="18962" y="14737"/>
                </a:moveTo>
                <a:lnTo>
                  <a:pt x="306616" y="14737"/>
                </a:lnTo>
                <a:lnTo>
                  <a:pt x="306616" y="2004826"/>
                </a:lnTo>
                <a:lnTo>
                  <a:pt x="18962" y="2004826"/>
                </a:lnTo>
                <a:lnTo>
                  <a:pt x="18962" y="14737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Freeform 461"/>
          <p:cNvSpPr/>
          <p:nvPr/>
        </p:nvSpPr>
        <p:spPr>
          <a:xfrm>
            <a:off x="5324487" y="2022487"/>
            <a:ext cx="3603612" cy="2727312"/>
          </a:xfrm>
          <a:custGeom>
            <a:avLst/>
            <a:gdLst>
              <a:gd name="connsiteX0" fmla="*/ 11700 w 3603612"/>
              <a:gd name="connsiteY0" fmla="*/ 471245 h 2727312"/>
              <a:gd name="connsiteX1" fmla="*/ 14041 w 3603612"/>
              <a:gd name="connsiteY1" fmla="*/ 424882 h 2727312"/>
              <a:gd name="connsiteX2" fmla="*/ 20911 w 3603612"/>
              <a:gd name="connsiteY2" fmla="*/ 379858 h 2727312"/>
              <a:gd name="connsiteX3" fmla="*/ 32086 w 3603612"/>
              <a:gd name="connsiteY3" fmla="*/ 336401 h 2727312"/>
              <a:gd name="connsiteX4" fmla="*/ 47334 w 3603612"/>
              <a:gd name="connsiteY4" fmla="*/ 294739 h 2727312"/>
              <a:gd name="connsiteX5" fmla="*/ 66430 w 3603612"/>
              <a:gd name="connsiteY5" fmla="*/ 255100 h 2727312"/>
              <a:gd name="connsiteX6" fmla="*/ 89143 w 3603612"/>
              <a:gd name="connsiteY6" fmla="*/ 217712 h 2727312"/>
              <a:gd name="connsiteX7" fmla="*/ 115248 w 3603612"/>
              <a:gd name="connsiteY7" fmla="*/ 182803 h 2727312"/>
              <a:gd name="connsiteX8" fmla="*/ 144514 w 3603612"/>
              <a:gd name="connsiteY8" fmla="*/ 150602 h 2727312"/>
              <a:gd name="connsiteX9" fmla="*/ 176716 w 3603612"/>
              <a:gd name="connsiteY9" fmla="*/ 121334 h 2727312"/>
              <a:gd name="connsiteX10" fmla="*/ 211625 w 3603612"/>
              <a:gd name="connsiteY10" fmla="*/ 95230 h 2727312"/>
              <a:gd name="connsiteX11" fmla="*/ 249012 w 3603612"/>
              <a:gd name="connsiteY11" fmla="*/ 72517 h 2727312"/>
              <a:gd name="connsiteX12" fmla="*/ 288651 w 3603612"/>
              <a:gd name="connsiteY12" fmla="*/ 53422 h 2727312"/>
              <a:gd name="connsiteX13" fmla="*/ 330313 w 3603612"/>
              <a:gd name="connsiteY13" fmla="*/ 38173 h 2727312"/>
              <a:gd name="connsiteX14" fmla="*/ 373770 w 3603612"/>
              <a:gd name="connsiteY14" fmla="*/ 26999 h 2727312"/>
              <a:gd name="connsiteX15" fmla="*/ 418794 w 3603612"/>
              <a:gd name="connsiteY15" fmla="*/ 20128 h 2727312"/>
              <a:gd name="connsiteX16" fmla="*/ 465157 w 3603612"/>
              <a:gd name="connsiteY16" fmla="*/ 17787 h 2727312"/>
              <a:gd name="connsiteX17" fmla="*/ 3161540 w 3603612"/>
              <a:gd name="connsiteY17" fmla="*/ 17787 h 2727312"/>
              <a:gd name="connsiteX18" fmla="*/ 3212707 w 3603612"/>
              <a:gd name="connsiteY18" fmla="*/ 20681 h 2727312"/>
              <a:gd name="connsiteX19" fmla="*/ 3262826 w 3603612"/>
              <a:gd name="connsiteY19" fmla="*/ 29241 h 2727312"/>
              <a:gd name="connsiteX20" fmla="*/ 3311455 w 3603612"/>
              <a:gd name="connsiteY20" fmla="*/ 43284 h 2727312"/>
              <a:gd name="connsiteX21" fmla="*/ 3358148 w 3603612"/>
              <a:gd name="connsiteY21" fmla="*/ 62625 h 2727312"/>
              <a:gd name="connsiteX22" fmla="*/ 3402463 w 3603612"/>
              <a:gd name="connsiteY22" fmla="*/ 87081 h 2727312"/>
              <a:gd name="connsiteX23" fmla="*/ 3443958 w 3603612"/>
              <a:gd name="connsiteY23" fmla="*/ 116468 h 2727312"/>
              <a:gd name="connsiteX24" fmla="*/ 3482184 w 3603612"/>
              <a:gd name="connsiteY24" fmla="*/ 150601 h 2727312"/>
              <a:gd name="connsiteX25" fmla="*/ 3516317 w 3603612"/>
              <a:gd name="connsiteY25" fmla="*/ 188828 h 2727312"/>
              <a:gd name="connsiteX26" fmla="*/ 3545705 w 3603612"/>
              <a:gd name="connsiteY26" fmla="*/ 230321 h 2727312"/>
              <a:gd name="connsiteX27" fmla="*/ 3570160 w 3603612"/>
              <a:gd name="connsiteY27" fmla="*/ 274637 h 2727312"/>
              <a:gd name="connsiteX28" fmla="*/ 3589501 w 3603612"/>
              <a:gd name="connsiteY28" fmla="*/ 321331 h 2727312"/>
              <a:gd name="connsiteX29" fmla="*/ 3603545 w 3603612"/>
              <a:gd name="connsiteY29" fmla="*/ 369959 h 2727312"/>
              <a:gd name="connsiteX30" fmla="*/ 3612105 w 3603612"/>
              <a:gd name="connsiteY30" fmla="*/ 420079 h 2727312"/>
              <a:gd name="connsiteX31" fmla="*/ 3614998 w 3603612"/>
              <a:gd name="connsiteY31" fmla="*/ 471245 h 2727312"/>
              <a:gd name="connsiteX32" fmla="*/ 3614998 w 3603612"/>
              <a:gd name="connsiteY32" fmla="*/ 2285027 h 2727312"/>
              <a:gd name="connsiteX33" fmla="*/ 3612658 w 3603612"/>
              <a:gd name="connsiteY33" fmla="*/ 2331391 h 2727312"/>
              <a:gd name="connsiteX34" fmla="*/ 3605786 w 3603612"/>
              <a:gd name="connsiteY34" fmla="*/ 2376415 h 2727312"/>
              <a:gd name="connsiteX35" fmla="*/ 3594613 w 3603612"/>
              <a:gd name="connsiteY35" fmla="*/ 2419872 h 2727312"/>
              <a:gd name="connsiteX36" fmla="*/ 3579363 w 3603612"/>
              <a:gd name="connsiteY36" fmla="*/ 2461534 h 2727312"/>
              <a:gd name="connsiteX37" fmla="*/ 3560270 w 3603612"/>
              <a:gd name="connsiteY37" fmla="*/ 2501173 h 2727312"/>
              <a:gd name="connsiteX38" fmla="*/ 3537556 w 3603612"/>
              <a:gd name="connsiteY38" fmla="*/ 2538561 h 2727312"/>
              <a:gd name="connsiteX39" fmla="*/ 3511452 w 3603612"/>
              <a:gd name="connsiteY39" fmla="*/ 2573469 h 2727312"/>
              <a:gd name="connsiteX40" fmla="*/ 3482185 w 3603612"/>
              <a:gd name="connsiteY40" fmla="*/ 2605671 h 2727312"/>
              <a:gd name="connsiteX41" fmla="*/ 3449983 w 3603612"/>
              <a:gd name="connsiteY41" fmla="*/ 2634938 h 2727312"/>
              <a:gd name="connsiteX42" fmla="*/ 3415073 w 3603612"/>
              <a:gd name="connsiteY42" fmla="*/ 2661043 h 2727312"/>
              <a:gd name="connsiteX43" fmla="*/ 3377685 w 3603612"/>
              <a:gd name="connsiteY43" fmla="*/ 2683756 h 2727312"/>
              <a:gd name="connsiteX44" fmla="*/ 3338047 w 3603612"/>
              <a:gd name="connsiteY44" fmla="*/ 2702851 h 2727312"/>
              <a:gd name="connsiteX45" fmla="*/ 3296384 w 3603612"/>
              <a:gd name="connsiteY45" fmla="*/ 2718100 h 2727312"/>
              <a:gd name="connsiteX46" fmla="*/ 3252927 w 3603612"/>
              <a:gd name="connsiteY46" fmla="*/ 2729274 h 2727312"/>
              <a:gd name="connsiteX47" fmla="*/ 3207903 w 3603612"/>
              <a:gd name="connsiteY47" fmla="*/ 2736145 h 2727312"/>
              <a:gd name="connsiteX48" fmla="*/ 3161540 w 3603612"/>
              <a:gd name="connsiteY48" fmla="*/ 2738486 h 2727312"/>
              <a:gd name="connsiteX49" fmla="*/ 465157 w 3603612"/>
              <a:gd name="connsiteY49" fmla="*/ 2738486 h 2727312"/>
              <a:gd name="connsiteX50" fmla="*/ 418794 w 3603612"/>
              <a:gd name="connsiteY50" fmla="*/ 2736145 h 2727312"/>
              <a:gd name="connsiteX51" fmla="*/ 373770 w 3603612"/>
              <a:gd name="connsiteY51" fmla="*/ 2729274 h 2727312"/>
              <a:gd name="connsiteX52" fmla="*/ 330313 w 3603612"/>
              <a:gd name="connsiteY52" fmla="*/ 2718100 h 2727312"/>
              <a:gd name="connsiteX53" fmla="*/ 288651 w 3603612"/>
              <a:gd name="connsiteY53" fmla="*/ 2702851 h 2727312"/>
              <a:gd name="connsiteX54" fmla="*/ 249012 w 3603612"/>
              <a:gd name="connsiteY54" fmla="*/ 2683756 h 2727312"/>
              <a:gd name="connsiteX55" fmla="*/ 211625 w 3603612"/>
              <a:gd name="connsiteY55" fmla="*/ 2661043 h 2727312"/>
              <a:gd name="connsiteX56" fmla="*/ 176716 w 3603612"/>
              <a:gd name="connsiteY56" fmla="*/ 2634938 h 2727312"/>
              <a:gd name="connsiteX57" fmla="*/ 144514 w 3603612"/>
              <a:gd name="connsiteY57" fmla="*/ 2605671 h 2727312"/>
              <a:gd name="connsiteX58" fmla="*/ 115248 w 3603612"/>
              <a:gd name="connsiteY58" fmla="*/ 2573469 h 2727312"/>
              <a:gd name="connsiteX59" fmla="*/ 89143 w 3603612"/>
              <a:gd name="connsiteY59" fmla="*/ 2538561 h 2727312"/>
              <a:gd name="connsiteX60" fmla="*/ 66430 w 3603612"/>
              <a:gd name="connsiteY60" fmla="*/ 2501173 h 2727312"/>
              <a:gd name="connsiteX61" fmla="*/ 47334 w 3603612"/>
              <a:gd name="connsiteY61" fmla="*/ 2461534 h 2727312"/>
              <a:gd name="connsiteX62" fmla="*/ 32086 w 3603612"/>
              <a:gd name="connsiteY62" fmla="*/ 2419872 h 2727312"/>
              <a:gd name="connsiteX63" fmla="*/ 20911 w 3603612"/>
              <a:gd name="connsiteY63" fmla="*/ 2376415 h 2727312"/>
              <a:gd name="connsiteX64" fmla="*/ 14041 w 3603612"/>
              <a:gd name="connsiteY64" fmla="*/ 2331391 h 2727312"/>
              <a:gd name="connsiteX65" fmla="*/ 11700 w 3603612"/>
              <a:gd name="connsiteY65" fmla="*/ 2285027 h 2727312"/>
              <a:gd name="connsiteX66" fmla="*/ 11700 w 3603612"/>
              <a:gd name="connsiteY66" fmla="*/ 471245 h 2727312"/>
              <a:gd name="connsiteX67" fmla="*/ 11700 w 3603612"/>
              <a:gd name="connsiteY67" fmla="*/ 471245 h 272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603612" h="2727312">
                <a:moveTo>
                  <a:pt x="11700" y="471245"/>
                </a:moveTo>
                <a:lnTo>
                  <a:pt x="14041" y="424882"/>
                </a:lnTo>
                <a:lnTo>
                  <a:pt x="20911" y="379858"/>
                </a:lnTo>
                <a:lnTo>
                  <a:pt x="32086" y="336401"/>
                </a:lnTo>
                <a:lnTo>
                  <a:pt x="47334" y="294739"/>
                </a:lnTo>
                <a:lnTo>
                  <a:pt x="66430" y="255100"/>
                </a:lnTo>
                <a:lnTo>
                  <a:pt x="89143" y="217712"/>
                </a:lnTo>
                <a:lnTo>
                  <a:pt x="115248" y="182803"/>
                </a:lnTo>
                <a:lnTo>
                  <a:pt x="144514" y="150602"/>
                </a:lnTo>
                <a:lnTo>
                  <a:pt x="176716" y="121334"/>
                </a:lnTo>
                <a:lnTo>
                  <a:pt x="211625" y="95230"/>
                </a:lnTo>
                <a:lnTo>
                  <a:pt x="249012" y="72517"/>
                </a:lnTo>
                <a:lnTo>
                  <a:pt x="288651" y="53422"/>
                </a:lnTo>
                <a:lnTo>
                  <a:pt x="330313" y="38173"/>
                </a:lnTo>
                <a:lnTo>
                  <a:pt x="373770" y="26999"/>
                </a:lnTo>
                <a:lnTo>
                  <a:pt x="418794" y="20128"/>
                </a:lnTo>
                <a:lnTo>
                  <a:pt x="465157" y="17787"/>
                </a:lnTo>
                <a:lnTo>
                  <a:pt x="3161540" y="17787"/>
                </a:lnTo>
                <a:lnTo>
                  <a:pt x="3212707" y="20681"/>
                </a:lnTo>
                <a:lnTo>
                  <a:pt x="3262826" y="29241"/>
                </a:lnTo>
                <a:lnTo>
                  <a:pt x="3311455" y="43284"/>
                </a:lnTo>
                <a:lnTo>
                  <a:pt x="3358148" y="62625"/>
                </a:lnTo>
                <a:lnTo>
                  <a:pt x="3402463" y="87081"/>
                </a:lnTo>
                <a:lnTo>
                  <a:pt x="3443958" y="116468"/>
                </a:lnTo>
                <a:lnTo>
                  <a:pt x="3482184" y="150601"/>
                </a:lnTo>
                <a:lnTo>
                  <a:pt x="3516317" y="188828"/>
                </a:lnTo>
                <a:lnTo>
                  <a:pt x="3545705" y="230321"/>
                </a:lnTo>
                <a:lnTo>
                  <a:pt x="3570160" y="274637"/>
                </a:lnTo>
                <a:lnTo>
                  <a:pt x="3589501" y="321331"/>
                </a:lnTo>
                <a:lnTo>
                  <a:pt x="3603545" y="369959"/>
                </a:lnTo>
                <a:lnTo>
                  <a:pt x="3612105" y="420079"/>
                </a:lnTo>
                <a:lnTo>
                  <a:pt x="3614998" y="471245"/>
                </a:lnTo>
                <a:lnTo>
                  <a:pt x="3614998" y="2285027"/>
                </a:lnTo>
                <a:lnTo>
                  <a:pt x="3612658" y="2331391"/>
                </a:lnTo>
                <a:lnTo>
                  <a:pt x="3605786" y="2376415"/>
                </a:lnTo>
                <a:lnTo>
                  <a:pt x="3594613" y="2419872"/>
                </a:lnTo>
                <a:lnTo>
                  <a:pt x="3579363" y="2461534"/>
                </a:lnTo>
                <a:lnTo>
                  <a:pt x="3560270" y="2501173"/>
                </a:lnTo>
                <a:lnTo>
                  <a:pt x="3537556" y="2538561"/>
                </a:lnTo>
                <a:lnTo>
                  <a:pt x="3511452" y="2573469"/>
                </a:lnTo>
                <a:lnTo>
                  <a:pt x="3482185" y="2605671"/>
                </a:lnTo>
                <a:lnTo>
                  <a:pt x="3449983" y="2634938"/>
                </a:lnTo>
                <a:lnTo>
                  <a:pt x="3415073" y="2661043"/>
                </a:lnTo>
                <a:lnTo>
                  <a:pt x="3377685" y="2683756"/>
                </a:lnTo>
                <a:lnTo>
                  <a:pt x="3338047" y="2702851"/>
                </a:lnTo>
                <a:lnTo>
                  <a:pt x="3296384" y="2718100"/>
                </a:lnTo>
                <a:lnTo>
                  <a:pt x="3252927" y="2729274"/>
                </a:lnTo>
                <a:lnTo>
                  <a:pt x="3207903" y="2736145"/>
                </a:lnTo>
                <a:lnTo>
                  <a:pt x="3161540" y="2738486"/>
                </a:lnTo>
                <a:lnTo>
                  <a:pt x="465157" y="2738486"/>
                </a:lnTo>
                <a:lnTo>
                  <a:pt x="418794" y="2736145"/>
                </a:lnTo>
                <a:lnTo>
                  <a:pt x="373770" y="2729274"/>
                </a:lnTo>
                <a:lnTo>
                  <a:pt x="330313" y="2718100"/>
                </a:lnTo>
                <a:lnTo>
                  <a:pt x="288651" y="2702851"/>
                </a:lnTo>
                <a:lnTo>
                  <a:pt x="249012" y="2683756"/>
                </a:lnTo>
                <a:lnTo>
                  <a:pt x="211625" y="2661043"/>
                </a:lnTo>
                <a:lnTo>
                  <a:pt x="176716" y="2634938"/>
                </a:lnTo>
                <a:lnTo>
                  <a:pt x="144514" y="2605671"/>
                </a:lnTo>
                <a:lnTo>
                  <a:pt x="115248" y="2573469"/>
                </a:lnTo>
                <a:lnTo>
                  <a:pt x="89143" y="2538561"/>
                </a:lnTo>
                <a:lnTo>
                  <a:pt x="66430" y="2501173"/>
                </a:lnTo>
                <a:lnTo>
                  <a:pt x="47334" y="2461534"/>
                </a:lnTo>
                <a:lnTo>
                  <a:pt x="32086" y="2419872"/>
                </a:lnTo>
                <a:lnTo>
                  <a:pt x="20911" y="2376415"/>
                </a:lnTo>
                <a:lnTo>
                  <a:pt x="14041" y="2331391"/>
                </a:lnTo>
                <a:lnTo>
                  <a:pt x="11700" y="2285027"/>
                </a:lnTo>
                <a:lnTo>
                  <a:pt x="11700" y="471245"/>
                </a:lnTo>
                <a:lnTo>
                  <a:pt x="11700" y="47124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Freeform 462"/>
          <p:cNvSpPr/>
          <p:nvPr/>
        </p:nvSpPr>
        <p:spPr>
          <a:xfrm>
            <a:off x="5324487" y="2022487"/>
            <a:ext cx="3603612" cy="2727312"/>
          </a:xfrm>
          <a:custGeom>
            <a:avLst/>
            <a:gdLst>
              <a:gd name="connsiteX0" fmla="*/ 11700 w 3603612"/>
              <a:gd name="connsiteY0" fmla="*/ 471245 h 2727312"/>
              <a:gd name="connsiteX1" fmla="*/ 14041 w 3603612"/>
              <a:gd name="connsiteY1" fmla="*/ 424882 h 2727312"/>
              <a:gd name="connsiteX2" fmla="*/ 20911 w 3603612"/>
              <a:gd name="connsiteY2" fmla="*/ 379858 h 2727312"/>
              <a:gd name="connsiteX3" fmla="*/ 32086 w 3603612"/>
              <a:gd name="connsiteY3" fmla="*/ 336401 h 2727312"/>
              <a:gd name="connsiteX4" fmla="*/ 47334 w 3603612"/>
              <a:gd name="connsiteY4" fmla="*/ 294739 h 2727312"/>
              <a:gd name="connsiteX5" fmla="*/ 66430 w 3603612"/>
              <a:gd name="connsiteY5" fmla="*/ 255100 h 2727312"/>
              <a:gd name="connsiteX6" fmla="*/ 89143 w 3603612"/>
              <a:gd name="connsiteY6" fmla="*/ 217712 h 2727312"/>
              <a:gd name="connsiteX7" fmla="*/ 115248 w 3603612"/>
              <a:gd name="connsiteY7" fmla="*/ 182803 h 2727312"/>
              <a:gd name="connsiteX8" fmla="*/ 144514 w 3603612"/>
              <a:gd name="connsiteY8" fmla="*/ 150602 h 2727312"/>
              <a:gd name="connsiteX9" fmla="*/ 176716 w 3603612"/>
              <a:gd name="connsiteY9" fmla="*/ 121334 h 2727312"/>
              <a:gd name="connsiteX10" fmla="*/ 211625 w 3603612"/>
              <a:gd name="connsiteY10" fmla="*/ 95230 h 2727312"/>
              <a:gd name="connsiteX11" fmla="*/ 249012 w 3603612"/>
              <a:gd name="connsiteY11" fmla="*/ 72517 h 2727312"/>
              <a:gd name="connsiteX12" fmla="*/ 288651 w 3603612"/>
              <a:gd name="connsiteY12" fmla="*/ 53422 h 2727312"/>
              <a:gd name="connsiteX13" fmla="*/ 330313 w 3603612"/>
              <a:gd name="connsiteY13" fmla="*/ 38173 h 2727312"/>
              <a:gd name="connsiteX14" fmla="*/ 373770 w 3603612"/>
              <a:gd name="connsiteY14" fmla="*/ 26999 h 2727312"/>
              <a:gd name="connsiteX15" fmla="*/ 418794 w 3603612"/>
              <a:gd name="connsiteY15" fmla="*/ 20128 h 2727312"/>
              <a:gd name="connsiteX16" fmla="*/ 465157 w 3603612"/>
              <a:gd name="connsiteY16" fmla="*/ 17787 h 2727312"/>
              <a:gd name="connsiteX17" fmla="*/ 3161540 w 3603612"/>
              <a:gd name="connsiteY17" fmla="*/ 17787 h 2727312"/>
              <a:gd name="connsiteX18" fmla="*/ 3212707 w 3603612"/>
              <a:gd name="connsiteY18" fmla="*/ 20681 h 2727312"/>
              <a:gd name="connsiteX19" fmla="*/ 3262826 w 3603612"/>
              <a:gd name="connsiteY19" fmla="*/ 29241 h 2727312"/>
              <a:gd name="connsiteX20" fmla="*/ 3311455 w 3603612"/>
              <a:gd name="connsiteY20" fmla="*/ 43284 h 2727312"/>
              <a:gd name="connsiteX21" fmla="*/ 3358148 w 3603612"/>
              <a:gd name="connsiteY21" fmla="*/ 62625 h 2727312"/>
              <a:gd name="connsiteX22" fmla="*/ 3402463 w 3603612"/>
              <a:gd name="connsiteY22" fmla="*/ 87081 h 2727312"/>
              <a:gd name="connsiteX23" fmla="*/ 3443958 w 3603612"/>
              <a:gd name="connsiteY23" fmla="*/ 116468 h 2727312"/>
              <a:gd name="connsiteX24" fmla="*/ 3482184 w 3603612"/>
              <a:gd name="connsiteY24" fmla="*/ 150601 h 2727312"/>
              <a:gd name="connsiteX25" fmla="*/ 3516317 w 3603612"/>
              <a:gd name="connsiteY25" fmla="*/ 188828 h 2727312"/>
              <a:gd name="connsiteX26" fmla="*/ 3545705 w 3603612"/>
              <a:gd name="connsiteY26" fmla="*/ 230321 h 2727312"/>
              <a:gd name="connsiteX27" fmla="*/ 3570160 w 3603612"/>
              <a:gd name="connsiteY27" fmla="*/ 274637 h 2727312"/>
              <a:gd name="connsiteX28" fmla="*/ 3589501 w 3603612"/>
              <a:gd name="connsiteY28" fmla="*/ 321331 h 2727312"/>
              <a:gd name="connsiteX29" fmla="*/ 3603545 w 3603612"/>
              <a:gd name="connsiteY29" fmla="*/ 369959 h 2727312"/>
              <a:gd name="connsiteX30" fmla="*/ 3612105 w 3603612"/>
              <a:gd name="connsiteY30" fmla="*/ 420079 h 2727312"/>
              <a:gd name="connsiteX31" fmla="*/ 3614998 w 3603612"/>
              <a:gd name="connsiteY31" fmla="*/ 471245 h 2727312"/>
              <a:gd name="connsiteX32" fmla="*/ 3614998 w 3603612"/>
              <a:gd name="connsiteY32" fmla="*/ 2285027 h 2727312"/>
              <a:gd name="connsiteX33" fmla="*/ 3612658 w 3603612"/>
              <a:gd name="connsiteY33" fmla="*/ 2331391 h 2727312"/>
              <a:gd name="connsiteX34" fmla="*/ 3605786 w 3603612"/>
              <a:gd name="connsiteY34" fmla="*/ 2376415 h 2727312"/>
              <a:gd name="connsiteX35" fmla="*/ 3594613 w 3603612"/>
              <a:gd name="connsiteY35" fmla="*/ 2419872 h 2727312"/>
              <a:gd name="connsiteX36" fmla="*/ 3579363 w 3603612"/>
              <a:gd name="connsiteY36" fmla="*/ 2461534 h 2727312"/>
              <a:gd name="connsiteX37" fmla="*/ 3560270 w 3603612"/>
              <a:gd name="connsiteY37" fmla="*/ 2501173 h 2727312"/>
              <a:gd name="connsiteX38" fmla="*/ 3537556 w 3603612"/>
              <a:gd name="connsiteY38" fmla="*/ 2538561 h 2727312"/>
              <a:gd name="connsiteX39" fmla="*/ 3511452 w 3603612"/>
              <a:gd name="connsiteY39" fmla="*/ 2573469 h 2727312"/>
              <a:gd name="connsiteX40" fmla="*/ 3482185 w 3603612"/>
              <a:gd name="connsiteY40" fmla="*/ 2605671 h 2727312"/>
              <a:gd name="connsiteX41" fmla="*/ 3449983 w 3603612"/>
              <a:gd name="connsiteY41" fmla="*/ 2634938 h 2727312"/>
              <a:gd name="connsiteX42" fmla="*/ 3415073 w 3603612"/>
              <a:gd name="connsiteY42" fmla="*/ 2661043 h 2727312"/>
              <a:gd name="connsiteX43" fmla="*/ 3377685 w 3603612"/>
              <a:gd name="connsiteY43" fmla="*/ 2683756 h 2727312"/>
              <a:gd name="connsiteX44" fmla="*/ 3338047 w 3603612"/>
              <a:gd name="connsiteY44" fmla="*/ 2702851 h 2727312"/>
              <a:gd name="connsiteX45" fmla="*/ 3296384 w 3603612"/>
              <a:gd name="connsiteY45" fmla="*/ 2718100 h 2727312"/>
              <a:gd name="connsiteX46" fmla="*/ 3252927 w 3603612"/>
              <a:gd name="connsiteY46" fmla="*/ 2729274 h 2727312"/>
              <a:gd name="connsiteX47" fmla="*/ 3207903 w 3603612"/>
              <a:gd name="connsiteY47" fmla="*/ 2736145 h 2727312"/>
              <a:gd name="connsiteX48" fmla="*/ 3161540 w 3603612"/>
              <a:gd name="connsiteY48" fmla="*/ 2738486 h 2727312"/>
              <a:gd name="connsiteX49" fmla="*/ 465157 w 3603612"/>
              <a:gd name="connsiteY49" fmla="*/ 2738486 h 2727312"/>
              <a:gd name="connsiteX50" fmla="*/ 418794 w 3603612"/>
              <a:gd name="connsiteY50" fmla="*/ 2736145 h 2727312"/>
              <a:gd name="connsiteX51" fmla="*/ 373770 w 3603612"/>
              <a:gd name="connsiteY51" fmla="*/ 2729274 h 2727312"/>
              <a:gd name="connsiteX52" fmla="*/ 330313 w 3603612"/>
              <a:gd name="connsiteY52" fmla="*/ 2718100 h 2727312"/>
              <a:gd name="connsiteX53" fmla="*/ 288651 w 3603612"/>
              <a:gd name="connsiteY53" fmla="*/ 2702851 h 2727312"/>
              <a:gd name="connsiteX54" fmla="*/ 249012 w 3603612"/>
              <a:gd name="connsiteY54" fmla="*/ 2683756 h 2727312"/>
              <a:gd name="connsiteX55" fmla="*/ 211625 w 3603612"/>
              <a:gd name="connsiteY55" fmla="*/ 2661043 h 2727312"/>
              <a:gd name="connsiteX56" fmla="*/ 176716 w 3603612"/>
              <a:gd name="connsiteY56" fmla="*/ 2634938 h 2727312"/>
              <a:gd name="connsiteX57" fmla="*/ 144514 w 3603612"/>
              <a:gd name="connsiteY57" fmla="*/ 2605671 h 2727312"/>
              <a:gd name="connsiteX58" fmla="*/ 115248 w 3603612"/>
              <a:gd name="connsiteY58" fmla="*/ 2573469 h 2727312"/>
              <a:gd name="connsiteX59" fmla="*/ 89143 w 3603612"/>
              <a:gd name="connsiteY59" fmla="*/ 2538561 h 2727312"/>
              <a:gd name="connsiteX60" fmla="*/ 66430 w 3603612"/>
              <a:gd name="connsiteY60" fmla="*/ 2501173 h 2727312"/>
              <a:gd name="connsiteX61" fmla="*/ 47334 w 3603612"/>
              <a:gd name="connsiteY61" fmla="*/ 2461534 h 2727312"/>
              <a:gd name="connsiteX62" fmla="*/ 32086 w 3603612"/>
              <a:gd name="connsiteY62" fmla="*/ 2419872 h 2727312"/>
              <a:gd name="connsiteX63" fmla="*/ 20911 w 3603612"/>
              <a:gd name="connsiteY63" fmla="*/ 2376415 h 2727312"/>
              <a:gd name="connsiteX64" fmla="*/ 14041 w 3603612"/>
              <a:gd name="connsiteY64" fmla="*/ 2331391 h 2727312"/>
              <a:gd name="connsiteX65" fmla="*/ 11700 w 3603612"/>
              <a:gd name="connsiteY65" fmla="*/ 2285027 h 2727312"/>
              <a:gd name="connsiteX66" fmla="*/ 11700 w 3603612"/>
              <a:gd name="connsiteY66" fmla="*/ 471245 h 2727312"/>
              <a:gd name="connsiteX67" fmla="*/ 11700 w 3603612"/>
              <a:gd name="connsiteY67" fmla="*/ 471245 h 272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603612" h="2727312">
                <a:moveTo>
                  <a:pt x="11700" y="471245"/>
                </a:moveTo>
                <a:lnTo>
                  <a:pt x="14041" y="424882"/>
                </a:lnTo>
                <a:lnTo>
                  <a:pt x="20911" y="379858"/>
                </a:lnTo>
                <a:lnTo>
                  <a:pt x="32086" y="336401"/>
                </a:lnTo>
                <a:lnTo>
                  <a:pt x="47334" y="294739"/>
                </a:lnTo>
                <a:lnTo>
                  <a:pt x="66430" y="255100"/>
                </a:lnTo>
                <a:lnTo>
                  <a:pt x="89143" y="217712"/>
                </a:lnTo>
                <a:lnTo>
                  <a:pt x="115248" y="182803"/>
                </a:lnTo>
                <a:lnTo>
                  <a:pt x="144514" y="150602"/>
                </a:lnTo>
                <a:lnTo>
                  <a:pt x="176716" y="121334"/>
                </a:lnTo>
                <a:lnTo>
                  <a:pt x="211625" y="95230"/>
                </a:lnTo>
                <a:lnTo>
                  <a:pt x="249012" y="72517"/>
                </a:lnTo>
                <a:lnTo>
                  <a:pt x="288651" y="53422"/>
                </a:lnTo>
                <a:lnTo>
                  <a:pt x="330313" y="38173"/>
                </a:lnTo>
                <a:lnTo>
                  <a:pt x="373770" y="26999"/>
                </a:lnTo>
                <a:lnTo>
                  <a:pt x="418794" y="20128"/>
                </a:lnTo>
                <a:lnTo>
                  <a:pt x="465157" y="17787"/>
                </a:lnTo>
                <a:lnTo>
                  <a:pt x="3161540" y="17787"/>
                </a:lnTo>
                <a:lnTo>
                  <a:pt x="3212707" y="20681"/>
                </a:lnTo>
                <a:lnTo>
                  <a:pt x="3262826" y="29241"/>
                </a:lnTo>
                <a:lnTo>
                  <a:pt x="3311455" y="43284"/>
                </a:lnTo>
                <a:lnTo>
                  <a:pt x="3358148" y="62625"/>
                </a:lnTo>
                <a:lnTo>
                  <a:pt x="3402463" y="87081"/>
                </a:lnTo>
                <a:lnTo>
                  <a:pt x="3443958" y="116468"/>
                </a:lnTo>
                <a:lnTo>
                  <a:pt x="3482184" y="150601"/>
                </a:lnTo>
                <a:lnTo>
                  <a:pt x="3516317" y="188828"/>
                </a:lnTo>
                <a:lnTo>
                  <a:pt x="3545705" y="230321"/>
                </a:lnTo>
                <a:lnTo>
                  <a:pt x="3570160" y="274637"/>
                </a:lnTo>
                <a:lnTo>
                  <a:pt x="3589501" y="321331"/>
                </a:lnTo>
                <a:lnTo>
                  <a:pt x="3603545" y="369959"/>
                </a:lnTo>
                <a:lnTo>
                  <a:pt x="3612105" y="420079"/>
                </a:lnTo>
                <a:lnTo>
                  <a:pt x="3614998" y="471245"/>
                </a:lnTo>
                <a:lnTo>
                  <a:pt x="3614998" y="2285027"/>
                </a:lnTo>
                <a:lnTo>
                  <a:pt x="3612658" y="2331391"/>
                </a:lnTo>
                <a:lnTo>
                  <a:pt x="3605786" y="2376415"/>
                </a:lnTo>
                <a:lnTo>
                  <a:pt x="3594613" y="2419872"/>
                </a:lnTo>
                <a:lnTo>
                  <a:pt x="3579363" y="2461534"/>
                </a:lnTo>
                <a:lnTo>
                  <a:pt x="3560270" y="2501173"/>
                </a:lnTo>
                <a:lnTo>
                  <a:pt x="3537556" y="2538561"/>
                </a:lnTo>
                <a:lnTo>
                  <a:pt x="3511452" y="2573469"/>
                </a:lnTo>
                <a:lnTo>
                  <a:pt x="3482185" y="2605671"/>
                </a:lnTo>
                <a:lnTo>
                  <a:pt x="3449983" y="2634938"/>
                </a:lnTo>
                <a:lnTo>
                  <a:pt x="3415073" y="2661043"/>
                </a:lnTo>
                <a:lnTo>
                  <a:pt x="3377685" y="2683756"/>
                </a:lnTo>
                <a:lnTo>
                  <a:pt x="3338047" y="2702851"/>
                </a:lnTo>
                <a:lnTo>
                  <a:pt x="3296384" y="2718100"/>
                </a:lnTo>
                <a:lnTo>
                  <a:pt x="3252927" y="2729274"/>
                </a:lnTo>
                <a:lnTo>
                  <a:pt x="3207903" y="2736145"/>
                </a:lnTo>
                <a:lnTo>
                  <a:pt x="3161540" y="2738486"/>
                </a:lnTo>
                <a:lnTo>
                  <a:pt x="465157" y="2738486"/>
                </a:lnTo>
                <a:lnTo>
                  <a:pt x="418794" y="2736145"/>
                </a:lnTo>
                <a:lnTo>
                  <a:pt x="373770" y="2729274"/>
                </a:lnTo>
                <a:lnTo>
                  <a:pt x="330313" y="2718100"/>
                </a:lnTo>
                <a:lnTo>
                  <a:pt x="288651" y="2702851"/>
                </a:lnTo>
                <a:lnTo>
                  <a:pt x="249012" y="2683756"/>
                </a:lnTo>
                <a:lnTo>
                  <a:pt x="211625" y="2661043"/>
                </a:lnTo>
                <a:lnTo>
                  <a:pt x="176716" y="2634938"/>
                </a:lnTo>
                <a:lnTo>
                  <a:pt x="144514" y="2605671"/>
                </a:lnTo>
                <a:lnTo>
                  <a:pt x="115248" y="2573469"/>
                </a:lnTo>
                <a:lnTo>
                  <a:pt x="89143" y="2538561"/>
                </a:lnTo>
                <a:lnTo>
                  <a:pt x="66430" y="2501173"/>
                </a:lnTo>
                <a:lnTo>
                  <a:pt x="47334" y="2461534"/>
                </a:lnTo>
                <a:lnTo>
                  <a:pt x="32086" y="2419872"/>
                </a:lnTo>
                <a:lnTo>
                  <a:pt x="20911" y="2376415"/>
                </a:lnTo>
                <a:lnTo>
                  <a:pt x="14041" y="2331391"/>
                </a:lnTo>
                <a:lnTo>
                  <a:pt x="11700" y="2285027"/>
                </a:lnTo>
                <a:lnTo>
                  <a:pt x="11700" y="471245"/>
                </a:lnTo>
                <a:lnTo>
                  <a:pt x="11700" y="471245"/>
                </a:lnTo>
                <a:close/>
              </a:path>
            </a:pathLst>
          </a:custGeom>
          <a:solidFill>
            <a:srgbClr val="0000FF">
              <a:alpha val="0"/>
            </a:srgbClr>
          </a:solidFill>
          <a:ln w="19025">
            <a:solidFill>
              <a:srgbClr val="0000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TextBox 463"/>
          <p:cNvSpPr txBox="1"/>
          <p:nvPr/>
        </p:nvSpPr>
        <p:spPr>
          <a:xfrm>
            <a:off x="397424" y="555818"/>
            <a:ext cx="5301965" cy="2457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12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2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3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Parameters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Linear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Fully-connected</a:t>
            </a:r>
            <a:r>
              <a:rPr lang="en-US" altLang="zh-CN" sz="1800" b="1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4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200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ea typeface="Times New Roman"/>
              </a:rPr>
              <a:t>layer</a:t>
            </a:r>
            <a:r>
              <a:rPr lang="en-US" altLang="zh-CN" sz="18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ea typeface="Times New Roman"/>
              </a:rPr>
              <a:t>torch.nn.</a:t>
            </a:r>
            <a:r>
              <a:rPr lang="en-US" altLang="zh-CN" sz="1800" b="1" spc="170" dirty="0">
                <a:solidFill>
                  <a:srgbClr val="675C45"/>
                </a:solidFill>
                <a:latin typeface="Times New Roman"/>
                <a:ea typeface="Times New Roman"/>
              </a:rPr>
              <a:t>Linear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ea typeface="Times New Roman"/>
              </a:rPr>
              <a:t>(32,</a:t>
            </a:r>
            <a:r>
              <a:rPr lang="en-US" altLang="zh-CN" sz="18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ea typeface="Times New Roman"/>
              </a:rPr>
              <a:t>64)</a:t>
            </a:r>
          </a:p>
          <a:p>
            <a:pPr>
              <a:lnSpc>
                <a:spcPts val="151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46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5" dirty="0">
                <a:solidFill>
                  <a:srgbClr val="675C45"/>
                </a:solidFill>
                <a:latin typeface="Times New Roman"/>
                <a:ea typeface="Times New Roman"/>
              </a:rPr>
              <a:t>layer.</a:t>
            </a:r>
            <a:r>
              <a:rPr lang="en-US" altLang="zh-CN" sz="1800" b="1" spc="110" dirty="0">
                <a:solidFill>
                  <a:srgbClr val="FE0000"/>
                </a:solidFill>
                <a:latin typeface="Times New Roman"/>
                <a:ea typeface="Times New Roman"/>
              </a:rPr>
              <a:t>weight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ea typeface="Times New Roman"/>
              </a:rPr>
              <a:t>.shape</a:t>
            </a:r>
          </a:p>
        </p:txBody>
      </p:sp>
      <p:sp>
        <p:nvSpPr>
          <p:cNvPr id="464" name="TextBox 464"/>
          <p:cNvSpPr txBox="1"/>
          <p:nvPr/>
        </p:nvSpPr>
        <p:spPr>
          <a:xfrm>
            <a:off x="397424" y="3109884"/>
            <a:ext cx="2355850" cy="13068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70416"/>
              </a:lnSpc>
            </a:pP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torch.Size([64,</a:t>
            </a:r>
            <a:r>
              <a:rPr lang="en-US" altLang="zh-CN" sz="1800" spc="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15" dirty="0">
                <a:solidFill>
                  <a:srgbClr val="675C45"/>
                </a:solidFill>
                <a:latin typeface="Times New Roman"/>
                <a:ea typeface="Times New Roman"/>
              </a:rPr>
              <a:t>32])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ea typeface="Times New Roman"/>
              </a:rPr>
              <a:t>&gt;&gt;&gt;</a:t>
            </a:r>
            <a:r>
              <a:rPr lang="en-US" altLang="zh-CN" sz="1800" spc="46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04" dirty="0">
                <a:solidFill>
                  <a:srgbClr val="675C45"/>
                </a:solidFill>
                <a:latin typeface="Times New Roman"/>
                <a:ea typeface="Times New Roman"/>
              </a:rPr>
              <a:t>layer.</a:t>
            </a:r>
            <a:r>
              <a:rPr lang="en-US" altLang="zh-CN" sz="1800" b="1" spc="125" dirty="0">
                <a:solidFill>
                  <a:srgbClr val="FE0000"/>
                </a:solidFill>
                <a:latin typeface="Times New Roman"/>
                <a:ea typeface="Times New Roman"/>
              </a:rPr>
              <a:t>bias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ea typeface="Times New Roman"/>
              </a:rPr>
              <a:t>.shape</a:t>
            </a:r>
          </a:p>
          <a:p>
            <a:pPr>
              <a:lnSpc>
                <a:spcPts val="76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184" dirty="0">
                <a:solidFill>
                  <a:srgbClr val="675C45"/>
                </a:solidFill>
                <a:latin typeface="Times New Roman"/>
                <a:ea typeface="Times New Roman"/>
              </a:rPr>
              <a:t>torch.Size([6</a:t>
            </a:r>
            <a:r>
              <a:rPr lang="en-US" altLang="zh-CN" sz="1800" spc="179" dirty="0">
                <a:solidFill>
                  <a:srgbClr val="675C45"/>
                </a:solidFill>
                <a:latin typeface="Times New Roman"/>
                <a:ea typeface="Times New Roman"/>
              </a:rPr>
              <a:t>4])</a:t>
            </a:r>
          </a:p>
        </p:txBody>
      </p:sp>
      <p:sp>
        <p:nvSpPr>
          <p:cNvPr id="465" name="TextBox 465"/>
          <p:cNvSpPr txBox="1"/>
          <p:nvPr/>
        </p:nvSpPr>
        <p:spPr>
          <a:xfrm>
            <a:off x="5672213" y="3176284"/>
            <a:ext cx="701549" cy="520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36521">
              <a:lnSpc>
                <a:spcPct val="100000"/>
              </a:lnSpc>
            </a:pPr>
            <a:r>
              <a:rPr lang="en-US" altLang="zh-CN" sz="1800" b="1" i="1" spc="-10" dirty="0">
                <a:solidFill>
                  <a:srgbClr val="000000"/>
                </a:solidFill>
                <a:latin typeface="Arial"/>
                <a:ea typeface="Arial"/>
              </a:rPr>
              <a:t>W</a:t>
            </a:r>
          </a:p>
          <a:p>
            <a:pPr marL="0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(64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x32)</a:t>
            </a:r>
          </a:p>
        </p:txBody>
      </p:sp>
      <p:sp>
        <p:nvSpPr>
          <p:cNvPr id="466" name="TextBox 466"/>
          <p:cNvSpPr txBox="1"/>
          <p:nvPr/>
        </p:nvSpPr>
        <p:spPr>
          <a:xfrm>
            <a:off x="6687294" y="3274602"/>
            <a:ext cx="11430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467" name="TextBox 467"/>
          <p:cNvSpPr txBox="1"/>
          <p:nvPr/>
        </p:nvSpPr>
        <p:spPr>
          <a:xfrm>
            <a:off x="7060258" y="3279605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spc="-10" dirty="0">
                <a:solidFill>
                  <a:srgbClr val="000000"/>
                </a:solidFill>
                <a:latin typeface="Arial"/>
                <a:ea typeface="Arial"/>
              </a:rPr>
              <a:t>x</a:t>
            </a:r>
          </a:p>
        </p:txBody>
      </p:sp>
      <p:sp>
        <p:nvSpPr>
          <p:cNvPr id="468" name="TextBox 468"/>
          <p:cNvSpPr txBox="1"/>
          <p:nvPr/>
        </p:nvSpPr>
        <p:spPr>
          <a:xfrm>
            <a:off x="7429996" y="3274602"/>
            <a:ext cx="13136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+</a:t>
            </a:r>
          </a:p>
        </p:txBody>
      </p:sp>
      <p:sp>
        <p:nvSpPr>
          <p:cNvPr id="469" name="TextBox 469"/>
          <p:cNvSpPr txBox="1"/>
          <p:nvPr/>
        </p:nvSpPr>
        <p:spPr>
          <a:xfrm>
            <a:off x="7804074" y="3311836"/>
            <a:ext cx="136822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spc="-10" dirty="0">
                <a:solidFill>
                  <a:srgbClr val="000000"/>
                </a:solidFill>
                <a:latin typeface="Arial"/>
                <a:ea typeface="Arial"/>
              </a:rPr>
              <a:t>b</a:t>
            </a:r>
          </a:p>
        </p:txBody>
      </p:sp>
      <p:sp>
        <p:nvSpPr>
          <p:cNvPr id="470" name="TextBox 470"/>
          <p:cNvSpPr txBox="1"/>
          <p:nvPr/>
        </p:nvSpPr>
        <p:spPr>
          <a:xfrm>
            <a:off x="8177634" y="3274602"/>
            <a:ext cx="13136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0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</a:p>
        </p:txBody>
      </p:sp>
      <p:sp>
        <p:nvSpPr>
          <p:cNvPr id="471" name="TextBox 471"/>
          <p:cNvSpPr txBox="1"/>
          <p:nvPr/>
        </p:nvSpPr>
        <p:spPr>
          <a:xfrm>
            <a:off x="8556779" y="3287036"/>
            <a:ext cx="125710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i="1" spc="-10" dirty="0">
                <a:solidFill>
                  <a:srgbClr val="000000"/>
                </a:solidFill>
                <a:latin typeface="Arial"/>
                <a:ea typeface="Arial"/>
              </a:rPr>
              <a:t>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Freeform 472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4" name="Picture 4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060" y="1135380"/>
            <a:ext cx="3589020" cy="1790700"/>
          </a:xfrm>
          <a:prstGeom prst="rect">
            <a:avLst/>
          </a:prstGeom>
        </p:spPr>
      </p:pic>
      <p:pic>
        <p:nvPicPr>
          <p:cNvPr id="475" name="Picture 4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3116580"/>
            <a:ext cx="3657600" cy="1790700"/>
          </a:xfrm>
          <a:prstGeom prst="rect">
            <a:avLst/>
          </a:prstGeom>
        </p:spPr>
      </p:pic>
      <p:sp>
        <p:nvSpPr>
          <p:cNvPr id="476" name="TextBox 476"/>
          <p:cNvSpPr txBox="1"/>
          <p:nvPr/>
        </p:nvSpPr>
        <p:spPr>
          <a:xfrm>
            <a:off x="397424" y="555829"/>
            <a:ext cx="7219360" cy="38991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5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5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Non-Linear</a:t>
            </a:r>
            <a:r>
              <a:rPr lang="en-US" altLang="zh-CN" sz="3200" b="1" spc="-5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Activation</a:t>
            </a:r>
            <a:r>
              <a:rPr lang="en-US" altLang="zh-CN" sz="3200" b="1" spc="-6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Sigmoid</a:t>
            </a:r>
            <a:r>
              <a:rPr lang="en-US" altLang="zh-CN" sz="1800" spc="1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Activation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4"/>
              </a:lnSpc>
            </a:pPr>
            <a:endParaRPr lang="en-US" dirty="0"/>
          </a:p>
          <a:p>
            <a:pPr marL="0" indent="914118">
              <a:lnSpc>
                <a:spcPct val="100000"/>
              </a:lnSpc>
            </a:pPr>
            <a:r>
              <a:rPr lang="en-US" altLang="zh-CN" sz="1800" spc="104" dirty="0">
                <a:solidFill>
                  <a:srgbClr val="675C45"/>
                </a:solidFill>
                <a:latin typeface="Times New Roman"/>
                <a:ea typeface="Times New Roman"/>
              </a:rPr>
              <a:t>nn.Sigmo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ea typeface="Times New Roman"/>
              </a:rPr>
              <a:t>id()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79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ReLU</a:t>
            </a:r>
            <a:r>
              <a:rPr lang="en-US" altLang="zh-CN" sz="1800" spc="1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Activation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4"/>
              </a:lnSpc>
            </a:pPr>
            <a:endParaRPr lang="en-US" dirty="0"/>
          </a:p>
          <a:p>
            <a:pPr marL="0" indent="914118">
              <a:lnSpc>
                <a:spcPct val="100000"/>
              </a:lnSpc>
            </a:pPr>
            <a:r>
              <a:rPr lang="en-US" altLang="zh-CN" sz="1800" spc="30" dirty="0">
                <a:solidFill>
                  <a:srgbClr val="675C45"/>
                </a:solidFill>
                <a:latin typeface="Times New Roman"/>
                <a:ea typeface="Times New Roman"/>
              </a:rPr>
              <a:t>nn.R</a:t>
            </a:r>
            <a:r>
              <a:rPr lang="en-US" altLang="zh-CN" sz="1800" spc="25" dirty="0">
                <a:solidFill>
                  <a:srgbClr val="675C45"/>
                </a:solidFill>
                <a:latin typeface="Times New Roman"/>
                <a:ea typeface="Times New Roman"/>
              </a:rPr>
              <a:t>eLU()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Freeform 477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reeform 478"/>
          <p:cNvSpPr/>
          <p:nvPr/>
        </p:nvSpPr>
        <p:spPr>
          <a:xfrm>
            <a:off x="3587750" y="2254250"/>
            <a:ext cx="6350" cy="222250"/>
          </a:xfrm>
          <a:custGeom>
            <a:avLst/>
            <a:gdLst>
              <a:gd name="connsiteX0" fmla="*/ 10074 w 6350"/>
              <a:gd name="connsiteY0" fmla="*/ 14527 h 222250"/>
              <a:gd name="connsiteX1" fmla="*/ 10074 w 6350"/>
              <a:gd name="connsiteY1" fmla="*/ 233584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22250">
                <a:moveTo>
                  <a:pt x="10074" y="14527"/>
                </a:moveTo>
                <a:lnTo>
                  <a:pt x="10074" y="233584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reeform 479"/>
          <p:cNvSpPr/>
          <p:nvPr/>
        </p:nvSpPr>
        <p:spPr>
          <a:xfrm>
            <a:off x="4194187" y="2085987"/>
            <a:ext cx="200012" cy="1520812"/>
          </a:xfrm>
          <a:custGeom>
            <a:avLst/>
            <a:gdLst>
              <a:gd name="connsiteX0" fmla="*/ 17511 w 200012"/>
              <a:gd name="connsiteY0" fmla="*/ 15096 h 1520812"/>
              <a:gd name="connsiteX1" fmla="*/ 36150 w 200012"/>
              <a:gd name="connsiteY1" fmla="*/ 16940 h 1520812"/>
              <a:gd name="connsiteX2" fmla="*/ 53904 w 200012"/>
              <a:gd name="connsiteY2" fmla="*/ 22335 h 1520812"/>
              <a:gd name="connsiteX3" fmla="*/ 96634 w 200012"/>
              <a:gd name="connsiteY3" fmla="*/ 57434 h 1520812"/>
              <a:gd name="connsiteX4" fmla="*/ 112610 w 200012"/>
              <a:gd name="connsiteY4" fmla="*/ 110195 h 1520812"/>
              <a:gd name="connsiteX5" fmla="*/ 112610 w 200012"/>
              <a:gd name="connsiteY5" fmla="*/ 674372 h 1520812"/>
              <a:gd name="connsiteX6" fmla="*/ 120084 w 200012"/>
              <a:gd name="connsiteY6" fmla="*/ 711389 h 1520812"/>
              <a:gd name="connsiteX7" fmla="*/ 140465 w 200012"/>
              <a:gd name="connsiteY7" fmla="*/ 741618 h 1520812"/>
              <a:gd name="connsiteX8" fmla="*/ 170693 w 200012"/>
              <a:gd name="connsiteY8" fmla="*/ 761999 h 1520812"/>
              <a:gd name="connsiteX9" fmla="*/ 207710 w 200012"/>
              <a:gd name="connsiteY9" fmla="*/ 769472 h 1520812"/>
              <a:gd name="connsiteX10" fmla="*/ 170693 w 200012"/>
              <a:gd name="connsiteY10" fmla="*/ 776946 h 1520812"/>
              <a:gd name="connsiteX11" fmla="*/ 140465 w 200012"/>
              <a:gd name="connsiteY11" fmla="*/ 797326 h 1520812"/>
              <a:gd name="connsiteX12" fmla="*/ 120084 w 200012"/>
              <a:gd name="connsiteY12" fmla="*/ 827555 h 1520812"/>
              <a:gd name="connsiteX13" fmla="*/ 112610 w 200012"/>
              <a:gd name="connsiteY13" fmla="*/ 864572 h 1520812"/>
              <a:gd name="connsiteX14" fmla="*/ 112610 w 200012"/>
              <a:gd name="connsiteY14" fmla="*/ 1428749 h 1520812"/>
              <a:gd name="connsiteX15" fmla="*/ 105137 w 200012"/>
              <a:gd name="connsiteY15" fmla="*/ 1465766 h 1520812"/>
              <a:gd name="connsiteX16" fmla="*/ 84756 w 200012"/>
              <a:gd name="connsiteY16" fmla="*/ 1495995 h 1520812"/>
              <a:gd name="connsiteX17" fmla="*/ 54528 w 200012"/>
              <a:gd name="connsiteY17" fmla="*/ 1516376 h 1520812"/>
              <a:gd name="connsiteX18" fmla="*/ 17511 w 200012"/>
              <a:gd name="connsiteY18" fmla="*/ 1523849 h 1520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012" h="1520812">
                <a:moveTo>
                  <a:pt x="17511" y="15096"/>
                </a:moveTo>
                <a:lnTo>
                  <a:pt x="36150" y="16940"/>
                </a:lnTo>
                <a:lnTo>
                  <a:pt x="53904" y="22335"/>
                </a:lnTo>
                <a:lnTo>
                  <a:pt x="96634" y="57434"/>
                </a:lnTo>
                <a:lnTo>
                  <a:pt x="112610" y="110195"/>
                </a:lnTo>
                <a:lnTo>
                  <a:pt x="112610" y="674372"/>
                </a:lnTo>
                <a:lnTo>
                  <a:pt x="120084" y="711389"/>
                </a:lnTo>
                <a:lnTo>
                  <a:pt x="140465" y="741618"/>
                </a:lnTo>
                <a:lnTo>
                  <a:pt x="170693" y="761999"/>
                </a:lnTo>
                <a:lnTo>
                  <a:pt x="207710" y="769472"/>
                </a:lnTo>
                <a:lnTo>
                  <a:pt x="170693" y="776946"/>
                </a:lnTo>
                <a:lnTo>
                  <a:pt x="140465" y="797326"/>
                </a:lnTo>
                <a:lnTo>
                  <a:pt x="120084" y="827555"/>
                </a:lnTo>
                <a:lnTo>
                  <a:pt x="112610" y="864572"/>
                </a:lnTo>
                <a:lnTo>
                  <a:pt x="112610" y="1428749"/>
                </a:lnTo>
                <a:lnTo>
                  <a:pt x="105137" y="1465766"/>
                </a:lnTo>
                <a:lnTo>
                  <a:pt x="84756" y="1495995"/>
                </a:lnTo>
                <a:lnTo>
                  <a:pt x="54528" y="1516376"/>
                </a:lnTo>
                <a:lnTo>
                  <a:pt x="17511" y="1523849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reeform 480"/>
          <p:cNvSpPr/>
          <p:nvPr/>
        </p:nvSpPr>
        <p:spPr>
          <a:xfrm>
            <a:off x="4194187" y="3724287"/>
            <a:ext cx="200012" cy="682612"/>
          </a:xfrm>
          <a:custGeom>
            <a:avLst/>
            <a:gdLst>
              <a:gd name="connsiteX0" fmla="*/ 17511 w 200012"/>
              <a:gd name="connsiteY0" fmla="*/ 19513 h 682612"/>
              <a:gd name="connsiteX1" fmla="*/ 36150 w 200012"/>
              <a:gd name="connsiteY1" fmla="*/ 21357 h 682612"/>
              <a:gd name="connsiteX2" fmla="*/ 53904 w 200012"/>
              <a:gd name="connsiteY2" fmla="*/ 26752 h 682612"/>
              <a:gd name="connsiteX3" fmla="*/ 96634 w 200012"/>
              <a:gd name="connsiteY3" fmla="*/ 61851 h 682612"/>
              <a:gd name="connsiteX4" fmla="*/ 112610 w 200012"/>
              <a:gd name="connsiteY4" fmla="*/ 114612 h 682612"/>
              <a:gd name="connsiteX5" fmla="*/ 112610 w 200012"/>
              <a:gd name="connsiteY5" fmla="*/ 258598 h 682612"/>
              <a:gd name="connsiteX6" fmla="*/ 120084 w 200012"/>
              <a:gd name="connsiteY6" fmla="*/ 295616 h 682612"/>
              <a:gd name="connsiteX7" fmla="*/ 140465 w 200012"/>
              <a:gd name="connsiteY7" fmla="*/ 325845 h 682612"/>
              <a:gd name="connsiteX8" fmla="*/ 170693 w 200012"/>
              <a:gd name="connsiteY8" fmla="*/ 346226 h 682612"/>
              <a:gd name="connsiteX9" fmla="*/ 207710 w 200012"/>
              <a:gd name="connsiteY9" fmla="*/ 353698 h 682612"/>
              <a:gd name="connsiteX10" fmla="*/ 170693 w 200012"/>
              <a:gd name="connsiteY10" fmla="*/ 361172 h 682612"/>
              <a:gd name="connsiteX11" fmla="*/ 140465 w 200012"/>
              <a:gd name="connsiteY11" fmla="*/ 381553 h 682612"/>
              <a:gd name="connsiteX12" fmla="*/ 120084 w 200012"/>
              <a:gd name="connsiteY12" fmla="*/ 411782 h 682612"/>
              <a:gd name="connsiteX13" fmla="*/ 112610 w 200012"/>
              <a:gd name="connsiteY13" fmla="*/ 448799 h 682612"/>
              <a:gd name="connsiteX14" fmla="*/ 112610 w 200012"/>
              <a:gd name="connsiteY14" fmla="*/ 592785 h 682612"/>
              <a:gd name="connsiteX15" fmla="*/ 105137 w 200012"/>
              <a:gd name="connsiteY15" fmla="*/ 629802 h 682612"/>
              <a:gd name="connsiteX16" fmla="*/ 84756 w 200012"/>
              <a:gd name="connsiteY16" fmla="*/ 660031 h 682612"/>
              <a:gd name="connsiteX17" fmla="*/ 54528 w 200012"/>
              <a:gd name="connsiteY17" fmla="*/ 680411 h 682612"/>
              <a:gd name="connsiteX18" fmla="*/ 17511 w 200012"/>
              <a:gd name="connsiteY18" fmla="*/ 687885 h 682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0012" h="682612">
                <a:moveTo>
                  <a:pt x="17511" y="19513"/>
                </a:moveTo>
                <a:lnTo>
                  <a:pt x="36150" y="21357"/>
                </a:lnTo>
                <a:lnTo>
                  <a:pt x="53904" y="26752"/>
                </a:lnTo>
                <a:lnTo>
                  <a:pt x="96634" y="61851"/>
                </a:lnTo>
                <a:lnTo>
                  <a:pt x="112610" y="114612"/>
                </a:lnTo>
                <a:lnTo>
                  <a:pt x="112610" y="258598"/>
                </a:lnTo>
                <a:lnTo>
                  <a:pt x="120084" y="295616"/>
                </a:lnTo>
                <a:lnTo>
                  <a:pt x="140465" y="325845"/>
                </a:lnTo>
                <a:lnTo>
                  <a:pt x="170693" y="346226"/>
                </a:lnTo>
                <a:lnTo>
                  <a:pt x="207710" y="353698"/>
                </a:lnTo>
                <a:lnTo>
                  <a:pt x="170693" y="361172"/>
                </a:lnTo>
                <a:lnTo>
                  <a:pt x="140465" y="381553"/>
                </a:lnTo>
                <a:lnTo>
                  <a:pt x="120084" y="411782"/>
                </a:lnTo>
                <a:lnTo>
                  <a:pt x="112610" y="448799"/>
                </a:lnTo>
                <a:lnTo>
                  <a:pt x="112610" y="592785"/>
                </a:lnTo>
                <a:lnTo>
                  <a:pt x="105137" y="629802"/>
                </a:lnTo>
                <a:lnTo>
                  <a:pt x="84756" y="660031"/>
                </a:lnTo>
                <a:lnTo>
                  <a:pt x="54528" y="680411"/>
                </a:lnTo>
                <a:lnTo>
                  <a:pt x="17511" y="687885"/>
                </a:lnTo>
              </a:path>
            </a:pathLst>
          </a:custGeom>
          <a:ln w="1902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TextBox 481"/>
          <p:cNvSpPr txBox="1"/>
          <p:nvPr/>
        </p:nvSpPr>
        <p:spPr>
          <a:xfrm>
            <a:off x="397424" y="555829"/>
            <a:ext cx="7054384" cy="21532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Build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your</a:t>
            </a:r>
            <a:r>
              <a:rPr lang="en-US" altLang="zh-CN" sz="3200" b="1" spc="-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own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5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import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9" dirty="0">
                <a:solidFill>
                  <a:srgbClr val="675C45"/>
                </a:solidFill>
                <a:latin typeface="Times New Roman"/>
                <a:ea typeface="Times New Roman"/>
              </a:rPr>
              <a:t>torch.nn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35" dirty="0">
                <a:solidFill>
                  <a:srgbClr val="675C45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75" dirty="0">
                <a:solidFill>
                  <a:srgbClr val="675C45"/>
                </a:solidFill>
                <a:latin typeface="Times New Roman"/>
                <a:ea typeface="Times New Roman"/>
              </a:rPr>
              <a:t>nn</a:t>
            </a:r>
          </a:p>
          <a:p>
            <a:pPr>
              <a:lnSpc>
                <a:spcPts val="18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spc="20" dirty="0">
                <a:solidFill>
                  <a:srgbClr val="675C45"/>
                </a:solidFill>
                <a:latin typeface="Times New Roman"/>
                <a:ea typeface="Times New Roman"/>
              </a:rPr>
              <a:t>class</a:t>
            </a:r>
            <a:r>
              <a:rPr lang="en-US" altLang="zh-CN" sz="1500" spc="37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34" dirty="0">
                <a:solidFill>
                  <a:srgbClr val="675C45"/>
                </a:solidFill>
                <a:latin typeface="Times New Roman"/>
                <a:ea typeface="Times New Roman"/>
              </a:rPr>
              <a:t>MyModel(</a:t>
            </a:r>
            <a:r>
              <a:rPr lang="en-US" altLang="zh-CN" sz="1500" b="1" spc="30" dirty="0">
                <a:solidFill>
                  <a:srgbClr val="FE0000"/>
                </a:solidFill>
                <a:latin typeface="Times New Roman"/>
                <a:ea typeface="Times New Roman"/>
              </a:rPr>
              <a:t>nn.Module</a:t>
            </a:r>
            <a:r>
              <a:rPr lang="en-US" altLang="zh-CN" sz="1500" spc="20" dirty="0">
                <a:solidFill>
                  <a:srgbClr val="675C45"/>
                </a:solidFill>
                <a:latin typeface="Times New Roman"/>
                <a:ea typeface="Times New Roman"/>
              </a:rPr>
              <a:t>):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1500" spc="250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500" spc="41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00" dirty="0">
                <a:solidFill>
                  <a:srgbClr val="675C45"/>
                </a:solidFill>
                <a:latin typeface="Times New Roman"/>
                <a:ea typeface="Times New Roman"/>
              </a:rPr>
              <a:t>init(self):</a:t>
            </a:r>
          </a:p>
          <a:p>
            <a:pPr marL="0" indent="762000">
              <a:lnSpc>
                <a:spcPct val="100000"/>
              </a:lnSpc>
            </a:pPr>
            <a:r>
              <a:rPr lang="en-US" altLang="zh-CN" sz="1500" spc="160" dirty="0">
                <a:solidFill>
                  <a:srgbClr val="675C45"/>
                </a:solidFill>
                <a:latin typeface="Times New Roman"/>
                <a:ea typeface="Times New Roman"/>
              </a:rPr>
              <a:t>super(MyModel,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10" dirty="0">
                <a:solidFill>
                  <a:srgbClr val="675C45"/>
                </a:solidFill>
                <a:latin typeface="Times New Roman"/>
                <a:ea typeface="Times New Roman"/>
              </a:rPr>
              <a:t>self).init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9" dirty="0">
                <a:solidFill>
                  <a:srgbClr val="675C45"/>
                </a:solidFill>
                <a:latin typeface="Times New Roman"/>
                <a:ea typeface="Times New Roman"/>
              </a:rPr>
              <a:t>()</a:t>
            </a:r>
          </a:p>
          <a:p>
            <a:pPr marL="0" indent="762000">
              <a:lnSpc>
                <a:spcPct val="100000"/>
              </a:lnSpc>
            </a:pPr>
            <a:r>
              <a:rPr lang="en-US" altLang="zh-CN" sz="1500" spc="120" dirty="0">
                <a:solidFill>
                  <a:srgbClr val="675C45"/>
                </a:solidFill>
                <a:latin typeface="Times New Roman"/>
                <a:ea typeface="Times New Roman"/>
              </a:rPr>
              <a:t>self.net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50" dirty="0">
                <a:solidFill>
                  <a:srgbClr val="FE0000"/>
                </a:solidFill>
                <a:latin typeface="Times New Roman"/>
                <a:ea typeface="Times New Roman"/>
              </a:rPr>
              <a:t>nn.Sequential</a:t>
            </a:r>
            <a:r>
              <a:rPr lang="en-US" altLang="zh-CN" sz="1500" spc="170" dirty="0">
                <a:solidFill>
                  <a:srgbClr val="675C45"/>
                </a:solidFill>
                <a:latin typeface="Times New Roman"/>
                <a:ea typeface="Times New Roman"/>
              </a:rPr>
              <a:t>(</a:t>
            </a:r>
          </a:p>
        </p:txBody>
      </p:sp>
      <p:sp>
        <p:nvSpPr>
          <p:cNvPr id="482" name="TextBox 482"/>
          <p:cNvSpPr txBox="1"/>
          <p:nvPr/>
        </p:nvSpPr>
        <p:spPr>
          <a:xfrm>
            <a:off x="1539789" y="2723354"/>
            <a:ext cx="1774824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1500" b="1" spc="120" dirty="0">
                <a:solidFill>
                  <a:srgbClr val="675C45"/>
                </a:solidFill>
                <a:latin typeface="Times New Roman"/>
                <a:ea typeface="Times New Roman"/>
              </a:rPr>
              <a:t>nn.Linear</a:t>
            </a:r>
            <a:r>
              <a:rPr lang="en-US" altLang="zh-CN" sz="1500" spc="110" dirty="0">
                <a:solidFill>
                  <a:srgbClr val="675C45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04" dirty="0">
                <a:solidFill>
                  <a:srgbClr val="675C45"/>
                </a:solidFill>
                <a:latin typeface="Times New Roman"/>
                <a:ea typeface="Times New Roman"/>
              </a:rPr>
              <a:t>32),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89" dirty="0">
                <a:solidFill>
                  <a:srgbClr val="675C45"/>
                </a:solidFill>
                <a:latin typeface="Times New Roman"/>
                <a:ea typeface="Times New Roman"/>
              </a:rPr>
              <a:t>nn.Sigmoid</a:t>
            </a:r>
            <a:r>
              <a:rPr lang="en-US" altLang="zh-CN" sz="1500" spc="60" dirty="0">
                <a:solidFill>
                  <a:srgbClr val="675C45"/>
                </a:solidFill>
                <a:latin typeface="Times New Roman"/>
                <a:ea typeface="Times New Roman"/>
              </a:rPr>
              <a:t>(),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85" dirty="0">
                <a:solidFill>
                  <a:srgbClr val="675C45"/>
                </a:solidFill>
                <a:latin typeface="Times New Roman"/>
                <a:ea typeface="Times New Roman"/>
              </a:rPr>
              <a:t>nn.Linear</a:t>
            </a:r>
            <a:r>
              <a:rPr lang="en-US" altLang="zh-CN" sz="1500" spc="75" dirty="0">
                <a:solidFill>
                  <a:srgbClr val="675C45"/>
                </a:solidFill>
                <a:latin typeface="Times New Roman"/>
                <a:ea typeface="Times New Roman"/>
              </a:rPr>
              <a:t>(32,</a:t>
            </a:r>
            <a:r>
              <a:rPr lang="en-US" altLang="zh-CN" sz="1500" spc="3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ea typeface="Times New Roman"/>
              </a:rPr>
              <a:t>1)</a:t>
            </a:r>
          </a:p>
        </p:txBody>
      </p:sp>
      <p:sp>
        <p:nvSpPr>
          <p:cNvPr id="483" name="TextBox 483"/>
          <p:cNvSpPr txBox="1"/>
          <p:nvPr/>
        </p:nvSpPr>
        <p:spPr>
          <a:xfrm>
            <a:off x="4657725" y="2709067"/>
            <a:ext cx="372059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Initialize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model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&amp;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define</a:t>
            </a:r>
            <a:r>
              <a:rPr lang="en-US" altLang="zh-CN" sz="1800" spc="-3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layers</a:t>
            </a:r>
          </a:p>
        </p:txBody>
      </p:sp>
      <p:sp>
        <p:nvSpPr>
          <p:cNvPr id="484" name="TextBox 484"/>
          <p:cNvSpPr txBox="1"/>
          <p:nvPr/>
        </p:nvSpPr>
        <p:spPr>
          <a:xfrm>
            <a:off x="778424" y="3394866"/>
            <a:ext cx="2108200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0">
              <a:lnSpc>
                <a:spcPct val="100000"/>
              </a:lnSpc>
            </a:pPr>
            <a:r>
              <a:rPr lang="en-US" altLang="zh-CN" sz="1500" spc="240" dirty="0">
                <a:solidFill>
                  <a:srgbClr val="675C45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8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spc="154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85" dirty="0">
                <a:solidFill>
                  <a:srgbClr val="FE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ea typeface="Times New Roman"/>
              </a:rPr>
              <a:t>(self,</a:t>
            </a:r>
            <a:r>
              <a:rPr lang="en-US" altLang="zh-CN" sz="15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x):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1500" spc="185" dirty="0">
                <a:solidFill>
                  <a:srgbClr val="675C45"/>
                </a:solidFill>
                <a:latin typeface="Times New Roman"/>
                <a:ea typeface="Times New Roman"/>
              </a:rPr>
              <a:t>return</a:t>
            </a:r>
            <a:r>
              <a:rPr lang="en-US" altLang="zh-CN" sz="1500" spc="3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75" dirty="0">
                <a:solidFill>
                  <a:srgbClr val="675C45"/>
                </a:solidFill>
                <a:latin typeface="Times New Roman"/>
                <a:ea typeface="Times New Roman"/>
              </a:rPr>
              <a:t>self.net(x)</a:t>
            </a:r>
          </a:p>
        </p:txBody>
      </p:sp>
      <p:sp>
        <p:nvSpPr>
          <p:cNvPr id="485" name="TextBox 485"/>
          <p:cNvSpPr txBox="1"/>
          <p:nvPr/>
        </p:nvSpPr>
        <p:spPr>
          <a:xfrm>
            <a:off x="4657725" y="3930182"/>
            <a:ext cx="2793428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Compute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output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your</a:t>
            </a:r>
            <a:r>
              <a:rPr lang="en-US" altLang="zh-CN" sz="1800" spc="-3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NN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Freeform 486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reeform 487"/>
          <p:cNvSpPr/>
          <p:nvPr/>
        </p:nvSpPr>
        <p:spPr>
          <a:xfrm>
            <a:off x="3587750" y="2254250"/>
            <a:ext cx="6350" cy="222250"/>
          </a:xfrm>
          <a:custGeom>
            <a:avLst/>
            <a:gdLst>
              <a:gd name="connsiteX0" fmla="*/ 10074 w 6350"/>
              <a:gd name="connsiteY0" fmla="*/ 14527 h 222250"/>
              <a:gd name="connsiteX1" fmla="*/ 10074 w 6350"/>
              <a:gd name="connsiteY1" fmla="*/ 233584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22250">
                <a:moveTo>
                  <a:pt x="10074" y="14527"/>
                </a:moveTo>
                <a:lnTo>
                  <a:pt x="10074" y="233584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reeform 488"/>
          <p:cNvSpPr/>
          <p:nvPr/>
        </p:nvSpPr>
        <p:spPr>
          <a:xfrm>
            <a:off x="5414327" y="2213927"/>
            <a:ext cx="97472" cy="33972"/>
          </a:xfrm>
          <a:custGeom>
            <a:avLst/>
            <a:gdLst>
              <a:gd name="connsiteX0" fmla="*/ 5397 w 97472"/>
              <a:gd name="connsiteY0" fmla="*/ 16962 h 33972"/>
              <a:gd name="connsiteX1" fmla="*/ 100647 w 97472"/>
              <a:gd name="connsiteY1" fmla="*/ 16962 h 3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472" h="33972">
                <a:moveTo>
                  <a:pt x="5397" y="16962"/>
                </a:moveTo>
                <a:lnTo>
                  <a:pt x="100647" y="16962"/>
                </a:lnTo>
              </a:path>
            </a:pathLst>
          </a:custGeom>
          <a:ln w="17144">
            <a:solidFill>
              <a:srgbClr val="675C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reeform 489"/>
          <p:cNvSpPr/>
          <p:nvPr/>
        </p:nvSpPr>
        <p:spPr>
          <a:xfrm>
            <a:off x="5884227" y="2213927"/>
            <a:ext cx="110172" cy="33972"/>
          </a:xfrm>
          <a:custGeom>
            <a:avLst/>
            <a:gdLst>
              <a:gd name="connsiteX0" fmla="*/ 11747 w 110172"/>
              <a:gd name="connsiteY0" fmla="*/ 16962 h 33972"/>
              <a:gd name="connsiteX1" fmla="*/ 106997 w 110172"/>
              <a:gd name="connsiteY1" fmla="*/ 16962 h 3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172" h="33972">
                <a:moveTo>
                  <a:pt x="11747" y="16962"/>
                </a:moveTo>
                <a:lnTo>
                  <a:pt x="106997" y="16962"/>
                </a:lnTo>
              </a:path>
            </a:pathLst>
          </a:custGeom>
          <a:ln w="17144">
            <a:solidFill>
              <a:srgbClr val="675C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reeform 490"/>
          <p:cNvSpPr/>
          <p:nvPr/>
        </p:nvSpPr>
        <p:spPr>
          <a:xfrm>
            <a:off x="7446327" y="2442527"/>
            <a:ext cx="173672" cy="33972"/>
          </a:xfrm>
          <a:custGeom>
            <a:avLst/>
            <a:gdLst>
              <a:gd name="connsiteX0" fmla="*/ 9659 w 173672"/>
              <a:gd name="connsiteY0" fmla="*/ 16962 h 33972"/>
              <a:gd name="connsiteX1" fmla="*/ 176935 w 173672"/>
              <a:gd name="connsiteY1" fmla="*/ 16962 h 3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672" h="33972">
                <a:moveTo>
                  <a:pt x="9659" y="16962"/>
                </a:moveTo>
                <a:lnTo>
                  <a:pt x="176935" y="16962"/>
                </a:lnTo>
              </a:path>
            </a:pathLst>
          </a:custGeom>
          <a:ln w="17144">
            <a:solidFill>
              <a:srgbClr val="675C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reeform 491"/>
          <p:cNvSpPr/>
          <p:nvPr/>
        </p:nvSpPr>
        <p:spPr>
          <a:xfrm>
            <a:off x="7992427" y="2442527"/>
            <a:ext cx="186372" cy="33972"/>
          </a:xfrm>
          <a:custGeom>
            <a:avLst/>
            <a:gdLst>
              <a:gd name="connsiteX0" fmla="*/ 11835 w 186372"/>
              <a:gd name="connsiteY0" fmla="*/ 16962 h 33972"/>
              <a:gd name="connsiteX1" fmla="*/ 179110 w 186372"/>
              <a:gd name="connsiteY1" fmla="*/ 16962 h 3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372" h="33972">
                <a:moveTo>
                  <a:pt x="11835" y="16962"/>
                </a:moveTo>
                <a:lnTo>
                  <a:pt x="179110" y="16962"/>
                </a:lnTo>
              </a:path>
            </a:pathLst>
          </a:custGeom>
          <a:ln w="17144">
            <a:solidFill>
              <a:srgbClr val="675C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TextBox 492"/>
          <p:cNvSpPr txBox="1"/>
          <p:nvPr/>
        </p:nvSpPr>
        <p:spPr>
          <a:xfrm>
            <a:off x="397424" y="555829"/>
            <a:ext cx="7168684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Build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your</a:t>
            </a:r>
            <a:r>
              <a:rPr lang="en-US" altLang="zh-CN" sz="3200" b="1" spc="-5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own</a:t>
            </a:r>
            <a:r>
              <a:rPr lang="en-US" altLang="zh-CN" sz="3200" b="1" spc="-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5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</a:p>
        </p:txBody>
      </p:sp>
      <p:sp>
        <p:nvSpPr>
          <p:cNvPr id="493" name="TextBox 493"/>
          <p:cNvSpPr txBox="1"/>
          <p:nvPr/>
        </p:nvSpPr>
        <p:spPr>
          <a:xfrm>
            <a:off x="397424" y="1337466"/>
            <a:ext cx="4400550" cy="228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2273300" algn="l"/>
              </a:tabLst>
            </a:pP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import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9" dirty="0">
                <a:solidFill>
                  <a:srgbClr val="675C45"/>
                </a:solidFill>
                <a:latin typeface="Times New Roman"/>
                <a:ea typeface="Times New Roman"/>
              </a:rPr>
              <a:t>torch.nn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35" dirty="0">
                <a:solidFill>
                  <a:srgbClr val="675C45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79" dirty="0">
                <a:solidFill>
                  <a:srgbClr val="675C45"/>
                </a:solidFill>
                <a:latin typeface="Times New Roman"/>
                <a:ea typeface="Times New Roman"/>
              </a:rPr>
              <a:t>nn	</a:t>
            </a:r>
            <a:r>
              <a:rPr lang="en-US" altLang="zh-CN" sz="1500" spc="135" dirty="0">
                <a:solidFill>
                  <a:srgbClr val="675C45"/>
                </a:solidFill>
                <a:latin typeface="Times New Roman"/>
                <a:ea typeface="Times New Roman"/>
              </a:rPr>
              <a:t>import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9" dirty="0">
                <a:solidFill>
                  <a:srgbClr val="675C45"/>
                </a:solidFill>
                <a:latin typeface="Times New Roman"/>
                <a:ea typeface="Times New Roman"/>
              </a:rPr>
              <a:t>torch.nn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35" dirty="0">
                <a:solidFill>
                  <a:srgbClr val="675C45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75" dirty="0">
                <a:solidFill>
                  <a:srgbClr val="675C45"/>
                </a:solidFill>
                <a:latin typeface="Times New Roman"/>
                <a:ea typeface="Times New Roman"/>
              </a:rPr>
              <a:t>nn</a:t>
            </a:r>
          </a:p>
        </p:txBody>
      </p:sp>
      <p:sp>
        <p:nvSpPr>
          <p:cNvPr id="494" name="TextBox 494"/>
          <p:cNvSpPr txBox="1"/>
          <p:nvPr/>
        </p:nvSpPr>
        <p:spPr>
          <a:xfrm>
            <a:off x="397425" y="1794667"/>
            <a:ext cx="3451225" cy="11195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spc="20" dirty="0">
                <a:solidFill>
                  <a:srgbClr val="675C45"/>
                </a:solidFill>
                <a:latin typeface="Times New Roman"/>
                <a:ea typeface="Times New Roman"/>
              </a:rPr>
              <a:t>class</a:t>
            </a:r>
            <a:r>
              <a:rPr lang="en-US" altLang="zh-CN" sz="1500" spc="37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34" dirty="0">
                <a:solidFill>
                  <a:srgbClr val="675C45"/>
                </a:solidFill>
                <a:latin typeface="Times New Roman"/>
                <a:ea typeface="Times New Roman"/>
              </a:rPr>
              <a:t>MyModel(</a:t>
            </a:r>
            <a:r>
              <a:rPr lang="en-US" altLang="zh-CN" sz="1500" b="1" spc="30" dirty="0">
                <a:solidFill>
                  <a:srgbClr val="FE0000"/>
                </a:solidFill>
                <a:latin typeface="Times New Roman"/>
                <a:ea typeface="Times New Roman"/>
              </a:rPr>
              <a:t>nn.Module</a:t>
            </a:r>
            <a:r>
              <a:rPr lang="en-US" altLang="zh-CN" sz="1500" spc="20" dirty="0">
                <a:solidFill>
                  <a:srgbClr val="675C45"/>
                </a:solidFill>
                <a:latin typeface="Times New Roman"/>
                <a:ea typeface="Times New Roman"/>
              </a:rPr>
              <a:t>):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1500" spc="250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500" spc="415" dirty="0">
                <a:solidFill>
                  <a:srgbClr val="675C45"/>
                </a:solidFill>
                <a:latin typeface="Times New Roman"/>
                <a:ea typeface="Times New Roman"/>
                <a:cs typeface="Times New Roman"/>
              </a:rPr>
              <a:t> __</a:t>
            </a:r>
            <a:r>
              <a:rPr lang="en-US" altLang="zh-CN" sz="1500" spc="200" dirty="0" err="1">
                <a:solidFill>
                  <a:srgbClr val="675C45"/>
                </a:solidFill>
                <a:latin typeface="Times New Roman"/>
                <a:ea typeface="Times New Roman"/>
              </a:rPr>
              <a:t>init</a:t>
            </a:r>
            <a:r>
              <a:rPr lang="en-US" altLang="zh-CN" sz="1500" spc="200" dirty="0">
                <a:solidFill>
                  <a:srgbClr val="675C45"/>
                </a:solidFill>
                <a:latin typeface="Times New Roman"/>
                <a:ea typeface="Times New Roman"/>
              </a:rPr>
              <a:t>__(self):</a:t>
            </a:r>
          </a:p>
          <a:p>
            <a:pPr marL="761999" hangingPunct="0">
              <a:lnSpc>
                <a:spcPct val="95416"/>
              </a:lnSpc>
            </a:pPr>
            <a:r>
              <a:rPr lang="en-US" altLang="zh-CN" sz="1500" spc="154" dirty="0">
                <a:solidFill>
                  <a:srgbClr val="675C45"/>
                </a:solidFill>
                <a:latin typeface="Times New Roman"/>
                <a:ea typeface="Times New Roman"/>
              </a:rPr>
              <a:t>super(MyModel,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14" dirty="0">
                <a:solidFill>
                  <a:srgbClr val="675C45"/>
                </a:solidFill>
                <a:latin typeface="Times New Roman"/>
                <a:ea typeface="Times New Roman"/>
              </a:rPr>
              <a:t>self).__</a:t>
            </a:r>
            <a:r>
              <a:rPr lang="en-US" altLang="zh-CN" sz="1500" spc="114" dirty="0" err="1">
                <a:solidFill>
                  <a:srgbClr val="675C45"/>
                </a:solidFill>
                <a:latin typeface="Times New Roman"/>
                <a:ea typeface="Times New Roman"/>
              </a:rPr>
              <a:t>init</a:t>
            </a:r>
            <a:r>
              <a:rPr lang="en-US" altLang="zh-CN" sz="1500" spc="114" dirty="0">
                <a:solidFill>
                  <a:srgbClr val="675C45"/>
                </a:solidFill>
                <a:latin typeface="Times New Roman"/>
                <a:ea typeface="Times New Roman"/>
              </a:rPr>
              <a:t>__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ea typeface="Times New Roman"/>
              </a:rPr>
              <a:t>()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0" dirty="0">
                <a:solidFill>
                  <a:srgbClr val="675C45"/>
                </a:solidFill>
                <a:latin typeface="Times New Roman"/>
                <a:ea typeface="Times New Roman"/>
              </a:rPr>
              <a:t>self.net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50" dirty="0">
                <a:solidFill>
                  <a:srgbClr val="FE0000"/>
                </a:solidFill>
                <a:latin typeface="Times New Roman"/>
                <a:ea typeface="Times New Roman"/>
              </a:rPr>
              <a:t>nn.Sequential</a:t>
            </a:r>
            <a:r>
              <a:rPr lang="en-US" altLang="zh-CN" sz="1500" spc="170" dirty="0">
                <a:solidFill>
                  <a:srgbClr val="675C45"/>
                </a:solidFill>
                <a:latin typeface="Times New Roman"/>
                <a:ea typeface="Times New Roman"/>
              </a:rPr>
              <a:t>(</a:t>
            </a:r>
          </a:p>
        </p:txBody>
      </p:sp>
      <p:sp>
        <p:nvSpPr>
          <p:cNvPr id="495" name="TextBox 495"/>
          <p:cNvSpPr txBox="1"/>
          <p:nvPr/>
        </p:nvSpPr>
        <p:spPr>
          <a:xfrm>
            <a:off x="4657725" y="1794667"/>
            <a:ext cx="3764638" cy="9048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500" spc="20" dirty="0">
                <a:solidFill>
                  <a:srgbClr val="675C45"/>
                </a:solidFill>
                <a:latin typeface="Times New Roman"/>
                <a:ea typeface="Times New Roman"/>
              </a:rPr>
              <a:t>class</a:t>
            </a:r>
            <a:r>
              <a:rPr lang="en-US" altLang="zh-CN" sz="1500" spc="15" dirty="0">
                <a:solidFill>
                  <a:srgbClr val="675C45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500" spc="34" dirty="0">
                <a:solidFill>
                  <a:srgbClr val="675C45"/>
                </a:solidFill>
                <a:latin typeface="Times New Roman"/>
                <a:ea typeface="Times New Roman"/>
              </a:rPr>
              <a:t>MyModel(</a:t>
            </a:r>
            <a:r>
              <a:rPr lang="en-US" altLang="zh-CN" sz="1500" b="1" spc="30" dirty="0">
                <a:solidFill>
                  <a:srgbClr val="FE0000"/>
                </a:solidFill>
                <a:latin typeface="Times New Roman"/>
                <a:ea typeface="Times New Roman"/>
              </a:rPr>
              <a:t>nn.Module</a:t>
            </a:r>
            <a:r>
              <a:rPr lang="en-US" altLang="zh-CN" sz="1500" spc="25" dirty="0">
                <a:solidFill>
                  <a:srgbClr val="675C45"/>
                </a:solidFill>
                <a:latin typeface="Times New Roman"/>
                <a:ea typeface="Times New Roman"/>
              </a:rPr>
              <a:t>):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1500" spc="300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500" spc="179" dirty="0">
                <a:solidFill>
                  <a:srgbClr val="675C45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500" spc="240" dirty="0">
                <a:solidFill>
                  <a:srgbClr val="675C45"/>
                </a:solidFill>
                <a:latin typeface="Times New Roman"/>
                <a:ea typeface="Times New Roman"/>
              </a:rPr>
              <a:t>init</a:t>
            </a:r>
            <a:r>
              <a:rPr lang="en-US" altLang="zh-CN" sz="1500" spc="17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45" dirty="0">
                <a:solidFill>
                  <a:srgbClr val="675C45"/>
                </a:solidFill>
                <a:latin typeface="Times New Roman"/>
                <a:ea typeface="Times New Roman"/>
              </a:rPr>
              <a:t>(self):</a:t>
            </a:r>
          </a:p>
          <a:p>
            <a:pPr marL="762000" hangingPunct="0">
              <a:lnSpc>
                <a:spcPct val="95416"/>
              </a:lnSpc>
            </a:pPr>
            <a:r>
              <a:rPr lang="en-US" altLang="zh-CN" sz="1500" spc="179" dirty="0">
                <a:solidFill>
                  <a:srgbClr val="675C45"/>
                </a:solidFill>
                <a:latin typeface="Times New Roman"/>
                <a:ea typeface="Times New Roman"/>
              </a:rPr>
              <a:t>super(MyModel,</a:t>
            </a:r>
            <a:r>
              <a:rPr lang="en-US" altLang="zh-CN" sz="1500" spc="94" dirty="0">
                <a:solidFill>
                  <a:srgbClr val="675C45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self).</a:t>
            </a:r>
            <a:r>
              <a:rPr lang="en-US" altLang="zh-CN" sz="1500" spc="94" dirty="0">
                <a:solidFill>
                  <a:srgbClr val="675C45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500" spc="125" dirty="0" err="1">
                <a:solidFill>
                  <a:srgbClr val="675C45"/>
                </a:solidFill>
                <a:latin typeface="Times New Roman"/>
                <a:ea typeface="Times New Roman"/>
              </a:rPr>
              <a:t>init</a:t>
            </a:r>
            <a:r>
              <a:rPr lang="en-US" altLang="zh-CN" sz="1500" spc="100" dirty="0">
                <a:solidFill>
                  <a:srgbClr val="675C45"/>
                </a:solidFill>
                <a:latin typeface="Times New Roman"/>
                <a:cs typeface="Times New Roman"/>
              </a:rPr>
              <a:t>  </a:t>
            </a:r>
            <a:r>
              <a:rPr lang="en-US" altLang="zh-CN" sz="1500" spc="129" dirty="0">
                <a:solidFill>
                  <a:srgbClr val="675C45"/>
                </a:solidFill>
                <a:latin typeface="Times New Roman"/>
                <a:ea typeface="Times New Roman"/>
              </a:rPr>
              <a:t>()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ea typeface="Times New Roman"/>
              </a:rPr>
              <a:t>self.layer1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2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54" dirty="0">
                <a:solidFill>
                  <a:srgbClr val="675C45"/>
                </a:solidFill>
                <a:latin typeface="Times New Roman"/>
                <a:ea typeface="Times New Roman"/>
              </a:rPr>
              <a:t>nn.Linear</a:t>
            </a: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45" dirty="0">
                <a:solidFill>
                  <a:srgbClr val="675C45"/>
                </a:solidFill>
                <a:latin typeface="Times New Roman"/>
                <a:ea typeface="Times New Roman"/>
              </a:rPr>
              <a:t>32)</a:t>
            </a:r>
          </a:p>
        </p:txBody>
      </p:sp>
      <p:sp>
        <p:nvSpPr>
          <p:cNvPr id="496" name="TextBox 496"/>
          <p:cNvSpPr txBox="1"/>
          <p:nvPr/>
        </p:nvSpPr>
        <p:spPr>
          <a:xfrm>
            <a:off x="1539789" y="2849796"/>
            <a:ext cx="1774824" cy="657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1500" b="1" spc="120" dirty="0">
                <a:solidFill>
                  <a:srgbClr val="675C45"/>
                </a:solidFill>
                <a:latin typeface="Times New Roman"/>
                <a:ea typeface="Times New Roman"/>
              </a:rPr>
              <a:t>nn.Linear</a:t>
            </a:r>
            <a:r>
              <a:rPr lang="en-US" altLang="zh-CN" sz="1500" spc="110" dirty="0">
                <a:solidFill>
                  <a:srgbClr val="675C45"/>
                </a:solidFill>
                <a:latin typeface="Times New Roman"/>
                <a:ea typeface="Times New Roman"/>
              </a:rPr>
              <a:t>(10,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04" dirty="0">
                <a:solidFill>
                  <a:srgbClr val="675C45"/>
                </a:solidFill>
                <a:latin typeface="Times New Roman"/>
                <a:ea typeface="Times New Roman"/>
              </a:rPr>
              <a:t>32),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89" dirty="0">
                <a:solidFill>
                  <a:srgbClr val="675C45"/>
                </a:solidFill>
                <a:latin typeface="Times New Roman"/>
                <a:ea typeface="Times New Roman"/>
              </a:rPr>
              <a:t>nn.Sigmoid</a:t>
            </a:r>
            <a:r>
              <a:rPr lang="en-US" altLang="zh-CN" sz="1500" spc="60" dirty="0">
                <a:solidFill>
                  <a:srgbClr val="675C45"/>
                </a:solidFill>
                <a:latin typeface="Times New Roman"/>
                <a:ea typeface="Times New Roman"/>
              </a:rPr>
              <a:t>(),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85" dirty="0">
                <a:solidFill>
                  <a:srgbClr val="675C45"/>
                </a:solidFill>
                <a:latin typeface="Times New Roman"/>
                <a:ea typeface="Times New Roman"/>
              </a:rPr>
              <a:t>nn.Linear</a:t>
            </a:r>
            <a:r>
              <a:rPr lang="en-US" altLang="zh-CN" sz="1500" spc="75" dirty="0">
                <a:solidFill>
                  <a:srgbClr val="675C45"/>
                </a:solidFill>
                <a:latin typeface="Times New Roman"/>
                <a:ea typeface="Times New Roman"/>
              </a:rPr>
              <a:t>(32,</a:t>
            </a:r>
            <a:r>
              <a:rPr lang="en-US" altLang="zh-CN" sz="1500" spc="3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85" dirty="0">
                <a:solidFill>
                  <a:srgbClr val="675C45"/>
                </a:solidFill>
                <a:latin typeface="Times New Roman"/>
                <a:ea typeface="Times New Roman"/>
              </a:rPr>
              <a:t>1)</a:t>
            </a:r>
          </a:p>
        </p:txBody>
      </p:sp>
      <p:sp>
        <p:nvSpPr>
          <p:cNvPr id="497" name="TextBox 497"/>
          <p:cNvSpPr txBox="1"/>
          <p:nvPr/>
        </p:nvSpPr>
        <p:spPr>
          <a:xfrm>
            <a:off x="4476750" y="2721209"/>
            <a:ext cx="317500" cy="4572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000" b="1" spc="-22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</a:p>
        </p:txBody>
      </p:sp>
      <p:sp>
        <p:nvSpPr>
          <p:cNvPr id="498" name="TextBox 498"/>
          <p:cNvSpPr txBox="1"/>
          <p:nvPr/>
        </p:nvSpPr>
        <p:spPr>
          <a:xfrm>
            <a:off x="5419725" y="2718592"/>
            <a:ext cx="2774950" cy="4381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95416"/>
              </a:lnSpc>
            </a:pPr>
            <a:r>
              <a:rPr lang="en-US" altLang="zh-CN" sz="1500" spc="114" dirty="0">
                <a:solidFill>
                  <a:srgbClr val="675C45"/>
                </a:solidFill>
                <a:latin typeface="Times New Roman"/>
                <a:ea typeface="Times New Roman"/>
              </a:rPr>
              <a:t>self.layer2</a:t>
            </a:r>
            <a:r>
              <a:rPr lang="en-US" altLang="zh-CN" sz="15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0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50" dirty="0">
                <a:solidFill>
                  <a:srgbClr val="675C45"/>
                </a:solidFill>
                <a:latin typeface="Times New Roman"/>
                <a:ea typeface="Times New Roman"/>
              </a:rPr>
              <a:t>nn.Sigmoid</a:t>
            </a:r>
            <a:r>
              <a:rPr lang="en-US" altLang="zh-CN" sz="1500" spc="104" dirty="0">
                <a:solidFill>
                  <a:srgbClr val="675C45"/>
                </a:solidFill>
                <a:latin typeface="Times New Roman"/>
                <a:ea typeface="Times New Roman"/>
              </a:rPr>
              <a:t>()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0" dirty="0">
                <a:solidFill>
                  <a:srgbClr val="675C45"/>
                </a:solidFill>
                <a:latin typeface="Times New Roman"/>
                <a:ea typeface="Times New Roman"/>
              </a:rPr>
              <a:t>self.layer3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50" dirty="0">
                <a:solidFill>
                  <a:srgbClr val="675C45"/>
                </a:solidFill>
                <a:latin typeface="Times New Roman"/>
                <a:ea typeface="Times New Roman"/>
              </a:rPr>
              <a:t>nn.Linear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ea typeface="Times New Roman"/>
              </a:rPr>
              <a:t>(32,1)</a:t>
            </a:r>
          </a:p>
        </p:txBody>
      </p:sp>
      <p:sp>
        <p:nvSpPr>
          <p:cNvPr id="499" name="TextBox 499"/>
          <p:cNvSpPr txBox="1"/>
          <p:nvPr/>
        </p:nvSpPr>
        <p:spPr>
          <a:xfrm>
            <a:off x="778424" y="3394866"/>
            <a:ext cx="2108200" cy="9144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81000">
              <a:lnSpc>
                <a:spcPct val="100000"/>
              </a:lnSpc>
            </a:pPr>
            <a:r>
              <a:rPr lang="en-US" altLang="zh-CN" sz="1500" spc="240" dirty="0">
                <a:solidFill>
                  <a:srgbClr val="675C45"/>
                </a:solidFill>
                <a:latin typeface="Times New Roman"/>
                <a:ea typeface="Times New Roman"/>
              </a:rPr>
              <a:t>)</a:t>
            </a:r>
          </a:p>
          <a:p>
            <a:pPr>
              <a:lnSpc>
                <a:spcPts val="18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spc="154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b="1" spc="185" dirty="0">
                <a:solidFill>
                  <a:srgbClr val="FE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ea typeface="Times New Roman"/>
              </a:rPr>
              <a:t>(self,</a:t>
            </a:r>
            <a:r>
              <a:rPr lang="en-US" altLang="zh-CN" sz="15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x):</a:t>
            </a:r>
          </a:p>
          <a:p>
            <a:pPr marL="0" indent="381000">
              <a:lnSpc>
                <a:spcPct val="100000"/>
              </a:lnSpc>
            </a:pPr>
            <a:r>
              <a:rPr lang="en-US" altLang="zh-CN" sz="1500" spc="185" dirty="0">
                <a:solidFill>
                  <a:srgbClr val="675C45"/>
                </a:solidFill>
                <a:latin typeface="Times New Roman"/>
                <a:ea typeface="Times New Roman"/>
              </a:rPr>
              <a:t>return</a:t>
            </a:r>
            <a:r>
              <a:rPr lang="en-US" altLang="zh-CN" sz="1500" spc="3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75" dirty="0">
                <a:solidFill>
                  <a:srgbClr val="675C45"/>
                </a:solidFill>
                <a:latin typeface="Times New Roman"/>
                <a:ea typeface="Times New Roman"/>
              </a:rPr>
              <a:t>self.net(x)</a:t>
            </a:r>
          </a:p>
        </p:txBody>
      </p:sp>
      <p:sp>
        <p:nvSpPr>
          <p:cNvPr id="500" name="TextBox 500"/>
          <p:cNvSpPr txBox="1"/>
          <p:nvPr/>
        </p:nvSpPr>
        <p:spPr>
          <a:xfrm>
            <a:off x="5038725" y="3394866"/>
            <a:ext cx="2544444" cy="1143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81000" indent="-381000" hangingPunct="0">
              <a:lnSpc>
                <a:spcPct val="100000"/>
              </a:lnSpc>
            </a:pPr>
            <a:r>
              <a:rPr lang="en-US" altLang="zh-CN" sz="1500" spc="154" dirty="0">
                <a:solidFill>
                  <a:srgbClr val="675C45"/>
                </a:solidFill>
                <a:latin typeface="Times New Roman"/>
                <a:ea typeface="Times New Roman"/>
              </a:rPr>
              <a:t>def</a:t>
            </a:r>
            <a:r>
              <a:rPr lang="en-US" altLang="zh-CN" sz="1500" spc="89" dirty="0">
                <a:solidFill>
                  <a:srgbClr val="675C45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500" b="1" spc="185" dirty="0">
                <a:solidFill>
                  <a:srgbClr val="FE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ea typeface="Times New Roman"/>
              </a:rPr>
              <a:t>(self,</a:t>
            </a:r>
            <a:r>
              <a:rPr lang="en-US" altLang="zh-CN" sz="1500" spc="94" dirty="0">
                <a:solidFill>
                  <a:srgbClr val="675C45"/>
                </a:solidFill>
                <a:latin typeface="Times New Roman"/>
                <a:cs typeface="Times New Roman"/>
              </a:rPr>
              <a:t>   </a:t>
            </a:r>
            <a:r>
              <a:rPr lang="en-US" altLang="zh-CN" sz="1500" spc="139" dirty="0">
                <a:solidFill>
                  <a:srgbClr val="675C45"/>
                </a:solidFill>
                <a:latin typeface="Times New Roman"/>
                <a:ea typeface="Times New Roman"/>
              </a:rPr>
              <a:t>x):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675C45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5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70" dirty="0">
                <a:solidFill>
                  <a:srgbClr val="675C45"/>
                </a:solidFill>
                <a:latin typeface="Times New Roman"/>
                <a:ea typeface="Times New Roman"/>
              </a:rPr>
              <a:t>self.layer1(x)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675C45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5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70" dirty="0">
                <a:solidFill>
                  <a:srgbClr val="675C45"/>
                </a:solidFill>
                <a:latin typeface="Times New Roman"/>
                <a:ea typeface="Times New Roman"/>
              </a:rPr>
              <a:t>self.layer2(out)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89" dirty="0">
                <a:solidFill>
                  <a:srgbClr val="675C45"/>
                </a:solidFill>
                <a:latin typeface="Times New Roman"/>
                <a:ea typeface="Times New Roman"/>
              </a:rPr>
              <a:t>out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25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5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70" dirty="0">
                <a:solidFill>
                  <a:srgbClr val="675C45"/>
                </a:solidFill>
                <a:latin typeface="Times New Roman"/>
                <a:ea typeface="Times New Roman"/>
              </a:rPr>
              <a:t>self.layer3(out)</a:t>
            </a:r>
            <a:r>
              <a:rPr lang="en-US" altLang="zh-CN" sz="15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29" dirty="0">
                <a:solidFill>
                  <a:srgbClr val="675C45"/>
                </a:solidFill>
                <a:latin typeface="Times New Roman"/>
                <a:ea typeface="Times New Roman"/>
              </a:rPr>
              <a:t>return</a:t>
            </a:r>
            <a:r>
              <a:rPr lang="en-US" altLang="zh-CN" sz="1500" spc="38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500" spc="150" dirty="0">
                <a:solidFill>
                  <a:srgbClr val="675C45"/>
                </a:solidFill>
                <a:latin typeface="Times New Roman"/>
                <a:ea typeface="Times New Roman"/>
              </a:rPr>
              <a:t>out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Freeform 50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3" name="Picture 5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96340"/>
            <a:ext cx="8168640" cy="3566160"/>
          </a:xfrm>
          <a:prstGeom prst="rect">
            <a:avLst/>
          </a:prstGeom>
        </p:spPr>
      </p:pic>
      <p:sp>
        <p:nvSpPr>
          <p:cNvPr id="2" name="TextBox 503"/>
          <p:cNvSpPr txBox="1"/>
          <p:nvPr/>
        </p:nvSpPr>
        <p:spPr>
          <a:xfrm>
            <a:off x="397424" y="555829"/>
            <a:ext cx="8029192" cy="22059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in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489"/>
              </a:lnSpc>
            </a:pPr>
            <a:endParaRPr lang="en-US" dirty="0"/>
          </a:p>
          <a:p>
            <a:pPr marL="245975" hangingPunct="0">
              <a:lnSpc>
                <a:spcPct val="95833"/>
              </a:lnSpc>
            </a:pPr>
            <a:r>
              <a:rPr lang="en-US" altLang="zh-CN" sz="1600" b="1" spc="175" dirty="0">
                <a:solidFill>
                  <a:srgbClr val="009567"/>
                </a:solidFill>
                <a:latin typeface="Times New Roman"/>
                <a:ea typeface="Times New Roman"/>
              </a:rPr>
              <a:t>Step</a:t>
            </a:r>
            <a:r>
              <a:rPr lang="en-US" altLang="zh-CN" sz="1600" b="1" dirty="0">
                <a:solidFill>
                  <a:srgbClr val="00956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39" dirty="0">
                <a:solidFill>
                  <a:srgbClr val="009567"/>
                </a:solidFill>
                <a:latin typeface="Times New Roman"/>
                <a:ea typeface="Times New Roman"/>
              </a:rPr>
              <a:t>3.</a:t>
            </a:r>
            <a:r>
              <a:rPr lang="en-US" altLang="zh-CN" sz="1600" b="1" dirty="0">
                <a:solidFill>
                  <a:srgbClr val="009567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600" b="1" spc="-10" dirty="0">
                <a:solidFill>
                  <a:srgbClr val="009567"/>
                </a:solidFill>
                <a:latin typeface="Times New Roman"/>
                <a:ea typeface="Times New Roman"/>
              </a:rPr>
              <a:t>torch.nn</a:t>
            </a:r>
            <a:r>
              <a:rPr lang="en-US" altLang="zh-CN" sz="1600" b="1" dirty="0">
                <a:solidFill>
                  <a:srgbClr val="009567"/>
                </a:solidFill>
                <a:latin typeface="Times New Roman"/>
                <a:ea typeface="Times New Roman"/>
              </a:rPr>
              <a:t>.MSELoss</a:t>
            </a:r>
          </a:p>
          <a:p>
            <a:pPr marL="0" indent="245975">
              <a:lnSpc>
                <a:spcPct val="100000"/>
              </a:lnSpc>
            </a:pPr>
            <a:r>
              <a:rPr lang="en-US" altLang="zh-CN" sz="1600" b="1" spc="64" dirty="0">
                <a:solidFill>
                  <a:srgbClr val="009567"/>
                </a:solidFill>
                <a:latin typeface="Times New Roman"/>
                <a:ea typeface="Times New Roman"/>
              </a:rPr>
              <a:t>torch.nn.CrossEntropyLoss</a:t>
            </a:r>
            <a:r>
              <a:rPr lang="en-US" altLang="zh-CN" sz="1600" b="1" spc="415" dirty="0">
                <a:solidFill>
                  <a:srgbClr val="009567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64" dirty="0">
                <a:solidFill>
                  <a:srgbClr val="009567"/>
                </a:solidFill>
                <a:latin typeface="Times New Roman"/>
                <a:ea typeface="Times New Roman"/>
              </a:rPr>
              <a:t>etc.</a:t>
            </a:r>
          </a:p>
          <a:p>
            <a:pPr marL="0" indent="4814799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Load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505"/>
              </a:lnSpc>
            </a:pPr>
            <a:endParaRPr lang="en-US" dirty="0"/>
          </a:p>
          <a:p>
            <a:pPr marL="0" indent="515851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Define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</a:p>
          <a:p>
            <a:pPr marL="0" indent="764770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work</a:t>
            </a:r>
          </a:p>
        </p:txBody>
      </p:sp>
      <p:sp>
        <p:nvSpPr>
          <p:cNvPr id="504" name="TextBox 504"/>
          <p:cNvSpPr txBox="1"/>
          <p:nvPr/>
        </p:nvSpPr>
        <p:spPr>
          <a:xfrm>
            <a:off x="902408" y="3302553"/>
            <a:ext cx="1277041" cy="1262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Loss</a:t>
            </a:r>
            <a:r>
              <a:rPr lang="en-US" altLang="zh-CN" sz="16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0"/>
              </a:lnSpc>
            </a:pPr>
            <a:endParaRPr lang="en-US" dirty="0"/>
          </a:p>
          <a:p>
            <a:pPr marL="0" indent="6721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Opti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mization</a:t>
            </a:r>
          </a:p>
          <a:p>
            <a:pPr marL="0" indent="20310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Alg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orithm</a:t>
            </a:r>
          </a:p>
        </p:txBody>
      </p:sp>
      <p:sp>
        <p:nvSpPr>
          <p:cNvPr id="505" name="TextBox 505"/>
          <p:cNvSpPr txBox="1"/>
          <p:nvPr/>
        </p:nvSpPr>
        <p:spPr>
          <a:xfrm>
            <a:off x="3368950" y="3302553"/>
            <a:ext cx="853267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Trai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ning</a:t>
            </a:r>
          </a:p>
        </p:txBody>
      </p:sp>
      <p:sp>
        <p:nvSpPr>
          <p:cNvPr id="506" name="TextBox 506"/>
          <p:cNvSpPr txBox="1"/>
          <p:nvPr/>
        </p:nvSpPr>
        <p:spPr>
          <a:xfrm>
            <a:off x="5242212" y="3302553"/>
            <a:ext cx="1004201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Validatio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</a:p>
        </p:txBody>
      </p:sp>
      <p:sp>
        <p:nvSpPr>
          <p:cNvPr id="507" name="TextBox 507"/>
          <p:cNvSpPr txBox="1"/>
          <p:nvPr/>
        </p:nvSpPr>
        <p:spPr>
          <a:xfrm>
            <a:off x="7556489" y="3302553"/>
            <a:ext cx="77069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25" dirty="0">
                <a:solidFill>
                  <a:srgbClr val="000000"/>
                </a:solidFill>
                <a:latin typeface="Arial"/>
                <a:ea typeface="Arial"/>
              </a:rPr>
              <a:t>Testin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Freeform 508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9"/>
          <p:cNvSpPr txBox="1"/>
          <p:nvPr/>
        </p:nvSpPr>
        <p:spPr>
          <a:xfrm>
            <a:off x="397424" y="555818"/>
            <a:ext cx="5727419" cy="2932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torch.nn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Loss</a:t>
            </a:r>
            <a:r>
              <a:rPr lang="en-US" altLang="zh-CN" sz="3200" b="1" spc="-12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Functions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Mean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Squared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Error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(for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regression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tasks)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914118">
              <a:lnSpc>
                <a:spcPct val="100000"/>
              </a:lnSpc>
            </a:pP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ea typeface="Times New Roman"/>
              </a:rPr>
              <a:t>criterion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39" dirty="0">
                <a:solidFill>
                  <a:srgbClr val="675C45"/>
                </a:solidFill>
                <a:latin typeface="Times New Roman"/>
                <a:ea typeface="Times New Roman"/>
              </a:rPr>
              <a:t>nn.MSELoss()</a:t>
            </a:r>
          </a:p>
          <a:p>
            <a:pPr>
              <a:lnSpc>
                <a:spcPts val="157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Cross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Entropy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(for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classification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tasks)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914118">
              <a:lnSpc>
                <a:spcPct val="100000"/>
              </a:lnSpc>
            </a:pP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ea typeface="Times New Roman"/>
              </a:rPr>
              <a:t>criterion</a:t>
            </a:r>
            <a:r>
              <a:rPr lang="en-US" altLang="zh-CN" sz="18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ea typeface="Times New Roman"/>
              </a:rPr>
              <a:t>nn.CrossEntropyLoss()</a:t>
            </a:r>
          </a:p>
          <a:p>
            <a:pPr>
              <a:lnSpc>
                <a:spcPts val="158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spc="229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10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145" dirty="0">
                <a:solidFill>
                  <a:srgbClr val="675C45"/>
                </a:solidFill>
                <a:latin typeface="Times New Roman"/>
                <a:ea typeface="Times New Roman"/>
              </a:rPr>
              <a:t>loss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ea typeface="Times New Roman"/>
              </a:rPr>
              <a:t>criterion(model_output,</a:t>
            </a:r>
            <a:r>
              <a:rPr lang="en-US" altLang="zh-CN" sz="18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expected_value)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Freeform 51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" name="Picture 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10739"/>
            <a:ext cx="2278380" cy="2705100"/>
          </a:xfrm>
          <a:prstGeom prst="rect">
            <a:avLst/>
          </a:prstGeom>
        </p:spPr>
      </p:pic>
      <p:pic>
        <p:nvPicPr>
          <p:cNvPr id="513" name="Picture 5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40" y="1676400"/>
            <a:ext cx="5791200" cy="2415539"/>
          </a:xfrm>
          <a:prstGeom prst="rect">
            <a:avLst/>
          </a:prstGeom>
        </p:spPr>
      </p:pic>
      <p:sp>
        <p:nvSpPr>
          <p:cNvPr id="2" name="TextBox 513"/>
          <p:cNvSpPr txBox="1"/>
          <p:nvPr/>
        </p:nvSpPr>
        <p:spPr>
          <a:xfrm>
            <a:off x="397424" y="555829"/>
            <a:ext cx="8029192" cy="2200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in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69"/>
              </a:lnSpc>
            </a:pPr>
            <a:endParaRPr lang="en-US" dirty="0"/>
          </a:p>
          <a:p>
            <a:pPr marL="245975" hangingPunct="0">
              <a:lnSpc>
                <a:spcPct val="95833"/>
              </a:lnSpc>
            </a:pPr>
            <a:r>
              <a:rPr lang="en-US" altLang="zh-CN" sz="1600" b="1" spc="175" dirty="0">
                <a:solidFill>
                  <a:srgbClr val="0000FE"/>
                </a:solidFill>
                <a:latin typeface="Times New Roman"/>
                <a:ea typeface="Times New Roman"/>
              </a:rPr>
              <a:t>Step</a:t>
            </a:r>
            <a:r>
              <a:rPr lang="en-US" altLang="zh-CN" sz="1600" b="1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39" dirty="0">
                <a:solidFill>
                  <a:srgbClr val="0000FE"/>
                </a:solidFill>
                <a:latin typeface="Times New Roman"/>
                <a:ea typeface="Times New Roman"/>
              </a:rPr>
              <a:t>4.</a:t>
            </a:r>
            <a:r>
              <a:rPr lang="en-US" altLang="zh-CN" sz="1600" b="1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600" b="1" spc="65" dirty="0">
                <a:solidFill>
                  <a:srgbClr val="0000FE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600" b="1" spc="60" dirty="0">
                <a:solidFill>
                  <a:srgbClr val="0000FE"/>
                </a:solidFill>
                <a:latin typeface="Times New Roman"/>
                <a:ea typeface="Times New Roman"/>
              </a:rPr>
              <a:t>optim</a:t>
            </a:r>
          </a:p>
          <a:p>
            <a:pPr marL="0" indent="4814930">
              <a:lnSpc>
                <a:spcPct val="100000"/>
              </a:lnSpc>
              <a:spcBef>
                <a:spcPts val="275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Load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465"/>
              </a:lnSpc>
            </a:pPr>
            <a:endParaRPr lang="en-US" dirty="0"/>
          </a:p>
          <a:p>
            <a:pPr marL="0" indent="515656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Define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</a:p>
          <a:p>
            <a:pPr marL="0" indent="764576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work</a:t>
            </a:r>
          </a:p>
        </p:txBody>
      </p:sp>
      <p:sp>
        <p:nvSpPr>
          <p:cNvPr id="514" name="TextBox 514"/>
          <p:cNvSpPr txBox="1"/>
          <p:nvPr/>
        </p:nvSpPr>
        <p:spPr>
          <a:xfrm>
            <a:off x="902408" y="3302553"/>
            <a:ext cx="1277041" cy="1262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Loss</a:t>
            </a:r>
            <a:r>
              <a:rPr lang="en-US" altLang="zh-CN" sz="16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0"/>
              </a:lnSpc>
            </a:pPr>
            <a:endParaRPr lang="en-US" dirty="0"/>
          </a:p>
          <a:p>
            <a:pPr marL="0" indent="6721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Opti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mization</a:t>
            </a:r>
          </a:p>
          <a:p>
            <a:pPr marL="0" indent="20310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Alg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orithm</a:t>
            </a:r>
          </a:p>
        </p:txBody>
      </p:sp>
      <p:sp>
        <p:nvSpPr>
          <p:cNvPr id="515" name="TextBox 515"/>
          <p:cNvSpPr txBox="1"/>
          <p:nvPr/>
        </p:nvSpPr>
        <p:spPr>
          <a:xfrm>
            <a:off x="3368950" y="3302553"/>
            <a:ext cx="853267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Trai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ning</a:t>
            </a:r>
          </a:p>
        </p:txBody>
      </p:sp>
      <p:sp>
        <p:nvSpPr>
          <p:cNvPr id="516" name="TextBox 516"/>
          <p:cNvSpPr txBox="1"/>
          <p:nvPr/>
        </p:nvSpPr>
        <p:spPr>
          <a:xfrm>
            <a:off x="5242212" y="3302553"/>
            <a:ext cx="1004201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Validatio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</a:p>
        </p:txBody>
      </p:sp>
      <p:sp>
        <p:nvSpPr>
          <p:cNvPr id="517" name="TextBox 517"/>
          <p:cNvSpPr txBox="1"/>
          <p:nvPr/>
        </p:nvSpPr>
        <p:spPr>
          <a:xfrm>
            <a:off x="7556489" y="3302553"/>
            <a:ext cx="77069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25" dirty="0">
                <a:solidFill>
                  <a:srgbClr val="000000"/>
                </a:solidFill>
                <a:latin typeface="Arial"/>
                <a:ea typeface="Arial"/>
              </a:rPr>
              <a:t>Testin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4F387-3EAC-66F0-577F-F4BFB81AB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>
            <a:extLst>
              <a:ext uri="{FF2B5EF4-FFF2-40B4-BE49-F238E27FC236}">
                <a16:creationId xmlns:a16="http://schemas.microsoft.com/office/drawing/2014/main" id="{3732FD53-16B4-BCD0-0AC2-FB0E6455803A}"/>
              </a:ext>
            </a:extLst>
          </p:cNvPr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36">
            <a:extLst>
              <a:ext uri="{FF2B5EF4-FFF2-40B4-BE49-F238E27FC236}">
                <a16:creationId xmlns:a16="http://schemas.microsoft.com/office/drawing/2014/main" id="{4DB2B5AC-D3E8-638D-1A94-4E0D636EA25B}"/>
              </a:ext>
            </a:extLst>
          </p:cNvPr>
          <p:cNvSpPr txBox="1"/>
          <p:nvPr/>
        </p:nvSpPr>
        <p:spPr>
          <a:xfrm>
            <a:off x="397424" y="555818"/>
            <a:ext cx="724696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Install Anaconda in your computer</a:t>
            </a:r>
          </a:p>
        </p:txBody>
      </p:sp>
      <p:pic>
        <p:nvPicPr>
          <p:cNvPr id="1026" name="Picture 2" descr="upload.wikimedia.org/wikipedia/zh/c/cd/Anaconda_Lo...">
            <a:extLst>
              <a:ext uri="{FF2B5EF4-FFF2-40B4-BE49-F238E27FC236}">
                <a16:creationId xmlns:a16="http://schemas.microsoft.com/office/drawing/2014/main" id="{C784D548-09AD-5F07-529D-42A8BED9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39" y="3614614"/>
            <a:ext cx="2880285" cy="143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E2CEE38-A83D-6B20-6B7E-7ED866BD153C}"/>
              </a:ext>
            </a:extLst>
          </p:cNvPr>
          <p:cNvSpPr txBox="1"/>
          <p:nvPr/>
        </p:nvSpPr>
        <p:spPr>
          <a:xfrm>
            <a:off x="397424" y="1179576"/>
            <a:ext cx="75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Anaconda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介绍、安装及使用教程</a:t>
            </a:r>
            <a:endParaRPr lang="en-US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u="sng" dirty="0">
                <a:solidFill>
                  <a:srgbClr val="D4D4D4"/>
                </a:solidFill>
                <a:effectLst/>
                <a:latin typeface="Menlo" panose="020B0609030804020204" pitchFamily="49" charset="0"/>
                <a:hlinkClick r:id="rId3"/>
              </a:rPr>
              <a:t>https://zhuanlan.zhihu.com/p/32925500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059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Freeform 518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TextBox 519"/>
          <p:cNvSpPr txBox="1"/>
          <p:nvPr/>
        </p:nvSpPr>
        <p:spPr>
          <a:xfrm>
            <a:off x="397424" y="555818"/>
            <a:ext cx="7886903" cy="31415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t</a:t>
            </a:r>
            <a:r>
              <a:rPr lang="en-US" altLang="zh-CN" sz="3200" b="1" spc="-10" dirty="0">
                <a:solidFill>
                  <a:srgbClr val="ED6B00"/>
                </a:solidFill>
                <a:latin typeface="Calibri"/>
                <a:ea typeface="Calibri"/>
              </a:rPr>
              <a:t>orch.optim</a:t>
            </a:r>
          </a:p>
          <a:p>
            <a:pPr>
              <a:lnSpc>
                <a:spcPts val="127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Gradient-based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optimization</a:t>
            </a:r>
            <a:r>
              <a:rPr lang="en-US" altLang="zh-CN" sz="1800" b="1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algorithms</a:t>
            </a:r>
            <a:r>
              <a:rPr lang="en-US" altLang="zh-CN" sz="1800" b="1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that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adjust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network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parameters</a:t>
            </a:r>
          </a:p>
          <a:p>
            <a:pPr>
              <a:lnSpc>
                <a:spcPts val="1075"/>
              </a:lnSpc>
            </a:pPr>
            <a:endParaRPr lang="en-US" dirty="0"/>
          </a:p>
          <a:p>
            <a:pPr marL="0" indent="456919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reduce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error.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(See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2"/>
              </a:rPr>
              <a:t>Adaptive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" action="ppaction://noaction"/>
              </a:rPr>
              <a:t>Learning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" action="ppaction://noaction"/>
              </a:rPr>
              <a:t>Rate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lecture</a:t>
            </a:r>
            <a:r>
              <a:rPr lang="en-US" altLang="zh-CN" sz="1800" spc="-1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video)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0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E.g.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Stochastic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Gradient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Descent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(SGD)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00"/>
              </a:lnSpc>
            </a:pPr>
            <a:endParaRPr lang="en-US" dirty="0"/>
          </a:p>
          <a:p>
            <a:pPr marL="0" indent="914118">
              <a:lnSpc>
                <a:spcPct val="100000"/>
              </a:lnSpc>
            </a:pPr>
            <a:r>
              <a:rPr lang="en-US" altLang="zh-CN" sz="1800" spc="114" dirty="0">
                <a:solidFill>
                  <a:srgbClr val="675C45"/>
                </a:solidFill>
                <a:latin typeface="Times New Roman"/>
                <a:ea typeface="Times New Roman"/>
              </a:rPr>
              <a:t>torch.optim.SGD(</a:t>
            </a:r>
            <a:r>
              <a:rPr lang="en-US" altLang="zh-CN" sz="1800" spc="114" dirty="0">
                <a:solidFill>
                  <a:srgbClr val="FE0000"/>
                </a:solidFill>
                <a:latin typeface="Times New Roman"/>
                <a:ea typeface="Times New Roman"/>
              </a:rPr>
              <a:t>model.parameters()</a:t>
            </a:r>
            <a:r>
              <a:rPr lang="en-US" altLang="zh-CN" sz="1800" spc="145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ea typeface="Times New Roman"/>
              </a:rPr>
              <a:t>lr,</a:t>
            </a:r>
            <a:r>
              <a:rPr lang="en-US" altLang="zh-CN" sz="18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momentum</a:t>
            </a:r>
            <a:r>
              <a:rPr lang="en-US" altLang="zh-CN" sz="18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ea typeface="Times New Roman"/>
              </a:rPr>
              <a:t>0)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52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1"/>
          <p:cNvSpPr txBox="1"/>
          <p:nvPr/>
        </p:nvSpPr>
        <p:spPr>
          <a:xfrm>
            <a:off x="397424" y="555818"/>
            <a:ext cx="7899118" cy="1752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t</a:t>
            </a:r>
            <a:r>
              <a:rPr lang="en-US" altLang="zh-CN" sz="3200" b="1" spc="-10" dirty="0">
                <a:solidFill>
                  <a:srgbClr val="ED6B00"/>
                </a:solidFill>
                <a:latin typeface="Calibri"/>
                <a:ea typeface="Calibri"/>
              </a:rPr>
              <a:t>orch.optim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94"/>
              </a:lnSpc>
            </a:pPr>
            <a:endParaRPr lang="en-US" dirty="0"/>
          </a:p>
          <a:p>
            <a:pPr marL="0" indent="456919">
              <a:lnSpc>
                <a:spcPct val="100000"/>
              </a:lnSpc>
            </a:pP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ea typeface="Times New Roman"/>
              </a:rPr>
              <a:t>optimizer</a:t>
            </a:r>
            <a:r>
              <a:rPr lang="en-US" altLang="zh-CN" sz="18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9" dirty="0">
                <a:solidFill>
                  <a:srgbClr val="675C45"/>
                </a:solidFill>
                <a:latin typeface="Times New Roman"/>
                <a:ea typeface="Times New Roman"/>
              </a:rPr>
              <a:t>torch.optim.SGD(</a:t>
            </a:r>
            <a:r>
              <a:rPr lang="en-US" altLang="zh-CN" sz="1800" spc="125" dirty="0">
                <a:solidFill>
                  <a:srgbClr val="FE0000"/>
                </a:solidFill>
                <a:latin typeface="Times New Roman"/>
                <a:ea typeface="Times New Roman"/>
              </a:rPr>
              <a:t>model.parameters()</a:t>
            </a:r>
            <a:r>
              <a:rPr lang="en-US" altLang="zh-CN" sz="1800" spc="100" dirty="0">
                <a:solidFill>
                  <a:srgbClr val="675C45"/>
                </a:solidFill>
                <a:latin typeface="Times New Roman"/>
                <a:ea typeface="Times New Roman"/>
              </a:rPr>
              <a:t>,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80" dirty="0">
                <a:solidFill>
                  <a:srgbClr val="675C45"/>
                </a:solidFill>
                <a:latin typeface="Times New Roman"/>
                <a:ea typeface="Times New Roman"/>
              </a:rPr>
              <a:t>lr,</a:t>
            </a:r>
            <a:r>
              <a:rPr lang="en-US" altLang="zh-CN" sz="18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4" dirty="0">
                <a:solidFill>
                  <a:srgbClr val="675C45"/>
                </a:solidFill>
                <a:latin typeface="Times New Roman"/>
                <a:ea typeface="Times New Roman"/>
              </a:rPr>
              <a:t>momentum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7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20" dirty="0">
                <a:solidFill>
                  <a:srgbClr val="675C45"/>
                </a:solidFill>
                <a:latin typeface="Times New Roman"/>
                <a:ea typeface="Times New Roman"/>
              </a:rPr>
              <a:t>0)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39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every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batch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data:</a:t>
            </a:r>
          </a:p>
        </p:txBody>
      </p:sp>
      <p:sp>
        <p:nvSpPr>
          <p:cNvPr id="522" name="TextBox 522"/>
          <p:cNvSpPr txBox="1"/>
          <p:nvPr/>
        </p:nvSpPr>
        <p:spPr>
          <a:xfrm>
            <a:off x="815460" y="2445771"/>
            <a:ext cx="7582197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96082" algn="l"/>
              </a:tabLst>
            </a:pPr>
            <a:r>
              <a:rPr lang="en-US" altLang="zh-CN" sz="1800" spc="-5" dirty="0">
                <a:solidFill>
                  <a:srgbClr val="675C45"/>
                </a:solidFill>
                <a:latin typeface="Arial"/>
                <a:ea typeface="Arial"/>
              </a:rPr>
              <a:t>1.	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ea typeface="Arial"/>
              </a:rPr>
              <a:t>Call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50" dirty="0">
                <a:solidFill>
                  <a:srgbClr val="675C45"/>
                </a:solidFill>
                <a:latin typeface="Times New Roman"/>
                <a:ea typeface="Times New Roman"/>
              </a:rPr>
              <a:t>optimizer.zero_grad()</a:t>
            </a:r>
            <a:r>
              <a:rPr lang="en-US" altLang="zh-CN" sz="1800" spc="3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ea typeface="Arial"/>
              </a:rPr>
              <a:t>reset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ea typeface="Arial"/>
              </a:rPr>
              <a:t>gradients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ea typeface="Arial"/>
              </a:rPr>
              <a:t>model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ea typeface="Arial"/>
              </a:rPr>
              <a:t>parameters.</a:t>
            </a:r>
          </a:p>
        </p:txBody>
      </p:sp>
      <p:sp>
        <p:nvSpPr>
          <p:cNvPr id="523" name="TextBox 523"/>
          <p:cNvSpPr txBox="1"/>
          <p:nvPr/>
        </p:nvSpPr>
        <p:spPr>
          <a:xfrm>
            <a:off x="815460" y="2857250"/>
            <a:ext cx="751933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496082" algn="l"/>
              </a:tabLst>
            </a:pPr>
            <a:r>
              <a:rPr lang="en-US" altLang="zh-CN" sz="1800" spc="-5" dirty="0">
                <a:solidFill>
                  <a:srgbClr val="675C45"/>
                </a:solidFill>
                <a:latin typeface="Arial"/>
                <a:ea typeface="Arial"/>
              </a:rPr>
              <a:t>2.	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Call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34" dirty="0">
                <a:solidFill>
                  <a:srgbClr val="675C45"/>
                </a:solidFill>
                <a:latin typeface="Times New Roman"/>
                <a:ea typeface="Times New Roman"/>
              </a:rPr>
              <a:t>loss.backward()</a:t>
            </a:r>
            <a:r>
              <a:rPr lang="en-US" altLang="zh-CN" sz="1800" spc="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ea typeface="Arial"/>
              </a:rPr>
              <a:t>backpropagate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ea typeface="Arial"/>
              </a:rPr>
              <a:t>gradients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prediction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loss.</a:t>
            </a:r>
          </a:p>
        </p:txBody>
      </p:sp>
      <p:sp>
        <p:nvSpPr>
          <p:cNvPr id="524" name="TextBox 524"/>
          <p:cNvSpPr txBox="1"/>
          <p:nvPr/>
        </p:nvSpPr>
        <p:spPr>
          <a:xfrm>
            <a:off x="815460" y="3268730"/>
            <a:ext cx="3176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-10" dirty="0">
                <a:solidFill>
                  <a:srgbClr val="675C45"/>
                </a:solidFill>
                <a:latin typeface="Arial"/>
                <a:ea typeface="Arial"/>
              </a:rPr>
              <a:t>3.</a:t>
            </a:r>
          </a:p>
        </p:txBody>
      </p:sp>
      <p:sp>
        <p:nvSpPr>
          <p:cNvPr id="525" name="TextBox 525"/>
          <p:cNvSpPr txBox="1"/>
          <p:nvPr/>
        </p:nvSpPr>
        <p:spPr>
          <a:xfrm>
            <a:off x="1311543" y="3268730"/>
            <a:ext cx="7282053" cy="1588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spc="64" dirty="0">
                <a:solidFill>
                  <a:srgbClr val="675C45"/>
                </a:solidFill>
                <a:latin typeface="Arial"/>
                <a:ea typeface="Arial"/>
              </a:rPr>
              <a:t>Call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64" dirty="0">
                <a:solidFill>
                  <a:srgbClr val="675C45"/>
                </a:solidFill>
                <a:latin typeface="Times New Roman"/>
                <a:ea typeface="Times New Roman"/>
              </a:rPr>
              <a:t>optimizer.step()</a:t>
            </a:r>
            <a:r>
              <a:rPr lang="en-US" altLang="zh-CN" sz="1800" spc="4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ea typeface="Arial"/>
              </a:rPr>
              <a:t>adjust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ea typeface="Arial"/>
              </a:rPr>
              <a:t>model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ea typeface="Arial"/>
              </a:rPr>
              <a:t>parameters.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25"/>
              </a:lnSpc>
            </a:pPr>
            <a:endParaRPr lang="en-US" dirty="0"/>
          </a:p>
          <a:p>
            <a:pPr marL="0" indent="2580465">
              <a:lnSpc>
                <a:spcPct val="1083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See</a:t>
            </a:r>
            <a:r>
              <a:rPr lang="en-US" altLang="zh-CN" sz="14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2"/>
              </a:rPr>
              <a:t>o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Times New Roman"/>
                <a:ea typeface="Times New Roman"/>
                <a:hlinkClick r:id="" action="ppaction://noaction"/>
              </a:rPr>
              <a:t>ffi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" action="ppaction://noaction"/>
              </a:rPr>
              <a:t>cial</a:t>
            </a:r>
            <a:r>
              <a:rPr lang="en-US" altLang="zh-CN" sz="1400" u="sng" spc="-75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4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</a:rPr>
              <a:t>documentation</a:t>
            </a:r>
            <a:r>
              <a:rPr lang="en-US" altLang="zh-CN" sz="1400" spc="-69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for</a:t>
            </a:r>
            <a:r>
              <a:rPr lang="en-US" altLang="zh-CN" sz="1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more</a:t>
            </a:r>
            <a:r>
              <a:rPr lang="en-US" altLang="zh-CN" sz="1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optimization</a:t>
            </a:r>
            <a:r>
              <a:rPr lang="en-US" altLang="zh-CN" sz="14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algorithms.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 526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8" name="Picture 5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110739"/>
            <a:ext cx="2103120" cy="2651760"/>
          </a:xfrm>
          <a:prstGeom prst="rect">
            <a:avLst/>
          </a:prstGeom>
        </p:spPr>
      </p:pic>
      <p:pic>
        <p:nvPicPr>
          <p:cNvPr id="529" name="Picture 5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676400"/>
            <a:ext cx="5905500" cy="2491740"/>
          </a:xfrm>
          <a:prstGeom prst="rect">
            <a:avLst/>
          </a:prstGeom>
        </p:spPr>
      </p:pic>
      <p:sp>
        <p:nvSpPr>
          <p:cNvPr id="2" name="TextBox 529"/>
          <p:cNvSpPr txBox="1"/>
          <p:nvPr/>
        </p:nvSpPr>
        <p:spPr>
          <a:xfrm>
            <a:off x="397424" y="555829"/>
            <a:ext cx="8029192" cy="2200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&amp;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1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–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in</a:t>
            </a:r>
            <a:r>
              <a:rPr lang="en-US" altLang="zh-CN" sz="3200" b="1" spc="-11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0"/>
              </a:lnSpc>
            </a:pPr>
            <a:endParaRPr lang="en-US" dirty="0"/>
          </a:p>
          <a:p>
            <a:pPr marL="0" indent="481493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Load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</a:p>
          <a:p>
            <a:pPr>
              <a:lnSpc>
                <a:spcPts val="465"/>
              </a:lnSpc>
            </a:pPr>
            <a:endParaRPr lang="en-US" dirty="0"/>
          </a:p>
          <a:p>
            <a:pPr marL="0" indent="515656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Define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</a:p>
          <a:p>
            <a:pPr marL="0" indent="764576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work</a:t>
            </a:r>
          </a:p>
        </p:txBody>
      </p:sp>
      <p:sp>
        <p:nvSpPr>
          <p:cNvPr id="530" name="TextBox 530"/>
          <p:cNvSpPr txBox="1"/>
          <p:nvPr/>
        </p:nvSpPr>
        <p:spPr>
          <a:xfrm>
            <a:off x="902408" y="3302553"/>
            <a:ext cx="1277041" cy="12624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Loss</a:t>
            </a:r>
            <a:r>
              <a:rPr lang="en-US" altLang="zh-CN" sz="16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0"/>
              </a:lnSpc>
            </a:pPr>
            <a:endParaRPr lang="en-US" dirty="0"/>
          </a:p>
          <a:p>
            <a:pPr marL="0" indent="6721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Opti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mization</a:t>
            </a:r>
          </a:p>
          <a:p>
            <a:pPr marL="0" indent="203104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Alg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orithm</a:t>
            </a:r>
          </a:p>
        </p:txBody>
      </p:sp>
      <p:sp>
        <p:nvSpPr>
          <p:cNvPr id="531" name="TextBox 531"/>
          <p:cNvSpPr txBox="1"/>
          <p:nvPr/>
        </p:nvSpPr>
        <p:spPr>
          <a:xfrm>
            <a:off x="3368950" y="3302553"/>
            <a:ext cx="853267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Trai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ning</a:t>
            </a:r>
          </a:p>
        </p:txBody>
      </p:sp>
      <p:sp>
        <p:nvSpPr>
          <p:cNvPr id="532" name="TextBox 532"/>
          <p:cNvSpPr txBox="1"/>
          <p:nvPr/>
        </p:nvSpPr>
        <p:spPr>
          <a:xfrm>
            <a:off x="4789425" y="3302553"/>
            <a:ext cx="1638300" cy="14823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452787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Validatio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b="1" spc="100" dirty="0">
                <a:solidFill>
                  <a:srgbClr val="0000FE"/>
                </a:solidFill>
                <a:latin typeface="Times New Roman"/>
                <a:ea typeface="Times New Roman"/>
              </a:rPr>
              <a:t>Step</a:t>
            </a:r>
            <a:r>
              <a:rPr lang="en-US" altLang="zh-CN" sz="1600" b="1" spc="405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80" dirty="0">
                <a:solidFill>
                  <a:srgbClr val="0000FE"/>
                </a:solidFill>
                <a:latin typeface="Times New Roman"/>
                <a:ea typeface="Times New Roman"/>
              </a:rPr>
              <a:t>5.</a:t>
            </a:r>
          </a:p>
          <a:p>
            <a:pPr marL="0">
              <a:lnSpc>
                <a:spcPct val="100000"/>
              </a:lnSpc>
            </a:pPr>
            <a:r>
              <a:rPr lang="en-US" altLang="zh-CN" sz="1600" b="1" spc="30" dirty="0">
                <a:solidFill>
                  <a:srgbClr val="0000FE"/>
                </a:solidFill>
                <a:latin typeface="Times New Roman"/>
                <a:ea typeface="Times New Roman"/>
              </a:rPr>
              <a:t>Entire</a:t>
            </a:r>
            <a:r>
              <a:rPr lang="en-US" altLang="zh-CN" sz="1600" b="1" spc="430" dirty="0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34" dirty="0">
                <a:solidFill>
                  <a:srgbClr val="0000FE"/>
                </a:solidFill>
                <a:latin typeface="Times New Roman"/>
                <a:ea typeface="Times New Roman"/>
              </a:rPr>
              <a:t>Procedure</a:t>
            </a:r>
          </a:p>
        </p:txBody>
      </p:sp>
      <p:sp>
        <p:nvSpPr>
          <p:cNvPr id="533" name="TextBox 533"/>
          <p:cNvSpPr txBox="1"/>
          <p:nvPr/>
        </p:nvSpPr>
        <p:spPr>
          <a:xfrm>
            <a:off x="7556489" y="3302553"/>
            <a:ext cx="77069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25" dirty="0">
                <a:solidFill>
                  <a:srgbClr val="000000"/>
                </a:solidFill>
                <a:latin typeface="Arial"/>
                <a:ea typeface="Arial"/>
              </a:rPr>
              <a:t>Testin</a:t>
            </a:r>
            <a:r>
              <a:rPr lang="en-US" altLang="zh-CN" sz="1600" spc="-40" dirty="0">
                <a:solidFill>
                  <a:srgbClr val="000000"/>
                </a:solidFill>
                <a:latin typeface="Arial"/>
                <a:ea typeface="Arial"/>
              </a:rPr>
              <a:t>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Freeform 534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TextBox 535"/>
          <p:cNvSpPr txBox="1"/>
          <p:nvPr/>
        </p:nvSpPr>
        <p:spPr>
          <a:xfrm>
            <a:off x="397424" y="555829"/>
            <a:ext cx="5308853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3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3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4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Setup</a:t>
            </a:r>
          </a:p>
        </p:txBody>
      </p:sp>
      <p:sp>
        <p:nvSpPr>
          <p:cNvPr id="536" name="TextBox 536"/>
          <p:cNvSpPr txBox="1"/>
          <p:nvPr/>
        </p:nvSpPr>
        <p:spPr>
          <a:xfrm>
            <a:off x="223149" y="1795439"/>
            <a:ext cx="4635501" cy="18272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4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9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9" dirty="0">
                <a:solidFill>
                  <a:srgbClr val="675C45"/>
                </a:solidFill>
                <a:latin typeface="Times New Roman"/>
                <a:ea typeface="Times New Roman"/>
              </a:rPr>
              <a:t>MyDataset(file)</a:t>
            </a:r>
          </a:p>
          <a:p>
            <a:pPr>
              <a:lnSpc>
                <a:spcPts val="950"/>
              </a:lnSpc>
            </a:pPr>
            <a:endParaRPr lang="en-US" dirty="0"/>
          </a:p>
          <a:p>
            <a:pPr marL="0" hangingPunct="0">
              <a:lnSpc>
                <a:spcPct val="186249"/>
              </a:lnSpc>
            </a:pP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ea typeface="Times New Roman"/>
              </a:rPr>
              <a:t>tr_set</a:t>
            </a:r>
            <a:r>
              <a:rPr lang="en-US" altLang="zh-CN" sz="14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675C45"/>
                </a:solidFill>
                <a:latin typeface="Times New Roman"/>
                <a:ea typeface="Times New Roman"/>
              </a:rPr>
              <a:t>DataLoader(dataset,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9" dirty="0">
                <a:solidFill>
                  <a:srgbClr val="675C45"/>
                </a:solidFill>
                <a:latin typeface="Times New Roman"/>
                <a:ea typeface="Times New Roman"/>
              </a:rPr>
              <a:t>16,</a:t>
            </a:r>
            <a:r>
              <a:rPr lang="en-US" altLang="zh-CN" sz="1400" spc="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675C45"/>
                </a:solidFill>
                <a:latin typeface="Times New Roman"/>
                <a:ea typeface="Times New Roman"/>
              </a:rPr>
              <a:t>shuffle=True)</a:t>
            </a:r>
            <a:r>
              <a:rPr lang="en-US" altLang="zh-CN" sz="1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400" spc="80" dirty="0">
                <a:solidFill>
                  <a:srgbClr val="675C45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7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69" dirty="0">
                <a:solidFill>
                  <a:srgbClr val="675C45"/>
                </a:solidFill>
                <a:latin typeface="Times New Roman"/>
                <a:ea typeface="Times New Roman"/>
              </a:rPr>
              <a:t>MyModel().to(device)</a:t>
            </a:r>
          </a:p>
          <a:p>
            <a:pPr>
              <a:lnSpc>
                <a:spcPts val="7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85" dirty="0">
                <a:solidFill>
                  <a:srgbClr val="675C45"/>
                </a:solidFill>
                <a:latin typeface="Times New Roman"/>
                <a:ea typeface="Times New Roman"/>
              </a:rPr>
              <a:t>criterion</a:t>
            </a:r>
            <a:r>
              <a:rPr lang="en-US" altLang="zh-CN" sz="14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ea typeface="Times New Roman"/>
              </a:rPr>
              <a:t>nn.MSELoss()</a:t>
            </a:r>
          </a:p>
          <a:p>
            <a:pPr>
              <a:lnSpc>
                <a:spcPts val="14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ea typeface="Times New Roman"/>
              </a:rPr>
              <a:t>optimizer</a:t>
            </a:r>
            <a:r>
              <a:rPr lang="en-US" altLang="zh-CN" sz="14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ea typeface="Times New Roman"/>
              </a:rPr>
              <a:t>torch.optim.SGD(model.parameters(),</a:t>
            </a:r>
            <a:r>
              <a:rPr lang="en-US" altLang="zh-CN" sz="14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ea typeface="Times New Roman"/>
              </a:rPr>
              <a:t>0.1)</a:t>
            </a:r>
          </a:p>
        </p:txBody>
      </p:sp>
      <p:sp>
        <p:nvSpPr>
          <p:cNvPr id="537" name="TextBox 537"/>
          <p:cNvSpPr txBox="1"/>
          <p:nvPr/>
        </p:nvSpPr>
        <p:spPr>
          <a:xfrm>
            <a:off x="5026375" y="1795439"/>
            <a:ext cx="4070351" cy="18272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700">
              <a:lnSpc>
                <a:spcPct val="100000"/>
              </a:lnSpc>
            </a:pP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read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via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ea typeface="Times New Roman"/>
              </a:rPr>
              <a:t>MyDataset</a:t>
            </a:r>
          </a:p>
          <a:p>
            <a:pPr>
              <a:lnSpc>
                <a:spcPts val="1400"/>
              </a:lnSpc>
            </a:pPr>
            <a:endParaRPr lang="en-US" dirty="0"/>
          </a:p>
          <a:p>
            <a:pPr marL="0" indent="12700">
              <a:lnSpc>
                <a:spcPct val="100000"/>
              </a:lnSpc>
            </a:pPr>
            <a:r>
              <a:rPr lang="en-US" altLang="zh-CN" sz="1400" spc="150" dirty="0">
                <a:solidFill>
                  <a:srgbClr val="FE0000"/>
                </a:solidFill>
                <a:latin typeface="Times New Roman"/>
                <a:ea typeface="Times New Roman"/>
              </a:rPr>
              <a:t>put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9" dirty="0">
                <a:solidFill>
                  <a:srgbClr val="FE0000"/>
                </a:solidFill>
                <a:latin typeface="Times New Roman"/>
                <a:ea typeface="Times New Roman"/>
              </a:rPr>
              <a:t>dataset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9" dirty="0">
                <a:solidFill>
                  <a:srgbClr val="FE0000"/>
                </a:solidFill>
                <a:latin typeface="Times New Roman"/>
                <a:ea typeface="Times New Roman"/>
              </a:rPr>
              <a:t>into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FE0000"/>
                </a:solidFill>
                <a:latin typeface="Times New Roman"/>
                <a:ea typeface="Times New Roman"/>
              </a:rPr>
              <a:t>Dataloader</a:t>
            </a:r>
          </a:p>
          <a:p>
            <a:pPr>
              <a:lnSpc>
                <a:spcPts val="950"/>
              </a:lnSpc>
            </a:pPr>
            <a:endParaRPr lang="en-US" dirty="0"/>
          </a:p>
          <a:p>
            <a:pPr marL="12700" hangingPunct="0">
              <a:lnSpc>
                <a:spcPct val="186249"/>
              </a:lnSpc>
            </a:pP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construct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ea typeface="Times New Roman"/>
              </a:rPr>
              <a:t>and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45" dirty="0">
                <a:solidFill>
                  <a:srgbClr val="FE0000"/>
                </a:solidFill>
                <a:latin typeface="Times New Roman"/>
                <a:ea typeface="Times New Roman"/>
              </a:rPr>
              <a:t>move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device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(cpu/cuda)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FE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FE0000"/>
                </a:solidFill>
                <a:latin typeface="Times New Roman"/>
                <a:ea typeface="Times New Roman"/>
              </a:rPr>
              <a:t>loss</a:t>
            </a:r>
            <a:r>
              <a:rPr lang="en-US" altLang="zh-CN" sz="1400" spc="12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5" dirty="0">
                <a:solidFill>
                  <a:srgbClr val="FE0000"/>
                </a:solidFill>
                <a:latin typeface="Times New Roman"/>
                <a:ea typeface="Times New Roman"/>
              </a:rPr>
              <a:t>function</a:t>
            </a:r>
          </a:p>
          <a:p>
            <a:pPr>
              <a:lnSpc>
                <a:spcPts val="7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1400" spc="35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5" dirty="0">
                <a:solidFill>
                  <a:srgbClr val="FE0000"/>
                </a:solidFill>
                <a:latin typeface="Times New Roman"/>
                <a:ea typeface="Times New Roman"/>
              </a:rPr>
              <a:t>optimizer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Freeform 538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TextBox 539"/>
          <p:cNvSpPr txBox="1"/>
          <p:nvPr/>
        </p:nvSpPr>
        <p:spPr>
          <a:xfrm>
            <a:off x="397424" y="555829"/>
            <a:ext cx="5164580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2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2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13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Loop</a:t>
            </a:r>
          </a:p>
        </p:txBody>
      </p:sp>
      <p:sp>
        <p:nvSpPr>
          <p:cNvPr id="540" name="TextBox 540"/>
          <p:cNvSpPr txBox="1"/>
          <p:nvPr/>
        </p:nvSpPr>
        <p:spPr>
          <a:xfrm>
            <a:off x="626024" y="1262039"/>
            <a:ext cx="3905250" cy="35102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675C45"/>
                </a:solidFill>
                <a:latin typeface="Times New Roman"/>
                <a:ea typeface="Times New Roman"/>
              </a:rPr>
              <a:t>epoch</a:t>
            </a:r>
            <a:r>
              <a:rPr lang="en-US" altLang="zh-CN" sz="14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ea typeface="Times New Roman"/>
              </a:rPr>
              <a:t>range(n_epochs):</a:t>
            </a:r>
          </a:p>
          <a:p>
            <a:pPr>
              <a:lnSpc>
                <a:spcPts val="1400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400" spc="134" dirty="0">
                <a:solidFill>
                  <a:srgbClr val="675C45"/>
                </a:solidFill>
                <a:latin typeface="Times New Roman"/>
                <a:ea typeface="Times New Roman"/>
              </a:rPr>
              <a:t>model.train</a:t>
            </a:r>
            <a:r>
              <a:rPr lang="en-US" altLang="zh-CN" sz="1400" spc="129" dirty="0">
                <a:solidFill>
                  <a:srgbClr val="675C45"/>
                </a:solidFill>
                <a:latin typeface="Times New Roman"/>
                <a:ea typeface="Times New Roman"/>
              </a:rPr>
              <a:t>()</a:t>
            </a:r>
          </a:p>
          <a:p>
            <a:pPr>
              <a:lnSpc>
                <a:spcPts val="1675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400" spc="225" dirty="0">
                <a:solidFill>
                  <a:srgbClr val="675C45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4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20" dirty="0">
                <a:solidFill>
                  <a:srgbClr val="675C45"/>
                </a:solidFill>
                <a:latin typeface="Times New Roman"/>
                <a:ea typeface="Times New Roman"/>
              </a:rPr>
              <a:t>x,</a:t>
            </a: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95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29" dirty="0">
                <a:solidFill>
                  <a:srgbClr val="675C45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4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4" dirty="0">
                <a:solidFill>
                  <a:srgbClr val="675C45"/>
                </a:solidFill>
                <a:latin typeface="Times New Roman"/>
                <a:ea typeface="Times New Roman"/>
              </a:rPr>
              <a:t>tr_set: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914400">
              <a:lnSpc>
                <a:spcPct val="100000"/>
              </a:lnSpc>
            </a:pPr>
            <a:r>
              <a:rPr lang="en-US" altLang="zh-CN" sz="1400" spc="119" dirty="0">
                <a:solidFill>
                  <a:srgbClr val="675C45"/>
                </a:solidFill>
                <a:latin typeface="Times New Roman"/>
                <a:ea typeface="Times New Roman"/>
              </a:rPr>
              <a:t>optimiz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ea typeface="Times New Roman"/>
              </a:rPr>
              <a:t>er.zero_grad()</a:t>
            </a:r>
          </a:p>
          <a:p>
            <a:pPr>
              <a:lnSpc>
                <a:spcPts val="725"/>
              </a:lnSpc>
            </a:pPr>
            <a:endParaRPr lang="en-US" dirty="0"/>
          </a:p>
          <a:p>
            <a:pPr marL="914400" hangingPunct="0">
              <a:lnSpc>
                <a:spcPct val="186249"/>
              </a:lnSpc>
            </a:pP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ea typeface="Times New Roman"/>
              </a:rPr>
              <a:t>x,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9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4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675C45"/>
                </a:solidFill>
                <a:latin typeface="Times New Roman"/>
                <a:ea typeface="Times New Roman"/>
              </a:rPr>
              <a:t>x.to(device),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y.to(device)</a:t>
            </a:r>
            <a:r>
              <a:rPr lang="en-US" altLang="zh-CN" sz="1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89" dirty="0">
                <a:solidFill>
                  <a:srgbClr val="675C45"/>
                </a:solidFill>
                <a:latin typeface="Times New Roman"/>
                <a:ea typeface="Times New Roman"/>
              </a:rPr>
              <a:t>pred</a:t>
            </a:r>
            <a:r>
              <a:rPr lang="en-US" altLang="zh-CN" sz="1400" spc="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ea typeface="Times New Roman"/>
              </a:rPr>
              <a:t>model(x)</a:t>
            </a:r>
          </a:p>
          <a:p>
            <a:pPr marL="914400" hangingPunct="0">
              <a:lnSpc>
                <a:spcPct val="186249"/>
              </a:lnSpc>
            </a:pP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loss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6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criterion(pred,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89" dirty="0">
                <a:solidFill>
                  <a:srgbClr val="675C45"/>
                </a:solidFill>
                <a:latin typeface="Times New Roman"/>
                <a:ea typeface="Times New Roman"/>
              </a:rPr>
              <a:t>y)</a:t>
            </a:r>
            <a:r>
              <a:rPr lang="en-US" altLang="zh-CN" sz="1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9" dirty="0">
                <a:solidFill>
                  <a:srgbClr val="675C45"/>
                </a:solidFill>
                <a:latin typeface="Times New Roman"/>
                <a:ea typeface="Times New Roman"/>
              </a:rPr>
              <a:t>loss.ba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ea typeface="Times New Roman"/>
              </a:rPr>
              <a:t>ckward()</a:t>
            </a:r>
            <a:r>
              <a:rPr lang="en-US" altLang="zh-CN" sz="1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44" dirty="0">
                <a:solidFill>
                  <a:srgbClr val="675C45"/>
                </a:solidFill>
                <a:latin typeface="Times New Roman"/>
                <a:ea typeface="Times New Roman"/>
              </a:rPr>
              <a:t>optimizer.</a:t>
            </a:r>
            <a:r>
              <a:rPr lang="en-US" altLang="zh-CN" sz="1400" spc="139" dirty="0">
                <a:solidFill>
                  <a:srgbClr val="675C45"/>
                </a:solidFill>
                <a:latin typeface="Times New Roman"/>
                <a:ea typeface="Times New Roman"/>
              </a:rPr>
              <a:t>step()</a:t>
            </a:r>
          </a:p>
        </p:txBody>
      </p:sp>
      <p:sp>
        <p:nvSpPr>
          <p:cNvPr id="541" name="TextBox 541"/>
          <p:cNvSpPr txBox="1"/>
          <p:nvPr/>
        </p:nvSpPr>
        <p:spPr>
          <a:xfrm>
            <a:off x="4886325" y="1156502"/>
            <a:ext cx="3079750" cy="36233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94" dirty="0">
                <a:solidFill>
                  <a:srgbClr val="FE0000"/>
                </a:solidFill>
                <a:latin typeface="Times New Roman"/>
                <a:ea typeface="Times New Roman"/>
              </a:rPr>
              <a:t>iterate</a:t>
            </a:r>
            <a:r>
              <a:rPr lang="en-US" altLang="zh-CN" sz="1400" spc="35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9" dirty="0">
                <a:solidFill>
                  <a:srgbClr val="FE0000"/>
                </a:solidFill>
                <a:latin typeface="Times New Roman"/>
                <a:ea typeface="Times New Roman"/>
              </a:rPr>
              <a:t>n_epochs</a:t>
            </a:r>
          </a:p>
          <a:p>
            <a:pPr>
              <a:lnSpc>
                <a:spcPts val="167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spc="8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5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train</a:t>
            </a:r>
            <a:r>
              <a:rPr lang="en-US" altLang="zh-CN" sz="1400" spc="8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FE0000"/>
                </a:solidFill>
                <a:latin typeface="Times New Roman"/>
                <a:ea typeface="Times New Roman"/>
              </a:rPr>
              <a:t>mode</a:t>
            </a:r>
          </a:p>
          <a:p>
            <a:pPr>
              <a:lnSpc>
                <a:spcPts val="839"/>
              </a:lnSpc>
            </a:pPr>
            <a:endParaRPr lang="en-US" dirty="0"/>
          </a:p>
          <a:p>
            <a:pPr marL="0" hangingPunct="0">
              <a:lnSpc>
                <a:spcPct val="199583"/>
              </a:lnSpc>
            </a:pPr>
            <a:r>
              <a:rPr lang="en-US" altLang="zh-CN" sz="1400" spc="135" dirty="0">
                <a:solidFill>
                  <a:srgbClr val="FE0000"/>
                </a:solidFill>
                <a:latin typeface="Times New Roman"/>
                <a:ea typeface="Times New Roman"/>
              </a:rPr>
              <a:t>iterate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FE0000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5" dirty="0">
                <a:solidFill>
                  <a:srgbClr val="FE0000"/>
                </a:solidFill>
                <a:latin typeface="Times New Roman"/>
                <a:ea typeface="Times New Roman"/>
              </a:rPr>
              <a:t>gradient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5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85" dirty="0">
                <a:solidFill>
                  <a:srgbClr val="FE0000"/>
                </a:solidFill>
                <a:latin typeface="Times New Roman"/>
                <a:ea typeface="Times New Roman"/>
              </a:rPr>
              <a:t>zero</a:t>
            </a:r>
          </a:p>
          <a:p>
            <a:pPr marL="0" hangingPunct="0">
              <a:lnSpc>
                <a:spcPct val="186249"/>
              </a:lnSpc>
              <a:spcBef>
                <a:spcPts val="125"/>
              </a:spcBef>
            </a:pPr>
            <a:r>
              <a:rPr lang="en-US" altLang="zh-CN" sz="1400" spc="145" dirty="0">
                <a:solidFill>
                  <a:srgbClr val="FE0000"/>
                </a:solidFill>
                <a:latin typeface="Times New Roman"/>
                <a:ea typeface="Times New Roman"/>
              </a:rPr>
              <a:t>move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device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(cpu/cuda)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pass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ea typeface="Times New Roman"/>
              </a:rPr>
              <a:t>(compute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output)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ea typeface="Times New Roman"/>
              </a:rPr>
              <a:t>compute</a:t>
            </a:r>
            <a:r>
              <a:rPr lang="en-US" altLang="zh-CN" sz="1400" spc="36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55" dirty="0">
                <a:solidFill>
                  <a:srgbClr val="FE0000"/>
                </a:solidFill>
                <a:latin typeface="Times New Roman"/>
                <a:ea typeface="Times New Roman"/>
              </a:rPr>
              <a:t>loss</a:t>
            </a:r>
          </a:p>
          <a:p>
            <a:pPr marL="0" hangingPunct="0">
              <a:lnSpc>
                <a:spcPct val="183333"/>
              </a:lnSpc>
              <a:spcBef>
                <a:spcPts val="254"/>
              </a:spcBef>
            </a:pP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compute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ea typeface="Times New Roman"/>
              </a:rPr>
              <a:t>gradient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(backpropagation)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update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optimizer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Freeform 542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TextBox 543"/>
          <p:cNvSpPr txBox="1"/>
          <p:nvPr/>
        </p:nvSpPr>
        <p:spPr>
          <a:xfrm>
            <a:off x="397424" y="555829"/>
            <a:ext cx="5528715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2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2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Validation</a:t>
            </a:r>
            <a:r>
              <a:rPr lang="en-US" altLang="zh-CN" sz="3200" b="1" spc="-12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Loop</a:t>
            </a:r>
          </a:p>
        </p:txBody>
      </p:sp>
      <p:sp>
        <p:nvSpPr>
          <p:cNvPr id="544" name="TextBox 544"/>
          <p:cNvSpPr txBox="1"/>
          <p:nvPr/>
        </p:nvSpPr>
        <p:spPr>
          <a:xfrm>
            <a:off x="625565" y="1262039"/>
            <a:ext cx="4292608" cy="34876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b="1" spc="90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b="1" spc="85" dirty="0">
                <a:solidFill>
                  <a:srgbClr val="FE0000"/>
                </a:solidFill>
                <a:latin typeface="Times New Roman"/>
                <a:ea typeface="Times New Roman"/>
              </a:rPr>
              <a:t>.eval()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ea typeface="Times New Roman"/>
              </a:rPr>
              <a:t>total_loss</a:t>
            </a:r>
            <a:r>
              <a:rPr lang="en-US" altLang="zh-CN" sz="14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6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9" dirty="0">
                <a:solidFill>
                  <a:srgbClr val="675C45"/>
                </a:solidFill>
                <a:latin typeface="Times New Roman"/>
                <a:ea typeface="Times New Roman"/>
              </a:rPr>
              <a:t>0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185" dirty="0">
                <a:solidFill>
                  <a:srgbClr val="675C45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5" dirty="0">
                <a:solidFill>
                  <a:srgbClr val="675C45"/>
                </a:solidFill>
                <a:latin typeface="Times New Roman"/>
                <a:ea typeface="Times New Roman"/>
              </a:rPr>
              <a:t>x,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45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400" spc="12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85" dirty="0">
                <a:solidFill>
                  <a:srgbClr val="675C45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95" dirty="0">
                <a:solidFill>
                  <a:srgbClr val="675C45"/>
                </a:solidFill>
                <a:latin typeface="Times New Roman"/>
                <a:ea typeface="Times New Roman"/>
              </a:rPr>
              <a:t>dv_set: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457203">
              <a:lnSpc>
                <a:spcPct val="100000"/>
              </a:lnSpc>
            </a:pP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ea typeface="Times New Roman"/>
              </a:rPr>
              <a:t>x,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15" dirty="0">
                <a:solidFill>
                  <a:srgbClr val="675C45"/>
                </a:solidFill>
                <a:latin typeface="Times New Roman"/>
                <a:ea typeface="Times New Roman"/>
              </a:rPr>
              <a:t>y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4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675C45"/>
                </a:solidFill>
                <a:latin typeface="Times New Roman"/>
                <a:ea typeface="Times New Roman"/>
              </a:rPr>
              <a:t>x.to(device),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y.to(device)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457197">
              <a:lnSpc>
                <a:spcPct val="100000"/>
              </a:lnSpc>
            </a:pPr>
            <a:r>
              <a:rPr lang="en-US" altLang="zh-CN" sz="1400" b="1" spc="75" dirty="0">
                <a:solidFill>
                  <a:srgbClr val="FE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1400" b="1" spc="35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spc="69" dirty="0">
                <a:solidFill>
                  <a:srgbClr val="FE0000"/>
                </a:solidFill>
                <a:latin typeface="Times New Roman"/>
                <a:ea typeface="Times New Roman"/>
              </a:rPr>
              <a:t>torch.no_grad():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914393">
              <a:lnSpc>
                <a:spcPct val="100000"/>
              </a:lnSpc>
            </a:pPr>
            <a:r>
              <a:rPr lang="en-US" altLang="zh-CN" sz="1400" spc="89" dirty="0">
                <a:solidFill>
                  <a:srgbClr val="675C45"/>
                </a:solidFill>
                <a:latin typeface="Times New Roman"/>
                <a:ea typeface="Times New Roman"/>
              </a:rPr>
              <a:t>pred</a:t>
            </a:r>
            <a:r>
              <a:rPr lang="en-US" altLang="zh-CN" sz="1400" spc="6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6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ea typeface="Times New Roman"/>
              </a:rPr>
              <a:t>model(x)</a:t>
            </a:r>
          </a:p>
          <a:p>
            <a:pPr>
              <a:lnSpc>
                <a:spcPts val="1450"/>
              </a:lnSpc>
            </a:pPr>
            <a:endParaRPr lang="en-US" dirty="0"/>
          </a:p>
          <a:p>
            <a:pPr marL="0" indent="914404">
              <a:lnSpc>
                <a:spcPct val="100000"/>
              </a:lnSpc>
            </a:pPr>
            <a:r>
              <a:rPr lang="en-US" altLang="zh-CN" sz="1400" spc="175" dirty="0">
                <a:solidFill>
                  <a:srgbClr val="675C45"/>
                </a:solidFill>
                <a:latin typeface="Times New Roman"/>
                <a:ea typeface="Times New Roman"/>
              </a:rPr>
              <a:t>loss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5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criterion(pred,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4" dirty="0">
                <a:solidFill>
                  <a:srgbClr val="675C45"/>
                </a:solidFill>
                <a:latin typeface="Times New Roman"/>
                <a:ea typeface="Times New Roman"/>
              </a:rPr>
              <a:t>y)</a:t>
            </a:r>
          </a:p>
          <a:p>
            <a:pPr>
              <a:lnSpc>
                <a:spcPts val="725"/>
              </a:lnSpc>
            </a:pPr>
            <a:endParaRPr lang="en-US" dirty="0"/>
          </a:p>
          <a:p>
            <a:pPr marL="457206" hangingPunct="0">
              <a:lnSpc>
                <a:spcPct val="186249"/>
              </a:lnSpc>
            </a:pP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ea typeface="Times New Roman"/>
              </a:rPr>
              <a:t>total_loss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45" dirty="0">
                <a:solidFill>
                  <a:srgbClr val="675C45"/>
                </a:solidFill>
                <a:latin typeface="Times New Roman"/>
                <a:ea typeface="Times New Roman"/>
              </a:rPr>
              <a:t>+=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675C45"/>
                </a:solidFill>
                <a:latin typeface="Times New Roman"/>
                <a:ea typeface="Times New Roman"/>
              </a:rPr>
              <a:t>loss.cpu().item()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9" dirty="0">
                <a:solidFill>
                  <a:srgbClr val="675C45"/>
                </a:solidFill>
                <a:latin typeface="Times New Roman"/>
                <a:ea typeface="Times New Roman"/>
              </a:rPr>
              <a:t>*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675C45"/>
                </a:solidFill>
                <a:latin typeface="Times New Roman"/>
                <a:ea typeface="Times New Roman"/>
              </a:rPr>
              <a:t>len(x)</a:t>
            </a:r>
            <a:r>
              <a:rPr lang="en-US" altLang="zh-CN" sz="1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avg_loss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5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675C45"/>
                </a:solidFill>
                <a:latin typeface="Times New Roman"/>
                <a:ea typeface="Times New Roman"/>
              </a:rPr>
              <a:t>total_loss</a:t>
            </a:r>
            <a:r>
              <a:rPr lang="en-US" altLang="zh-CN" sz="1400" spc="11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9" dirty="0">
                <a:solidFill>
                  <a:srgbClr val="675C45"/>
                </a:solidFill>
                <a:latin typeface="Times New Roman"/>
                <a:ea typeface="Times New Roman"/>
              </a:rPr>
              <a:t>/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675C45"/>
                </a:solidFill>
                <a:latin typeface="Times New Roman"/>
                <a:ea typeface="Times New Roman"/>
              </a:rPr>
              <a:t>len(dv_set.dataset)</a:t>
            </a:r>
          </a:p>
        </p:txBody>
      </p:sp>
      <p:sp>
        <p:nvSpPr>
          <p:cNvPr id="545" name="TextBox 545"/>
          <p:cNvSpPr txBox="1"/>
          <p:nvPr/>
        </p:nvSpPr>
        <p:spPr>
          <a:xfrm>
            <a:off x="5706336" y="1262039"/>
            <a:ext cx="2724160" cy="34876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spc="94" dirty="0">
                <a:solidFill>
                  <a:srgbClr val="FE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9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evaluation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45" dirty="0">
                <a:solidFill>
                  <a:srgbClr val="FE0000"/>
                </a:solidFill>
                <a:latin typeface="Times New Roman"/>
                <a:ea typeface="Times New Roman"/>
              </a:rPr>
              <a:t>mode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54"/>
              </a:lnSpc>
            </a:pPr>
            <a:endParaRPr lang="en-US" dirty="0"/>
          </a:p>
          <a:p>
            <a:pPr marL="0" hangingPunct="0">
              <a:lnSpc>
                <a:spcPct val="186249"/>
              </a:lnSpc>
            </a:pPr>
            <a:r>
              <a:rPr lang="en-US" altLang="zh-CN" sz="1400" spc="135" dirty="0">
                <a:solidFill>
                  <a:srgbClr val="FE0000"/>
                </a:solidFill>
                <a:latin typeface="Times New Roman"/>
                <a:ea typeface="Times New Roman"/>
              </a:rPr>
              <a:t>iterate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FE0000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45" dirty="0">
                <a:solidFill>
                  <a:srgbClr val="FE0000"/>
                </a:solidFill>
                <a:latin typeface="Times New Roman"/>
                <a:ea typeface="Times New Roman"/>
              </a:rPr>
              <a:t>move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4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device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(cpu/cuda)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FE0000"/>
                </a:solidFill>
                <a:latin typeface="Times New Roman"/>
                <a:ea typeface="Times New Roman"/>
              </a:rPr>
              <a:t>disable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FE0000"/>
                </a:solidFill>
                <a:latin typeface="Times New Roman"/>
                <a:ea typeface="Times New Roman"/>
              </a:rPr>
              <a:t>gradient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FE0000"/>
                </a:solidFill>
                <a:latin typeface="Times New Roman"/>
                <a:ea typeface="Times New Roman"/>
              </a:rPr>
              <a:t>calculation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pass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ea typeface="Times New Roman"/>
              </a:rPr>
              <a:t>(compute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output)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ea typeface="Times New Roman"/>
              </a:rPr>
              <a:t>compute</a:t>
            </a:r>
            <a:r>
              <a:rPr lang="en-US" altLang="zh-CN" sz="1400" spc="36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55" dirty="0">
                <a:solidFill>
                  <a:srgbClr val="FE0000"/>
                </a:solidFill>
                <a:latin typeface="Times New Roman"/>
                <a:ea typeface="Times New Roman"/>
              </a:rPr>
              <a:t>loss</a:t>
            </a:r>
          </a:p>
          <a:p>
            <a:pPr marL="0" hangingPunct="0">
              <a:lnSpc>
                <a:spcPct val="186249"/>
              </a:lnSpc>
            </a:pP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accumulate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loss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br/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compute</a:t>
            </a:r>
            <a:r>
              <a:rPr lang="en-US" altLang="zh-CN" sz="1400" spc="5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89" dirty="0">
                <a:solidFill>
                  <a:srgbClr val="FE0000"/>
                </a:solidFill>
                <a:latin typeface="Times New Roman"/>
                <a:ea typeface="Times New Roman"/>
              </a:rPr>
              <a:t>averaged</a:t>
            </a:r>
            <a:r>
              <a:rPr lang="en-US" altLang="zh-CN" sz="1400" spc="6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85" dirty="0">
                <a:solidFill>
                  <a:srgbClr val="FE0000"/>
                </a:solidFill>
                <a:latin typeface="Times New Roman"/>
                <a:ea typeface="Times New Roman"/>
              </a:rPr>
              <a:t>loss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Freeform 546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TextBox 547"/>
          <p:cNvSpPr txBox="1"/>
          <p:nvPr/>
        </p:nvSpPr>
        <p:spPr>
          <a:xfrm>
            <a:off x="397424" y="555829"/>
            <a:ext cx="4999175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15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</a:t>
            </a:r>
            <a:r>
              <a:rPr lang="en-US" altLang="zh-CN" sz="3200" b="1" spc="-1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Testing</a:t>
            </a:r>
            <a:r>
              <a:rPr lang="en-US" altLang="zh-CN" sz="3200" b="1" spc="-15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Loop</a:t>
            </a:r>
          </a:p>
        </p:txBody>
      </p:sp>
      <p:sp>
        <p:nvSpPr>
          <p:cNvPr id="548" name="TextBox 548"/>
          <p:cNvSpPr txBox="1"/>
          <p:nvPr/>
        </p:nvSpPr>
        <p:spPr>
          <a:xfrm>
            <a:off x="625601" y="1262039"/>
            <a:ext cx="2857499" cy="26971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b="1" spc="90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b="1" spc="85" dirty="0">
                <a:solidFill>
                  <a:srgbClr val="FE0000"/>
                </a:solidFill>
                <a:latin typeface="Times New Roman"/>
                <a:ea typeface="Times New Roman"/>
              </a:rPr>
              <a:t>.eval()</a:t>
            </a:r>
          </a:p>
          <a:p>
            <a:pPr>
              <a:lnSpc>
                <a:spcPts val="14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170" dirty="0">
                <a:solidFill>
                  <a:srgbClr val="675C45"/>
                </a:solidFill>
                <a:latin typeface="Times New Roman"/>
                <a:ea typeface="Times New Roman"/>
              </a:rPr>
              <a:t>preds</a:t>
            </a:r>
            <a:r>
              <a:rPr lang="en-US" altLang="zh-CN" sz="14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2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9" dirty="0">
                <a:solidFill>
                  <a:srgbClr val="675C45"/>
                </a:solidFill>
                <a:latin typeface="Times New Roman"/>
                <a:ea typeface="Times New Roman"/>
              </a:rPr>
              <a:t>[]</a:t>
            </a:r>
          </a:p>
          <a:p>
            <a:pPr>
              <a:lnSpc>
                <a:spcPts val="140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225" dirty="0">
                <a:solidFill>
                  <a:srgbClr val="675C45"/>
                </a:solidFill>
                <a:latin typeface="Times New Roman"/>
                <a:ea typeface="Times New Roman"/>
              </a:rPr>
              <a:t>for</a:t>
            </a:r>
            <a:r>
              <a:rPr lang="en-US" altLang="zh-CN" sz="1400" spc="14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9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400" spc="14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25" dirty="0">
                <a:solidFill>
                  <a:srgbClr val="675C45"/>
                </a:solidFill>
                <a:latin typeface="Times New Roman"/>
                <a:ea typeface="Times New Roman"/>
              </a:rPr>
              <a:t>in</a:t>
            </a:r>
            <a:r>
              <a:rPr lang="en-US" altLang="zh-CN" sz="1400" spc="15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4" dirty="0">
                <a:solidFill>
                  <a:srgbClr val="675C45"/>
                </a:solidFill>
                <a:latin typeface="Times New Roman"/>
                <a:ea typeface="Times New Roman"/>
              </a:rPr>
              <a:t>tt_set:</a:t>
            </a:r>
          </a:p>
          <a:p>
            <a:pPr>
              <a:lnSpc>
                <a:spcPts val="1400"/>
              </a:lnSpc>
            </a:pPr>
            <a:endParaRPr lang="en-US" dirty="0"/>
          </a:p>
          <a:p>
            <a:pPr marL="0" indent="355600">
              <a:lnSpc>
                <a:spcPct val="100000"/>
              </a:lnSpc>
            </a:pPr>
            <a:r>
              <a:rPr lang="en-US" altLang="zh-CN" sz="1400" spc="175" dirty="0">
                <a:solidFill>
                  <a:srgbClr val="675C45"/>
                </a:solidFill>
                <a:latin typeface="Times New Roman"/>
                <a:ea typeface="Times New Roman"/>
              </a:rPr>
              <a:t>x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204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9" dirty="0">
                <a:solidFill>
                  <a:srgbClr val="675C45"/>
                </a:solidFill>
                <a:latin typeface="Times New Roman"/>
                <a:ea typeface="Times New Roman"/>
              </a:rPr>
              <a:t>x.to(device)</a:t>
            </a:r>
          </a:p>
          <a:p>
            <a:pPr>
              <a:lnSpc>
                <a:spcPts val="1400"/>
              </a:lnSpc>
            </a:pPr>
            <a:endParaRPr lang="en-US" dirty="0"/>
          </a:p>
          <a:p>
            <a:pPr marL="0" indent="354965">
              <a:lnSpc>
                <a:spcPct val="100000"/>
              </a:lnSpc>
            </a:pPr>
            <a:r>
              <a:rPr lang="en-US" altLang="zh-CN" sz="1400" b="1" spc="75" dirty="0">
                <a:solidFill>
                  <a:srgbClr val="FE0000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1400" b="1" spc="35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spc="69" dirty="0">
                <a:solidFill>
                  <a:srgbClr val="FE0000"/>
                </a:solidFill>
                <a:latin typeface="Times New Roman"/>
                <a:ea typeface="Times New Roman"/>
              </a:rPr>
              <a:t>torch.no_grad():</a:t>
            </a:r>
          </a:p>
          <a:p>
            <a:pPr>
              <a:lnSpc>
                <a:spcPts val="950"/>
              </a:lnSpc>
            </a:pPr>
            <a:endParaRPr lang="en-US" dirty="0"/>
          </a:p>
          <a:p>
            <a:pPr marL="711199" hangingPunct="0">
              <a:lnSpc>
                <a:spcPct val="186249"/>
              </a:lnSpc>
            </a:pPr>
            <a:r>
              <a:rPr lang="en-US" altLang="zh-CN" sz="1400" spc="94" dirty="0">
                <a:solidFill>
                  <a:srgbClr val="675C45"/>
                </a:solidFill>
                <a:latin typeface="Times New Roman"/>
                <a:ea typeface="Times New Roman"/>
              </a:rPr>
              <a:t>pred</a:t>
            </a:r>
            <a:r>
              <a:rPr lang="en-US" altLang="zh-CN" sz="14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400" spc="6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94" dirty="0">
                <a:solidFill>
                  <a:srgbClr val="675C45"/>
                </a:solidFill>
                <a:latin typeface="Times New Roman"/>
                <a:ea typeface="Times New Roman"/>
              </a:rPr>
              <a:t>model(x)</a:t>
            </a:r>
            <a:r>
              <a:rPr lang="en-US" altLang="zh-CN" sz="14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9" dirty="0">
                <a:solidFill>
                  <a:srgbClr val="675C45"/>
                </a:solidFill>
                <a:latin typeface="Times New Roman"/>
                <a:ea typeface="Times New Roman"/>
              </a:rPr>
              <a:t>preds.append(</a:t>
            </a:r>
            <a:r>
              <a:rPr lang="en-US" altLang="zh-CN" sz="1400" spc="104" dirty="0">
                <a:solidFill>
                  <a:srgbClr val="675C45"/>
                </a:solidFill>
                <a:latin typeface="Times New Roman"/>
                <a:ea typeface="Times New Roman"/>
              </a:rPr>
              <a:t>pred.cpu())</a:t>
            </a:r>
          </a:p>
        </p:txBody>
      </p:sp>
      <p:sp>
        <p:nvSpPr>
          <p:cNvPr id="549" name="TextBox 549"/>
          <p:cNvSpPr txBox="1"/>
          <p:nvPr/>
        </p:nvSpPr>
        <p:spPr>
          <a:xfrm>
            <a:off x="4855450" y="1262039"/>
            <a:ext cx="2736850" cy="2720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12696">
              <a:lnSpc>
                <a:spcPct val="100000"/>
              </a:lnSpc>
            </a:pPr>
            <a:r>
              <a:rPr lang="en-US" altLang="zh-CN" sz="1400" spc="94" dirty="0">
                <a:solidFill>
                  <a:srgbClr val="FE0000"/>
                </a:solidFill>
                <a:latin typeface="Times New Roman"/>
                <a:ea typeface="Times New Roman"/>
              </a:rPr>
              <a:t>set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9" dirty="0">
                <a:solidFill>
                  <a:srgbClr val="FE0000"/>
                </a:solidFill>
                <a:latin typeface="Times New Roman"/>
                <a:ea typeface="Times New Roman"/>
              </a:rPr>
              <a:t>model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6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evaluation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45" dirty="0">
                <a:solidFill>
                  <a:srgbClr val="FE0000"/>
                </a:solidFill>
                <a:latin typeface="Times New Roman"/>
                <a:ea typeface="Times New Roman"/>
              </a:rPr>
              <a:t>mode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39"/>
              </a:lnSpc>
            </a:pPr>
            <a:endParaRPr lang="en-US" dirty="0"/>
          </a:p>
          <a:p>
            <a:pPr marL="0" indent="12700" hangingPunct="0">
              <a:lnSpc>
                <a:spcPct val="190416"/>
              </a:lnSpc>
            </a:pPr>
            <a:r>
              <a:rPr lang="en-US" altLang="zh-CN" sz="1400" spc="135" dirty="0">
                <a:solidFill>
                  <a:srgbClr val="FE0000"/>
                </a:solidFill>
                <a:latin typeface="Times New Roman"/>
                <a:ea typeface="Times New Roman"/>
              </a:rPr>
              <a:t>iterate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70" dirty="0">
                <a:solidFill>
                  <a:srgbClr val="FE0000"/>
                </a:solidFill>
                <a:latin typeface="Times New Roman"/>
                <a:ea typeface="Times New Roman"/>
              </a:rPr>
              <a:t>through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the</a:t>
            </a:r>
            <a:r>
              <a:rPr lang="en-US" altLang="zh-CN" sz="1400" spc="94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60" dirty="0">
                <a:solidFill>
                  <a:srgbClr val="FE0000"/>
                </a:solidFill>
                <a:latin typeface="Times New Roman"/>
                <a:ea typeface="Times New Roman"/>
              </a:rPr>
              <a:t>dataloader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FE0000"/>
                </a:solidFill>
                <a:latin typeface="Times New Roman"/>
                <a:ea typeface="Times New Roman"/>
              </a:rPr>
              <a:t>move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data</a:t>
            </a:r>
            <a:r>
              <a:rPr lang="en-US" altLang="zh-CN" sz="1400" spc="8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to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device</a:t>
            </a:r>
            <a:r>
              <a:rPr lang="en-US" altLang="zh-CN" sz="1400" spc="8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4" dirty="0">
                <a:solidFill>
                  <a:srgbClr val="FE0000"/>
                </a:solidFill>
                <a:latin typeface="Times New Roman"/>
                <a:ea typeface="Times New Roman"/>
              </a:rPr>
              <a:t>(cpu/cuda)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FE0000"/>
                </a:solidFill>
                <a:latin typeface="Times New Roman"/>
                <a:ea typeface="Times New Roman"/>
              </a:rPr>
              <a:t>disable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4" dirty="0">
                <a:solidFill>
                  <a:srgbClr val="FE0000"/>
                </a:solidFill>
                <a:latin typeface="Times New Roman"/>
                <a:ea typeface="Times New Roman"/>
              </a:rPr>
              <a:t>gradient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FE0000"/>
                </a:solidFill>
                <a:latin typeface="Times New Roman"/>
                <a:ea typeface="Times New Roman"/>
              </a:rPr>
              <a:t>calculation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forward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10" dirty="0">
                <a:solidFill>
                  <a:srgbClr val="FE0000"/>
                </a:solidFill>
                <a:latin typeface="Times New Roman"/>
                <a:ea typeface="Times New Roman"/>
              </a:rPr>
              <a:t>pass</a:t>
            </a:r>
            <a:r>
              <a:rPr lang="en-US" altLang="zh-CN" sz="1400" spc="69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20" dirty="0">
                <a:solidFill>
                  <a:srgbClr val="FE0000"/>
                </a:solidFill>
                <a:latin typeface="Times New Roman"/>
                <a:ea typeface="Times New Roman"/>
              </a:rPr>
              <a:t>(compute</a:t>
            </a:r>
            <a:r>
              <a:rPr lang="en-US" altLang="zh-CN" sz="1400" spc="75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00" dirty="0">
                <a:solidFill>
                  <a:srgbClr val="FE0000"/>
                </a:solidFill>
                <a:latin typeface="Times New Roman"/>
                <a:ea typeface="Times New Roman"/>
              </a:rPr>
              <a:t>output)</a:t>
            </a:r>
            <a:r>
              <a:rPr lang="en-US" altLang="zh-CN" sz="140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39" dirty="0">
                <a:solidFill>
                  <a:srgbClr val="FE0000"/>
                </a:solidFill>
                <a:latin typeface="Times New Roman"/>
                <a:ea typeface="Times New Roman"/>
              </a:rPr>
              <a:t>collect</a:t>
            </a:r>
            <a:r>
              <a:rPr lang="en-US" altLang="zh-CN" sz="1400" spc="350" dirty="0">
                <a:solidFill>
                  <a:srgbClr val="FE0000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spc="150" dirty="0">
                <a:solidFill>
                  <a:srgbClr val="FE0000"/>
                </a:solidFill>
                <a:latin typeface="Times New Roman"/>
                <a:ea typeface="Times New Roman"/>
              </a:rPr>
              <a:t>prediction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Freeform 55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TextBox 551"/>
          <p:cNvSpPr txBox="1"/>
          <p:nvPr/>
        </p:nvSpPr>
        <p:spPr>
          <a:xfrm>
            <a:off x="397424" y="555818"/>
            <a:ext cx="8101842" cy="3263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Notice</a:t>
            </a:r>
            <a:r>
              <a:rPr lang="en-US" altLang="zh-CN" sz="3200" b="1" spc="-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-</a:t>
            </a:r>
            <a:r>
              <a:rPr lang="en-US" altLang="zh-CN" sz="3200" b="1" spc="-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model.eval(),</a:t>
            </a:r>
            <a:r>
              <a:rPr lang="en-US" altLang="zh-CN" sz="3200" b="1" spc="-9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torch.no_grad()</a:t>
            </a:r>
          </a:p>
          <a:p>
            <a:pPr>
              <a:lnSpc>
                <a:spcPts val="1754"/>
              </a:lnSpc>
            </a:pPr>
            <a:endParaRPr lang="en-US" dirty="0"/>
          </a:p>
          <a:p>
            <a:pPr marL="0" indent="294288">
              <a:lnSpc>
                <a:spcPct val="100000"/>
              </a:lnSpc>
            </a:pPr>
            <a:r>
              <a:rPr lang="en-US" altLang="zh-CN" sz="1800" b="1" spc="164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b="1" spc="9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spc="114" dirty="0">
                <a:solidFill>
                  <a:srgbClr val="675C45"/>
                </a:solidFill>
                <a:latin typeface="Times New Roman"/>
                <a:ea typeface="Times New Roman"/>
              </a:rPr>
              <a:t>model.eval()</a:t>
            </a:r>
          </a:p>
          <a:p>
            <a:pPr marL="685094" hangingPunct="0">
              <a:lnSpc>
                <a:spcPct val="14958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Changes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behaviour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some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model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layers,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such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dropout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spc="-8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batch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-5" dirty="0">
                <a:solidFill>
                  <a:srgbClr val="675C45"/>
                </a:solidFill>
                <a:latin typeface="Arial"/>
                <a:ea typeface="Arial"/>
              </a:rPr>
              <a:t>nor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malization.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35"/>
              </a:lnSpc>
            </a:pPr>
            <a:endParaRPr lang="en-US" dirty="0"/>
          </a:p>
          <a:p>
            <a:pPr marL="0" indent="294288">
              <a:lnSpc>
                <a:spcPct val="100000"/>
              </a:lnSpc>
            </a:pPr>
            <a:r>
              <a:rPr lang="en-US" altLang="zh-CN" sz="1800" b="1" spc="145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b="1" spc="8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b="1" spc="110" dirty="0">
                <a:solidFill>
                  <a:srgbClr val="675C45"/>
                </a:solidFill>
                <a:latin typeface="Times New Roman"/>
                <a:ea typeface="Times New Roman"/>
              </a:rPr>
              <a:t>with</a:t>
            </a:r>
            <a:r>
              <a:rPr lang="en-US" altLang="zh-CN" sz="1800" b="1" spc="8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b="1" spc="104" dirty="0">
                <a:solidFill>
                  <a:srgbClr val="675C45"/>
                </a:solidFill>
                <a:latin typeface="Times New Roman"/>
                <a:ea typeface="Times New Roman"/>
              </a:rPr>
              <a:t>torch.no_grad()</a:t>
            </a:r>
          </a:p>
          <a:p>
            <a:pPr marL="685094" hangingPunct="0">
              <a:lnSpc>
                <a:spcPct val="14958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Prevents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calculations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from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added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gradient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computation</a:t>
            </a:r>
            <a:r>
              <a:rPr lang="en-US" altLang="zh-CN" sz="1800" spc="-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graph.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Usually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prevent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accidental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training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validation/testing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Freeform 552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TextBox 553"/>
          <p:cNvSpPr txBox="1"/>
          <p:nvPr/>
        </p:nvSpPr>
        <p:spPr>
          <a:xfrm>
            <a:off x="397424" y="555818"/>
            <a:ext cx="6473226" cy="29326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Save/Load</a:t>
            </a:r>
            <a:r>
              <a:rPr lang="en-US" altLang="zh-CN" sz="3200" b="1" spc="-17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Trained</a:t>
            </a:r>
            <a:r>
              <a:rPr lang="en-US" altLang="zh-CN" sz="3200" b="1" spc="-17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Models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spc="75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ea typeface="Arial"/>
              </a:rPr>
              <a:t>Save</a:t>
            </a:r>
          </a:p>
          <a:p>
            <a:pPr>
              <a:lnSpc>
                <a:spcPts val="1464"/>
              </a:lnSpc>
            </a:pPr>
            <a:endParaRPr lang="en-US" dirty="0"/>
          </a:p>
          <a:p>
            <a:pPr marL="0" indent="2345726">
              <a:lnSpc>
                <a:spcPct val="100000"/>
              </a:lnSpc>
            </a:pP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204" dirty="0">
                <a:solidFill>
                  <a:srgbClr val="675C45"/>
                </a:solidFill>
                <a:latin typeface="Times New Roman"/>
                <a:ea typeface="Times New Roman"/>
              </a:rPr>
              <a:t>save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(model.state_dict(),</a:t>
            </a:r>
            <a:r>
              <a:rPr lang="en-US" altLang="zh-CN" sz="1800" spc="45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00" dirty="0">
                <a:solidFill>
                  <a:srgbClr val="675C45"/>
                </a:solidFill>
                <a:latin typeface="Times New Roman"/>
                <a:ea typeface="Times New Roman"/>
              </a:rPr>
              <a:t>path)</a:t>
            </a:r>
          </a:p>
          <a:p>
            <a:pPr>
              <a:lnSpc>
                <a:spcPts val="157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spc="75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ea typeface="Arial"/>
              </a:rPr>
              <a:t>Load</a:t>
            </a:r>
          </a:p>
          <a:p>
            <a:pPr marL="2863569" indent="228600" hangingPunct="0">
              <a:lnSpc>
                <a:spcPct val="170416"/>
              </a:lnSpc>
            </a:pPr>
            <a:r>
              <a:rPr lang="en-US" altLang="zh-CN" sz="1800" spc="179" dirty="0">
                <a:solidFill>
                  <a:srgbClr val="675C45"/>
                </a:solidFill>
                <a:latin typeface="Times New Roman"/>
                <a:ea typeface="Times New Roman"/>
              </a:rPr>
              <a:t>ckpt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45" dirty="0">
                <a:solidFill>
                  <a:srgbClr val="675C45"/>
                </a:solidFill>
                <a:latin typeface="Times New Roman"/>
                <a:ea typeface="Times New Roman"/>
              </a:rPr>
              <a:t>=</a:t>
            </a:r>
            <a:r>
              <a:rPr lang="en-US" altLang="zh-CN" sz="1800" spc="11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60" dirty="0">
                <a:solidFill>
                  <a:srgbClr val="675C45"/>
                </a:solidFill>
                <a:latin typeface="Times New Roman"/>
                <a:ea typeface="Times New Roman"/>
              </a:rPr>
              <a:t>torch.</a:t>
            </a:r>
            <a:r>
              <a:rPr lang="en-US" altLang="zh-CN" sz="1800" b="1" spc="195" dirty="0">
                <a:solidFill>
                  <a:srgbClr val="675C45"/>
                </a:solidFill>
                <a:latin typeface="Times New Roman"/>
                <a:ea typeface="Times New Roman"/>
              </a:rPr>
              <a:t>load</a:t>
            </a:r>
            <a:r>
              <a:rPr lang="en-US" altLang="zh-CN" sz="1800" spc="170" dirty="0">
                <a:solidFill>
                  <a:srgbClr val="675C45"/>
                </a:solidFill>
                <a:latin typeface="Times New Roman"/>
                <a:ea typeface="Times New Roman"/>
              </a:rPr>
              <a:t>(path)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54" dirty="0">
                <a:solidFill>
                  <a:srgbClr val="675C45"/>
                </a:solidFill>
                <a:latin typeface="Times New Roman"/>
                <a:ea typeface="Times New Roman"/>
              </a:rPr>
              <a:t>model.lo</a:t>
            </a:r>
            <a:r>
              <a:rPr lang="en-US" altLang="zh-CN" sz="1800" spc="150" dirty="0">
                <a:solidFill>
                  <a:srgbClr val="675C45"/>
                </a:solidFill>
                <a:latin typeface="Times New Roman"/>
                <a:ea typeface="Times New Roman"/>
              </a:rPr>
              <a:t>ad_state_dict(ckpt)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Freeform 554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TextBox 555"/>
          <p:cNvSpPr txBox="1"/>
          <p:nvPr/>
        </p:nvSpPr>
        <p:spPr>
          <a:xfrm>
            <a:off x="397424" y="555818"/>
            <a:ext cx="3797840" cy="32667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More</a:t>
            </a:r>
            <a:r>
              <a:rPr lang="en-US" altLang="zh-CN" sz="3200" b="1" spc="-17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About</a:t>
            </a:r>
            <a:r>
              <a:rPr lang="en-US" altLang="zh-CN" sz="3200" b="1" spc="-18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3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spc="44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torchaudio</a:t>
            </a:r>
          </a:p>
          <a:p>
            <a:pPr marL="66113" indent="457199" hangingPunct="0">
              <a:lnSpc>
                <a:spcPct val="114999"/>
              </a:lnSpc>
              <a:spcBef>
                <a:spcPts val="160"/>
              </a:spcBef>
            </a:pPr>
            <a:r>
              <a:rPr lang="en-US" altLang="zh-CN" sz="1800" spc="44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speech/audio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processing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spc="5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torchtext</a:t>
            </a:r>
          </a:p>
          <a:p>
            <a:pPr marL="0" indent="523312">
              <a:lnSpc>
                <a:spcPct val="100000"/>
              </a:lnSpc>
              <a:spcBef>
                <a:spcPts val="16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natural</a:t>
            </a:r>
            <a:r>
              <a:rPr lang="en-US" altLang="zh-CN" sz="1800" spc="10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language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processing</a:t>
            </a:r>
          </a:p>
          <a:p>
            <a:pPr marL="0" indent="66113">
              <a:lnSpc>
                <a:spcPct val="100000"/>
              </a:lnSpc>
              <a:spcBef>
                <a:spcPts val="325"/>
              </a:spcBef>
            </a:pPr>
            <a:r>
              <a:rPr lang="en-US" altLang="zh-CN" sz="1800" spc="44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ea typeface="Arial"/>
              </a:rPr>
              <a:t>torchvision</a:t>
            </a:r>
          </a:p>
          <a:p>
            <a:pPr marL="66113" indent="457199" hangingPunct="0">
              <a:lnSpc>
                <a:spcPct val="114583"/>
              </a:lnSpc>
              <a:spcBef>
                <a:spcPts val="16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10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computer</a:t>
            </a:r>
            <a:r>
              <a:rPr lang="en-US" altLang="zh-CN" sz="1800" spc="11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vision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spc="64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ea typeface="Arial"/>
              </a:rPr>
              <a:t>skorch</a:t>
            </a:r>
          </a:p>
          <a:p>
            <a:pPr marL="0" indent="523312">
              <a:lnSpc>
                <a:spcPct val="100000"/>
              </a:lnSpc>
              <a:spcBef>
                <a:spcPts val="175"/>
              </a:spcBef>
              <a:tabLst>
                <a:tab pos="914118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	scikit-learn</a:t>
            </a:r>
            <a:r>
              <a:rPr lang="en-US" altLang="zh-CN" sz="1800" spc="-1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+</a:t>
            </a:r>
            <a:r>
              <a:rPr lang="en-US" altLang="zh-CN" sz="1800" spc="-1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pyTorch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2D8EC-687F-5B39-C172-118DD675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703B33B-223A-4C67-089B-A515374CA2C5}"/>
              </a:ext>
            </a:extLst>
          </p:cNvPr>
          <p:cNvSpPr/>
          <p:nvPr/>
        </p:nvSpPr>
        <p:spPr>
          <a:xfrm>
            <a:off x="965212" y="977912"/>
            <a:ext cx="7175487" cy="101587"/>
          </a:xfrm>
          <a:custGeom>
            <a:avLst/>
            <a:gdLst>
              <a:gd name="connsiteX0" fmla="*/ 7175598 w 7175487"/>
              <a:gd name="connsiteY0" fmla="*/ 44112 h 101587"/>
              <a:gd name="connsiteX1" fmla="*/ 38931 w 7175487"/>
              <a:gd name="connsiteY1" fmla="*/ 44112 h 10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101587">
                <a:moveTo>
                  <a:pt x="7175598" y="44112"/>
                </a:moveTo>
                <a:lnTo>
                  <a:pt x="38931" y="44112"/>
                </a:lnTo>
              </a:path>
            </a:pathLst>
          </a:custGeom>
          <a:ln w="7617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ED7D27E-84FB-582C-1F9D-E7341DF18079}"/>
              </a:ext>
            </a:extLst>
          </p:cNvPr>
          <p:cNvSpPr/>
          <p:nvPr/>
        </p:nvSpPr>
        <p:spPr>
          <a:xfrm>
            <a:off x="965212" y="1130312"/>
            <a:ext cx="7175487" cy="38087"/>
          </a:xfrm>
          <a:custGeom>
            <a:avLst/>
            <a:gdLst>
              <a:gd name="connsiteX0" fmla="*/ 7175598 w 7175487"/>
              <a:gd name="connsiteY0" fmla="*/ 44112 h 38087"/>
              <a:gd name="connsiteX1" fmla="*/ 38931 w 7175487"/>
              <a:gd name="connsiteY1" fmla="*/ 44112 h 3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38087">
                <a:moveTo>
                  <a:pt x="7175598" y="44112"/>
                </a:moveTo>
                <a:lnTo>
                  <a:pt x="38931" y="44112"/>
                </a:lnTo>
              </a:path>
            </a:pathLst>
          </a:custGeom>
          <a:ln w="952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ADBF707-1017-CDD7-1F78-25DD25838842}"/>
              </a:ext>
            </a:extLst>
          </p:cNvPr>
          <p:cNvSpPr/>
          <p:nvPr/>
        </p:nvSpPr>
        <p:spPr>
          <a:xfrm>
            <a:off x="965212" y="4076712"/>
            <a:ext cx="7175487" cy="101587"/>
          </a:xfrm>
          <a:custGeom>
            <a:avLst/>
            <a:gdLst>
              <a:gd name="connsiteX0" fmla="*/ 38938 w 7175487"/>
              <a:gd name="connsiteY0" fmla="*/ 44786 h 101587"/>
              <a:gd name="connsiteX1" fmla="*/ 7175606 w 7175487"/>
              <a:gd name="connsiteY1" fmla="*/ 44786 h 10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101587">
                <a:moveTo>
                  <a:pt x="38938" y="44786"/>
                </a:moveTo>
                <a:lnTo>
                  <a:pt x="7175606" y="44786"/>
                </a:lnTo>
              </a:path>
            </a:pathLst>
          </a:custGeom>
          <a:ln w="7617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CF70D9-0742-472C-3CE9-638BE32B695A}"/>
              </a:ext>
            </a:extLst>
          </p:cNvPr>
          <p:cNvSpPr/>
          <p:nvPr/>
        </p:nvSpPr>
        <p:spPr>
          <a:xfrm>
            <a:off x="965212" y="3924312"/>
            <a:ext cx="7175487" cy="38087"/>
          </a:xfrm>
          <a:custGeom>
            <a:avLst/>
            <a:gdLst>
              <a:gd name="connsiteX0" fmla="*/ 38938 w 7175487"/>
              <a:gd name="connsiteY0" fmla="*/ 44786 h 38087"/>
              <a:gd name="connsiteX1" fmla="*/ 7175606 w 7175487"/>
              <a:gd name="connsiteY1" fmla="*/ 44786 h 3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487" h="38087">
                <a:moveTo>
                  <a:pt x="38938" y="44786"/>
                </a:moveTo>
                <a:lnTo>
                  <a:pt x="7175606" y="44786"/>
                </a:lnTo>
              </a:path>
            </a:pathLst>
          </a:custGeom>
          <a:ln w="9525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14809CB-6FC5-4CE7-5BC3-BB6D6F7B8DBD}"/>
              </a:ext>
            </a:extLst>
          </p:cNvPr>
          <p:cNvSpPr/>
          <p:nvPr/>
        </p:nvSpPr>
        <p:spPr>
          <a:xfrm>
            <a:off x="6019812" y="3378212"/>
            <a:ext cx="38087" cy="292087"/>
          </a:xfrm>
          <a:custGeom>
            <a:avLst/>
            <a:gdLst>
              <a:gd name="connsiteX0" fmla="*/ 40084 w 38087"/>
              <a:gd name="connsiteY0" fmla="*/ 40008 h 292087"/>
              <a:gd name="connsiteX1" fmla="*/ 40084 w 38087"/>
              <a:gd name="connsiteY1" fmla="*/ 302876 h 29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087" h="292087">
                <a:moveTo>
                  <a:pt x="40084" y="40008"/>
                </a:moveTo>
                <a:lnTo>
                  <a:pt x="40084" y="302876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BE317F5-E2CE-D232-DD99-711627A0D2CF}"/>
              </a:ext>
            </a:extLst>
          </p:cNvPr>
          <p:cNvSpPr txBox="1"/>
          <p:nvPr/>
        </p:nvSpPr>
        <p:spPr>
          <a:xfrm>
            <a:off x="2305628" y="1248373"/>
            <a:ext cx="4541453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endParaRPr lang="en-US" altLang="zh-CN" sz="5400" b="1" spc="-30" dirty="0">
              <a:solidFill>
                <a:srgbClr val="ED6B00"/>
              </a:solidFill>
              <a:latin typeface="Calibri"/>
              <a:ea typeface="Calibri"/>
            </a:endParaRPr>
          </a:p>
          <a:p>
            <a:pPr marL="0" algn="ctr">
              <a:lnSpc>
                <a:spcPct val="100000"/>
              </a:lnSpc>
            </a:pPr>
            <a:r>
              <a:rPr lang="en-US" altLang="zh-CN" sz="5400" b="1" spc="-30" dirty="0" err="1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5400" b="1" spc="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5400" b="1" spc="-30" dirty="0">
                <a:solidFill>
                  <a:srgbClr val="ED6B00"/>
                </a:solidFill>
                <a:latin typeface="Calibri"/>
                <a:ea typeface="Calibri"/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017740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Freeform 556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TextBox 557"/>
          <p:cNvSpPr txBox="1"/>
          <p:nvPr/>
        </p:nvSpPr>
        <p:spPr>
          <a:xfrm>
            <a:off x="397424" y="555818"/>
            <a:ext cx="7398267" cy="26568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More</a:t>
            </a:r>
            <a:r>
              <a:rPr lang="en-US" altLang="zh-CN" sz="3200" b="1" spc="-17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About</a:t>
            </a:r>
            <a:r>
              <a:rPr lang="en-US" altLang="zh-CN" sz="3200" b="1" spc="-18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3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  <a:tabLst>
                <a:tab pos="456919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	Useful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github</a:t>
            </a:r>
            <a:r>
              <a:rPr lang="en-US" altLang="zh-CN" sz="1800" spc="-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repositories</a:t>
            </a:r>
            <a:r>
              <a:rPr lang="en-US" altLang="zh-CN" sz="1800" spc="-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using</a:t>
            </a:r>
            <a:r>
              <a:rPr lang="en-US" altLang="zh-CN" sz="1800" spc="-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PyTorch</a:t>
            </a:r>
          </a:p>
          <a:p>
            <a:pPr marL="0" indent="523312">
              <a:lnSpc>
                <a:spcPct val="100000"/>
              </a:lnSpc>
              <a:spcBef>
                <a:spcPts val="325"/>
              </a:spcBef>
              <a:tabLst>
                <a:tab pos="914118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	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2"/>
              </a:rPr>
              <a:t>Huggingface</a:t>
            </a:r>
            <a:r>
              <a:rPr lang="en-US" altLang="zh-CN" sz="1800" u="sng" spc="-94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" action="ppaction://noaction"/>
              </a:rPr>
              <a:t>Transformers</a:t>
            </a:r>
            <a:r>
              <a:rPr lang="en-US" altLang="zh-CN" sz="1800" spc="-100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(transformer</a:t>
            </a:r>
            <a:r>
              <a:rPr lang="en-US" altLang="zh-CN" sz="1800" spc="-1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models:</a:t>
            </a:r>
            <a:r>
              <a:rPr lang="en-US" altLang="zh-CN" sz="1800" spc="-1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BERT,</a:t>
            </a:r>
            <a:r>
              <a:rPr lang="en-US" altLang="zh-CN" sz="1800" spc="-1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GPT,</a:t>
            </a:r>
            <a:r>
              <a:rPr lang="en-US" altLang="zh-CN" sz="1800" spc="-1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...)</a:t>
            </a:r>
          </a:p>
          <a:p>
            <a:pPr marL="0" indent="523312">
              <a:lnSpc>
                <a:spcPct val="100000"/>
              </a:lnSpc>
              <a:spcBef>
                <a:spcPts val="32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3"/>
              </a:rPr>
              <a:t>Fairseq</a:t>
            </a:r>
            <a:r>
              <a:rPr lang="en-US" altLang="zh-CN" sz="1800" spc="55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(sequence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modeling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NLP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&amp;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speech)</a:t>
            </a:r>
          </a:p>
          <a:p>
            <a:pPr marL="523312" hangingPunct="0">
              <a:lnSpc>
                <a:spcPct val="114999"/>
              </a:lnSpc>
              <a:spcBef>
                <a:spcPts val="16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4"/>
              </a:rPr>
              <a:t>ESPnet</a:t>
            </a:r>
            <a:r>
              <a:rPr lang="en-US" altLang="zh-CN" sz="1800" spc="55" dirty="0">
                <a:solidFill>
                  <a:srgbClr val="009567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(speech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recognition,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translation,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synthesis,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...)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Most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implementations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recent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deep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learning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papers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spc="125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ea typeface="Arial"/>
              </a:rPr>
              <a:t>...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Freeform 577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reeform 578"/>
          <p:cNvSpPr/>
          <p:nvPr/>
        </p:nvSpPr>
        <p:spPr>
          <a:xfrm>
            <a:off x="3498850" y="1339850"/>
            <a:ext cx="6350" cy="273050"/>
          </a:xfrm>
          <a:custGeom>
            <a:avLst/>
            <a:gdLst>
              <a:gd name="connsiteX0" fmla="*/ 11687 w 6350"/>
              <a:gd name="connsiteY0" fmla="*/ 12385 h 273050"/>
              <a:gd name="connsiteX1" fmla="*/ 11687 w 6350"/>
              <a:gd name="connsiteY1" fmla="*/ 275253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73050">
                <a:moveTo>
                  <a:pt x="11687" y="12385"/>
                </a:moveTo>
                <a:lnTo>
                  <a:pt x="11687" y="275253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reeform 579"/>
          <p:cNvSpPr/>
          <p:nvPr/>
        </p:nvSpPr>
        <p:spPr>
          <a:xfrm>
            <a:off x="396112" y="1564513"/>
            <a:ext cx="3121786" cy="35687"/>
          </a:xfrm>
          <a:custGeom>
            <a:avLst/>
            <a:gdLst>
              <a:gd name="connsiteX0" fmla="*/ 1312 w 3121786"/>
              <a:gd name="connsiteY0" fmla="*/ 19813 h 35687"/>
              <a:gd name="connsiteX1" fmla="*/ 3114424 w 3121786"/>
              <a:gd name="connsiteY1" fmla="*/ 19813 h 3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21786" h="35687">
                <a:moveTo>
                  <a:pt x="1312" y="19813"/>
                </a:moveTo>
                <a:lnTo>
                  <a:pt x="3114424" y="19813"/>
                </a:lnTo>
              </a:path>
            </a:pathLst>
          </a:custGeom>
          <a:ln w="20574">
            <a:solidFill>
              <a:srgbClr val="00956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1" name="Picture 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79" y="1226820"/>
            <a:ext cx="4152900" cy="3093720"/>
          </a:xfrm>
          <a:prstGeom prst="rect">
            <a:avLst/>
          </a:prstGeom>
        </p:spPr>
      </p:pic>
      <p:sp>
        <p:nvSpPr>
          <p:cNvPr id="2" name="TextBox 581"/>
          <p:cNvSpPr txBox="1"/>
          <p:nvPr/>
        </p:nvSpPr>
        <p:spPr>
          <a:xfrm>
            <a:off x="397424" y="555818"/>
            <a:ext cx="4386338" cy="26427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3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spc="-5" dirty="0">
                <a:solidFill>
                  <a:srgbClr val="009567"/>
                </a:solidFill>
                <a:latin typeface="Arial"/>
                <a:ea typeface="Arial"/>
                <a:hlinkClick r:id="rId3"/>
              </a:rPr>
              <a:t>https: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" action="ppaction://noaction"/>
              </a:rPr>
              <a:t>//pytorch.org/docs/stable/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5"/>
              </a:lnSpc>
            </a:pPr>
            <a:endParaRPr lang="en-US" dirty="0"/>
          </a:p>
          <a:p>
            <a:pPr marL="0" indent="77824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torch.nn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  <a:r>
              <a:rPr lang="en-US" altLang="zh-CN" sz="180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Network</a:t>
            </a:r>
          </a:p>
          <a:p>
            <a:pPr>
              <a:lnSpc>
                <a:spcPts val="759"/>
              </a:lnSpc>
            </a:pPr>
            <a:endParaRPr lang="en-US" dirty="0"/>
          </a:p>
          <a:p>
            <a:pPr marL="77824" hangingPunct="0">
              <a:lnSpc>
                <a:spcPct val="170416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torch.optim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Optimization</a:t>
            </a:r>
            <a:r>
              <a:rPr lang="en-US" altLang="zh-CN" sz="1800" spc="1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Algorithms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torch.utils.data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-&gt;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Dataset,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Dataloader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Freeform 582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 583"/>
          <p:cNvSpPr/>
          <p:nvPr/>
        </p:nvSpPr>
        <p:spPr>
          <a:xfrm>
            <a:off x="3168650" y="1771650"/>
            <a:ext cx="831850" cy="196850"/>
          </a:xfrm>
          <a:custGeom>
            <a:avLst/>
            <a:gdLst>
              <a:gd name="connsiteX0" fmla="*/ 102923 w 831850"/>
              <a:gd name="connsiteY0" fmla="*/ 204836 h 196850"/>
              <a:gd name="connsiteX1" fmla="*/ 8275 w 831850"/>
              <a:gd name="connsiteY1" fmla="*/ 110186 h 196850"/>
              <a:gd name="connsiteX2" fmla="*/ 102923 w 831850"/>
              <a:gd name="connsiteY2" fmla="*/ 15537 h 196850"/>
              <a:gd name="connsiteX3" fmla="*/ 102923 w 831850"/>
              <a:gd name="connsiteY3" fmla="*/ 62861 h 196850"/>
              <a:gd name="connsiteX4" fmla="*/ 832075 w 831850"/>
              <a:gd name="connsiteY4" fmla="*/ 62861 h 196850"/>
              <a:gd name="connsiteX5" fmla="*/ 832075 w 831850"/>
              <a:gd name="connsiteY5" fmla="*/ 157511 h 196850"/>
              <a:gd name="connsiteX6" fmla="*/ 102923 w 831850"/>
              <a:gd name="connsiteY6" fmla="*/ 157511 h 196850"/>
              <a:gd name="connsiteX7" fmla="*/ 102923 w 831850"/>
              <a:gd name="connsiteY7" fmla="*/ 204836 h 196850"/>
              <a:gd name="connsiteX8" fmla="*/ 102923 w 831850"/>
              <a:gd name="connsiteY8" fmla="*/ 204836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50" h="196850">
                <a:moveTo>
                  <a:pt x="102923" y="204836"/>
                </a:moveTo>
                <a:lnTo>
                  <a:pt x="8275" y="110186"/>
                </a:lnTo>
                <a:lnTo>
                  <a:pt x="102923" y="15537"/>
                </a:lnTo>
                <a:lnTo>
                  <a:pt x="102923" y="62861"/>
                </a:lnTo>
                <a:lnTo>
                  <a:pt x="832075" y="62861"/>
                </a:lnTo>
                <a:lnTo>
                  <a:pt x="832075" y="157511"/>
                </a:lnTo>
                <a:lnTo>
                  <a:pt x="102923" y="157511"/>
                </a:lnTo>
                <a:lnTo>
                  <a:pt x="102923" y="204836"/>
                </a:lnTo>
                <a:lnTo>
                  <a:pt x="102923" y="204836"/>
                </a:lnTo>
                <a:close/>
              </a:path>
            </a:pathLst>
          </a:custGeom>
          <a:solidFill>
            <a:srgbClr val="FEF0C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reeform 584"/>
          <p:cNvSpPr/>
          <p:nvPr/>
        </p:nvSpPr>
        <p:spPr>
          <a:xfrm>
            <a:off x="3168650" y="1771650"/>
            <a:ext cx="831850" cy="196850"/>
          </a:xfrm>
          <a:custGeom>
            <a:avLst/>
            <a:gdLst>
              <a:gd name="connsiteX0" fmla="*/ 8275 w 831850"/>
              <a:gd name="connsiteY0" fmla="*/ 110186 h 196850"/>
              <a:gd name="connsiteX1" fmla="*/ 102923 w 831850"/>
              <a:gd name="connsiteY1" fmla="*/ 15537 h 196850"/>
              <a:gd name="connsiteX2" fmla="*/ 102923 w 831850"/>
              <a:gd name="connsiteY2" fmla="*/ 62861 h 196850"/>
              <a:gd name="connsiteX3" fmla="*/ 832075 w 831850"/>
              <a:gd name="connsiteY3" fmla="*/ 62861 h 196850"/>
              <a:gd name="connsiteX4" fmla="*/ 832075 w 831850"/>
              <a:gd name="connsiteY4" fmla="*/ 157511 h 196850"/>
              <a:gd name="connsiteX5" fmla="*/ 102923 w 831850"/>
              <a:gd name="connsiteY5" fmla="*/ 157511 h 196850"/>
              <a:gd name="connsiteX6" fmla="*/ 102923 w 831850"/>
              <a:gd name="connsiteY6" fmla="*/ 204836 h 196850"/>
              <a:gd name="connsiteX7" fmla="*/ 8275 w 831850"/>
              <a:gd name="connsiteY7" fmla="*/ 110186 h 196850"/>
              <a:gd name="connsiteX8" fmla="*/ 8275 w 831850"/>
              <a:gd name="connsiteY8" fmla="*/ 110186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50" h="196850">
                <a:moveTo>
                  <a:pt x="8275" y="110186"/>
                </a:moveTo>
                <a:lnTo>
                  <a:pt x="102923" y="15537"/>
                </a:lnTo>
                <a:lnTo>
                  <a:pt x="102923" y="62861"/>
                </a:lnTo>
                <a:lnTo>
                  <a:pt x="832075" y="62861"/>
                </a:lnTo>
                <a:lnTo>
                  <a:pt x="832075" y="157511"/>
                </a:lnTo>
                <a:lnTo>
                  <a:pt x="102923" y="157511"/>
                </a:lnTo>
                <a:lnTo>
                  <a:pt x="102923" y="204836"/>
                </a:lnTo>
                <a:lnTo>
                  <a:pt x="8275" y="110186"/>
                </a:lnTo>
                <a:lnTo>
                  <a:pt x="8275" y="11018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reeform 585"/>
          <p:cNvSpPr/>
          <p:nvPr/>
        </p:nvSpPr>
        <p:spPr>
          <a:xfrm>
            <a:off x="3168650" y="1771650"/>
            <a:ext cx="831850" cy="196850"/>
          </a:xfrm>
          <a:custGeom>
            <a:avLst/>
            <a:gdLst>
              <a:gd name="connsiteX0" fmla="*/ 8275 w 831850"/>
              <a:gd name="connsiteY0" fmla="*/ 110186 h 196850"/>
              <a:gd name="connsiteX1" fmla="*/ 102923 w 831850"/>
              <a:gd name="connsiteY1" fmla="*/ 15537 h 196850"/>
              <a:gd name="connsiteX2" fmla="*/ 102923 w 831850"/>
              <a:gd name="connsiteY2" fmla="*/ 62861 h 196850"/>
              <a:gd name="connsiteX3" fmla="*/ 832075 w 831850"/>
              <a:gd name="connsiteY3" fmla="*/ 62861 h 196850"/>
              <a:gd name="connsiteX4" fmla="*/ 832075 w 831850"/>
              <a:gd name="connsiteY4" fmla="*/ 157511 h 196850"/>
              <a:gd name="connsiteX5" fmla="*/ 102923 w 831850"/>
              <a:gd name="connsiteY5" fmla="*/ 157511 h 196850"/>
              <a:gd name="connsiteX6" fmla="*/ 102923 w 831850"/>
              <a:gd name="connsiteY6" fmla="*/ 204836 h 196850"/>
              <a:gd name="connsiteX7" fmla="*/ 8275 w 831850"/>
              <a:gd name="connsiteY7" fmla="*/ 110186 h 196850"/>
              <a:gd name="connsiteX8" fmla="*/ 8275 w 831850"/>
              <a:gd name="connsiteY8" fmla="*/ 110186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1850" h="196850">
                <a:moveTo>
                  <a:pt x="8275" y="110186"/>
                </a:moveTo>
                <a:lnTo>
                  <a:pt x="102923" y="15537"/>
                </a:lnTo>
                <a:lnTo>
                  <a:pt x="102923" y="62861"/>
                </a:lnTo>
                <a:lnTo>
                  <a:pt x="832075" y="62861"/>
                </a:lnTo>
                <a:lnTo>
                  <a:pt x="832075" y="157511"/>
                </a:lnTo>
                <a:lnTo>
                  <a:pt x="102923" y="157511"/>
                </a:lnTo>
                <a:lnTo>
                  <a:pt x="102923" y="204836"/>
                </a:lnTo>
                <a:lnTo>
                  <a:pt x="8275" y="110186"/>
                </a:lnTo>
                <a:lnTo>
                  <a:pt x="8275" y="110186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9525">
            <a:solidFill>
              <a:srgbClr val="675C45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7" name="Picture 5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20" y="1211580"/>
            <a:ext cx="4632960" cy="2895600"/>
          </a:xfrm>
          <a:prstGeom prst="rect">
            <a:avLst/>
          </a:prstGeom>
        </p:spPr>
      </p:pic>
      <p:sp>
        <p:nvSpPr>
          <p:cNvPr id="2" name="TextBox 587"/>
          <p:cNvSpPr txBox="1"/>
          <p:nvPr/>
        </p:nvSpPr>
        <p:spPr>
          <a:xfrm>
            <a:off x="49000" y="555818"/>
            <a:ext cx="5918814" cy="32325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348425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60"/>
              </a:lnSpc>
            </a:pPr>
            <a:endParaRPr lang="en-US" dirty="0"/>
          </a:p>
          <a:p>
            <a:pPr marL="0" indent="223924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inputs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8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outputs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2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type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explanation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each</a:t>
            </a:r>
            <a:r>
              <a:rPr lang="en-US" altLang="zh-CN" sz="18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input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Freeform 588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0" name="Picture 5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79" y="1417320"/>
            <a:ext cx="5227320" cy="335280"/>
          </a:xfrm>
          <a:prstGeom prst="rect">
            <a:avLst/>
          </a:prstGeom>
        </p:spPr>
      </p:pic>
      <p:sp>
        <p:nvSpPr>
          <p:cNvPr id="2" name="Freeform 590"/>
          <p:cNvSpPr/>
          <p:nvPr/>
        </p:nvSpPr>
        <p:spPr>
          <a:xfrm>
            <a:off x="158750" y="1301750"/>
            <a:ext cx="3841750" cy="2927350"/>
          </a:xfrm>
          <a:custGeom>
            <a:avLst/>
            <a:gdLst>
              <a:gd name="connsiteX0" fmla="*/ 10900 w 3841750"/>
              <a:gd name="connsiteY0" fmla="*/ 6500 h 2927350"/>
              <a:gd name="connsiteX1" fmla="*/ 3849400 w 3841750"/>
              <a:gd name="connsiteY1" fmla="*/ 6500 h 2927350"/>
              <a:gd name="connsiteX2" fmla="*/ 3849400 w 3841750"/>
              <a:gd name="connsiteY2" fmla="*/ 2934199 h 2927350"/>
              <a:gd name="connsiteX3" fmla="*/ 10900 w 3841750"/>
              <a:gd name="connsiteY3" fmla="*/ 2934199 h 2927350"/>
              <a:gd name="connsiteX4" fmla="*/ 10900 w 3841750"/>
              <a:gd name="connsiteY4" fmla="*/ 6500 h 2927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1750" h="2927350">
                <a:moveTo>
                  <a:pt x="10900" y="6500"/>
                </a:moveTo>
                <a:lnTo>
                  <a:pt x="3849400" y="6500"/>
                </a:lnTo>
                <a:lnTo>
                  <a:pt x="3849400" y="2934199"/>
                </a:lnTo>
                <a:lnTo>
                  <a:pt x="10900" y="2934199"/>
                </a:lnTo>
                <a:lnTo>
                  <a:pt x="10900" y="65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2" name="Picture 5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9" y="1760220"/>
            <a:ext cx="4594860" cy="3078480"/>
          </a:xfrm>
          <a:prstGeom prst="rect">
            <a:avLst/>
          </a:prstGeom>
        </p:spPr>
      </p:pic>
      <p:sp>
        <p:nvSpPr>
          <p:cNvPr id="3" name="TextBox 592"/>
          <p:cNvSpPr txBox="1"/>
          <p:nvPr/>
        </p:nvSpPr>
        <p:spPr>
          <a:xfrm>
            <a:off x="182350" y="555818"/>
            <a:ext cx="5785464" cy="3670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5075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05"/>
              </a:lnSpc>
            </a:pPr>
            <a:endParaRPr lang="en-US" dirty="0"/>
          </a:p>
          <a:p>
            <a:pPr marL="0" indent="77824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functions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behave</a:t>
            </a:r>
          </a:p>
          <a:p>
            <a:pPr marL="77824" indent="366675" hangingPunct="0">
              <a:lnSpc>
                <a:spcPct val="107916"/>
              </a:lnSpc>
            </a:pP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di</a:t>
            </a:r>
            <a:r>
              <a:rPr lang="en-US" altLang="zh-CN" sz="1800" spc="-15" dirty="0">
                <a:solidFill>
                  <a:srgbClr val="000000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erently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ea typeface="Arial"/>
              </a:rPr>
              <a:t>di</a:t>
            </a:r>
            <a:r>
              <a:rPr lang="en-US" altLang="zh-CN" sz="1800" spc="-15" dirty="0">
                <a:solidFill>
                  <a:srgbClr val="000000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erent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inputs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Parameters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don’t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need</a:t>
            </a:r>
            <a:r>
              <a:rPr lang="en-US" altLang="zh-CN" sz="1800" spc="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</a:p>
          <a:p>
            <a:pPr marL="444500" hangingPunct="0">
              <a:lnSpc>
                <a:spcPct val="1075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specify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argument</a:t>
            </a:r>
            <a:r>
              <a:rPr lang="en-US" altLang="zh-CN" sz="180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(Positional</a:t>
            </a:r>
            <a:r>
              <a:rPr lang="en-US" altLang="zh-CN" sz="1800" spc="-9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Arguments)</a:t>
            </a:r>
          </a:p>
          <a:p>
            <a:pPr marL="444500" indent="-366675" hangingPunct="0">
              <a:lnSpc>
                <a:spcPct val="1075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Keyword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Arguments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You</a:t>
            </a:r>
            <a:r>
              <a:rPr lang="en-US" altLang="zh-CN" sz="1800" spc="-6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have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specify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name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spc="-5" dirty="0">
                <a:solidFill>
                  <a:srgbClr val="000000"/>
                </a:solidFill>
                <a:latin typeface="Arial"/>
                <a:ea typeface="Arial"/>
              </a:rPr>
              <a:t>arg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ument</a:t>
            </a:r>
          </a:p>
          <a:p>
            <a:pPr>
              <a:lnSpc>
                <a:spcPts val="197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i="1" dirty="0">
                <a:solidFill>
                  <a:srgbClr val="000000"/>
                </a:solidFill>
                <a:latin typeface="Calibri"/>
                <a:ea typeface="Calibri"/>
              </a:rPr>
              <a:t>They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ea typeface="Calibri"/>
              </a:rPr>
              <a:t>are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ea typeface="Calibri"/>
              </a:rPr>
              <a:t>separated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ea typeface="Calibri"/>
              </a:rPr>
              <a:t>by</a:t>
            </a:r>
            <a:r>
              <a:rPr lang="en-US" altLang="zh-CN" sz="1800" i="1" spc="-6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altLang="zh-CN" sz="1800" i="1" dirty="0">
                <a:solidFill>
                  <a:srgbClr val="000000"/>
                </a:solidFill>
                <a:latin typeface="Calibri"/>
                <a:ea typeface="Calibri"/>
              </a:rPr>
              <a:t>*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Freeform 59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5" name="Picture 5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79" y="1417320"/>
            <a:ext cx="5227320" cy="335280"/>
          </a:xfrm>
          <a:prstGeom prst="rect">
            <a:avLst/>
          </a:prstGeom>
        </p:spPr>
      </p:pic>
      <p:sp>
        <p:nvSpPr>
          <p:cNvPr id="2" name="Freeform 595"/>
          <p:cNvSpPr/>
          <p:nvPr/>
        </p:nvSpPr>
        <p:spPr>
          <a:xfrm>
            <a:off x="19050" y="1682750"/>
            <a:ext cx="3981450" cy="2254250"/>
          </a:xfrm>
          <a:custGeom>
            <a:avLst/>
            <a:gdLst>
              <a:gd name="connsiteX0" fmla="*/ 12825 w 3981450"/>
              <a:gd name="connsiteY0" fmla="*/ 13875 h 2254250"/>
              <a:gd name="connsiteX1" fmla="*/ 3984525 w 3981450"/>
              <a:gd name="connsiteY1" fmla="*/ 13875 h 2254250"/>
              <a:gd name="connsiteX2" fmla="*/ 3984525 w 3981450"/>
              <a:gd name="connsiteY2" fmla="*/ 2254875 h 2254250"/>
              <a:gd name="connsiteX3" fmla="*/ 12825 w 3981450"/>
              <a:gd name="connsiteY3" fmla="*/ 2254875 h 2254250"/>
              <a:gd name="connsiteX4" fmla="*/ 12825 w 3981450"/>
              <a:gd name="connsiteY4" fmla="*/ 13875 h 22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1450" h="2254250">
                <a:moveTo>
                  <a:pt x="12825" y="13875"/>
                </a:moveTo>
                <a:lnTo>
                  <a:pt x="3984525" y="13875"/>
                </a:lnTo>
                <a:lnTo>
                  <a:pt x="3984525" y="2254875"/>
                </a:lnTo>
                <a:lnTo>
                  <a:pt x="12825" y="2254875"/>
                </a:lnTo>
                <a:lnTo>
                  <a:pt x="12825" y="13875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7" name="Picture 5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9" y="1760220"/>
            <a:ext cx="4594860" cy="3078480"/>
          </a:xfrm>
          <a:prstGeom prst="rect">
            <a:avLst/>
          </a:prstGeom>
        </p:spPr>
      </p:pic>
      <p:sp>
        <p:nvSpPr>
          <p:cNvPr id="3" name="TextBox 597"/>
          <p:cNvSpPr txBox="1"/>
          <p:nvPr/>
        </p:nvSpPr>
        <p:spPr>
          <a:xfrm>
            <a:off x="122399" y="555818"/>
            <a:ext cx="5845414" cy="3359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5025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4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functions</a:t>
            </a:r>
            <a:r>
              <a:rPr lang="en-US" altLang="zh-CN" sz="1800" spc="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behave</a:t>
            </a:r>
          </a:p>
          <a:p>
            <a:pPr marL="0" indent="366675">
              <a:lnSpc>
                <a:spcPct val="107916"/>
              </a:lnSpc>
            </a:pP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di</a:t>
            </a:r>
            <a:r>
              <a:rPr lang="en-US" altLang="zh-CN" sz="1800" spc="-15" dirty="0">
                <a:solidFill>
                  <a:srgbClr val="000000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erently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di</a:t>
            </a:r>
            <a:r>
              <a:rPr lang="en-US" altLang="zh-CN" sz="1800" spc="-15" dirty="0">
                <a:solidFill>
                  <a:srgbClr val="000000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erent</a:t>
            </a:r>
            <a:r>
              <a:rPr lang="en-US" altLang="zh-CN" sz="18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spc="-20" dirty="0">
                <a:solidFill>
                  <a:srgbClr val="000000"/>
                </a:solidFill>
                <a:latin typeface="Arial"/>
                <a:ea typeface="Arial"/>
              </a:rPr>
              <a:t>inputs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69"/>
              </a:lnSpc>
            </a:pPr>
            <a:endParaRPr lang="en-US" dirty="0"/>
          </a:p>
          <a:p>
            <a:pPr marL="366675" indent="-366675" hangingPunct="0">
              <a:lnSpc>
                <a:spcPct val="99583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●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Arguments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lang="en-US" altLang="zh-CN" sz="1800" spc="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800" spc="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Some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arguments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have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default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(keepdim=False),</a:t>
            </a:r>
            <a:r>
              <a:rPr lang="en-US" altLang="zh-CN" sz="18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passing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8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argument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8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optional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TextBox 598"/>
          <p:cNvSpPr txBox="1"/>
          <p:nvPr/>
        </p:nvSpPr>
        <p:spPr>
          <a:xfrm>
            <a:off x="397424" y="555818"/>
            <a:ext cx="5570389" cy="12314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975"/>
              </a:lnSpc>
            </a:pPr>
            <a:endParaRPr lang="en-US" dirty="0"/>
          </a:p>
          <a:p>
            <a:pPr marL="0" indent="95349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Arial"/>
                <a:ea typeface="Arial"/>
              </a:rPr>
              <a:t>Three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Arial"/>
              </a:rPr>
              <a:t>Kinds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400" b="1" spc="-4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/>
                <a:ea typeface="Arial"/>
              </a:rPr>
              <a:t>torch.max</a:t>
            </a:r>
          </a:p>
        </p:txBody>
      </p:sp>
      <p:sp>
        <p:nvSpPr>
          <p:cNvPr id="599" name="TextBox 599"/>
          <p:cNvSpPr txBox="1"/>
          <p:nvPr/>
        </p:nvSpPr>
        <p:spPr>
          <a:xfrm>
            <a:off x="623647" y="1829049"/>
            <a:ext cx="5292055" cy="350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1.</a:t>
            </a:r>
            <a:r>
              <a:rPr lang="en-US" altLang="zh-CN" sz="2300" b="1" spc="154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torch.max(input)</a:t>
            </a:r>
            <a:r>
              <a:rPr lang="en-US" altLang="zh-CN" sz="2300" b="1" spc="1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2300" b="1" spc="1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</a:p>
        </p:txBody>
      </p:sp>
      <p:sp>
        <p:nvSpPr>
          <p:cNvPr id="600" name="TextBox 600"/>
          <p:cNvSpPr txBox="1"/>
          <p:nvPr/>
        </p:nvSpPr>
        <p:spPr>
          <a:xfrm>
            <a:off x="623647" y="2179569"/>
            <a:ext cx="477548" cy="350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300" b="1" spc="-10" dirty="0">
                <a:solidFill>
                  <a:srgbClr val="000000"/>
                </a:solidFill>
                <a:latin typeface="Courier New"/>
                <a:ea typeface="Courier New"/>
              </a:rPr>
              <a:t>2.</a:t>
            </a:r>
          </a:p>
        </p:txBody>
      </p:sp>
      <p:sp>
        <p:nvSpPr>
          <p:cNvPr id="601" name="TextBox 601"/>
          <p:cNvSpPr txBox="1"/>
          <p:nvPr/>
        </p:nvSpPr>
        <p:spPr>
          <a:xfrm>
            <a:off x="1407174" y="2179569"/>
            <a:ext cx="6847870" cy="718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torch.max(input,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dim,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keepdim=False,</a:t>
            </a:r>
            <a:r>
              <a:rPr lang="en-US" altLang="zh-CN" sz="23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*,</a:t>
            </a:r>
          </a:p>
          <a:p>
            <a:pPr marL="0">
              <a:lnSpc>
                <a:spcPct val="100000"/>
              </a:lnSpc>
              <a:spcBef>
                <a:spcPts val="135"/>
              </a:spcBef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out=None)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(Tensor,</a:t>
            </a:r>
            <a:r>
              <a:rPr lang="en-US" altLang="zh-CN" sz="23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LongTensor)</a:t>
            </a:r>
          </a:p>
        </p:txBody>
      </p:sp>
      <p:sp>
        <p:nvSpPr>
          <p:cNvPr id="602" name="TextBox 602"/>
          <p:cNvSpPr txBox="1"/>
          <p:nvPr/>
        </p:nvSpPr>
        <p:spPr>
          <a:xfrm>
            <a:off x="623647" y="2915661"/>
            <a:ext cx="477548" cy="350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2300" b="1" spc="-10" dirty="0">
                <a:solidFill>
                  <a:srgbClr val="000000"/>
                </a:solidFill>
                <a:latin typeface="Courier New"/>
                <a:ea typeface="Courier New"/>
              </a:rPr>
              <a:t>3.</a:t>
            </a:r>
          </a:p>
        </p:txBody>
      </p:sp>
      <p:sp>
        <p:nvSpPr>
          <p:cNvPr id="603" name="TextBox 603"/>
          <p:cNvSpPr txBox="1"/>
          <p:nvPr/>
        </p:nvSpPr>
        <p:spPr>
          <a:xfrm>
            <a:off x="1407174" y="2906898"/>
            <a:ext cx="6847899" cy="7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583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torch.max(input,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other,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*,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out=None)</a:t>
            </a:r>
            <a:r>
              <a:rPr lang="en-US" altLang="zh-CN" sz="2300" b="1" spc="-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spc="-5" dirty="0">
                <a:solidFill>
                  <a:srgbClr val="000000"/>
                </a:solidFill>
                <a:latin typeface="Courier New"/>
                <a:ea typeface="Courier New"/>
              </a:rPr>
              <a:t>Ten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sor</a:t>
            </a:r>
          </a:p>
        </p:txBody>
      </p:sp>
      <p:sp>
        <p:nvSpPr>
          <p:cNvPr id="604" name="TextBox 604"/>
          <p:cNvSpPr txBox="1"/>
          <p:nvPr/>
        </p:nvSpPr>
        <p:spPr>
          <a:xfrm>
            <a:off x="949974" y="3642990"/>
            <a:ext cx="7373678" cy="7360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583"/>
              </a:lnSpc>
            </a:pP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input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Tensor,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dim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int,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keepdim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2300" spc="-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bool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other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23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6" name="Picture 6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2255520"/>
            <a:ext cx="5478780" cy="2887980"/>
          </a:xfrm>
          <a:prstGeom prst="rect">
            <a:avLst/>
          </a:prstGeom>
        </p:spPr>
      </p:pic>
      <p:sp>
        <p:nvSpPr>
          <p:cNvPr id="2" name="TextBox 606"/>
          <p:cNvSpPr txBox="1"/>
          <p:nvPr/>
        </p:nvSpPr>
        <p:spPr>
          <a:xfrm>
            <a:off x="397424" y="555818"/>
            <a:ext cx="7324344" cy="1607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80"/>
              </a:lnSpc>
            </a:pPr>
            <a:endParaRPr lang="en-US" dirty="0"/>
          </a:p>
          <a:p>
            <a:pPr marL="0" indent="95349">
              <a:lnSpc>
                <a:spcPct val="10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1.torch.max(input)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23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</a:p>
          <a:p>
            <a:pPr marL="0" indent="95349">
              <a:lnSpc>
                <a:spcPct val="100000"/>
              </a:lnSpc>
              <a:spcBef>
                <a:spcPts val="229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tensor,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return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2200" spc="-17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value.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6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79" y="2202180"/>
            <a:ext cx="5105400" cy="2895600"/>
          </a:xfrm>
          <a:prstGeom prst="rect">
            <a:avLst/>
          </a:prstGeom>
        </p:spPr>
      </p:pic>
      <p:sp>
        <p:nvSpPr>
          <p:cNvPr id="2" name="Freeform 608"/>
          <p:cNvSpPr/>
          <p:nvPr/>
        </p:nvSpPr>
        <p:spPr>
          <a:xfrm>
            <a:off x="463550" y="1339850"/>
            <a:ext cx="7397750" cy="3613150"/>
          </a:xfrm>
          <a:custGeom>
            <a:avLst/>
            <a:gdLst>
              <a:gd name="connsiteX0" fmla="*/ 16525 w 7397750"/>
              <a:gd name="connsiteY0" fmla="*/ 16487 h 3613150"/>
              <a:gd name="connsiteX1" fmla="*/ 7402209 w 7397750"/>
              <a:gd name="connsiteY1" fmla="*/ 16487 h 3613150"/>
              <a:gd name="connsiteX2" fmla="*/ 7402209 w 7397750"/>
              <a:gd name="connsiteY2" fmla="*/ 3614397 h 3613150"/>
              <a:gd name="connsiteX3" fmla="*/ 16525 w 7397750"/>
              <a:gd name="connsiteY3" fmla="*/ 3614397 h 3613150"/>
              <a:gd name="connsiteX4" fmla="*/ 16525 w 7397750"/>
              <a:gd name="connsiteY4" fmla="*/ 16487 h 361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97750" h="3613150">
                <a:moveTo>
                  <a:pt x="16525" y="16487"/>
                </a:moveTo>
                <a:lnTo>
                  <a:pt x="7402209" y="16487"/>
                </a:lnTo>
                <a:lnTo>
                  <a:pt x="7402209" y="3614397"/>
                </a:lnTo>
                <a:lnTo>
                  <a:pt x="16525" y="3614397"/>
                </a:lnTo>
                <a:lnTo>
                  <a:pt x="16525" y="1648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TextBox 609"/>
          <p:cNvSpPr txBox="1"/>
          <p:nvPr/>
        </p:nvSpPr>
        <p:spPr>
          <a:xfrm>
            <a:off x="397424" y="555818"/>
            <a:ext cx="7644289" cy="43604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44"/>
              </a:lnSpc>
            </a:pPr>
            <a:endParaRPr lang="en-US" dirty="0"/>
          </a:p>
          <a:p>
            <a:pPr marL="95349" hangingPunct="0">
              <a:lnSpc>
                <a:spcPct val="114583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2.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torch.max(input,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dim,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keepdim=False,</a:t>
            </a:r>
            <a:r>
              <a:rPr lang="en-US" altLang="zh-CN" sz="2300" b="1" spc="-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*,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out=None)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(Tensor,</a:t>
            </a:r>
            <a:r>
              <a:rPr lang="en-US" altLang="zh-CN" sz="23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LongTensor)</a:t>
            </a:r>
          </a:p>
          <a:p>
            <a:pPr marL="126464" hangingPunct="0">
              <a:lnSpc>
                <a:spcPct val="114583"/>
              </a:lnSpc>
              <a:spcBef>
                <a:spcPts val="37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Find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value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along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dimension,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return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22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value,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along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index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corresponding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that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spc="-5" dirty="0">
                <a:solidFill>
                  <a:srgbClr val="000000"/>
                </a:solidFill>
                <a:latin typeface="Arial"/>
                <a:ea typeface="Arial"/>
              </a:rPr>
              <a:t>val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ue.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Picture 6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020" y="1935480"/>
            <a:ext cx="5113020" cy="2895600"/>
          </a:xfrm>
          <a:prstGeom prst="rect">
            <a:avLst/>
          </a:prstGeom>
        </p:spPr>
      </p:pic>
      <p:sp>
        <p:nvSpPr>
          <p:cNvPr id="2" name="Freeform 611"/>
          <p:cNvSpPr/>
          <p:nvPr/>
        </p:nvSpPr>
        <p:spPr>
          <a:xfrm>
            <a:off x="463550" y="1949450"/>
            <a:ext cx="6191250" cy="2470150"/>
          </a:xfrm>
          <a:custGeom>
            <a:avLst/>
            <a:gdLst>
              <a:gd name="connsiteX0" fmla="*/ 16525 w 6191250"/>
              <a:gd name="connsiteY0" fmla="*/ 8700 h 2470150"/>
              <a:gd name="connsiteX1" fmla="*/ 6200725 w 6191250"/>
              <a:gd name="connsiteY1" fmla="*/ 8700 h 2470150"/>
              <a:gd name="connsiteX2" fmla="*/ 6200725 w 6191250"/>
              <a:gd name="connsiteY2" fmla="*/ 2479200 h 2470150"/>
              <a:gd name="connsiteX3" fmla="*/ 16525 w 6191250"/>
              <a:gd name="connsiteY3" fmla="*/ 2479200 h 2470150"/>
              <a:gd name="connsiteX4" fmla="*/ 16525 w 6191250"/>
              <a:gd name="connsiteY4" fmla="*/ 8700 h 247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1250" h="2470150">
                <a:moveTo>
                  <a:pt x="16525" y="8700"/>
                </a:moveTo>
                <a:lnTo>
                  <a:pt x="6200725" y="8700"/>
                </a:lnTo>
                <a:lnTo>
                  <a:pt x="6200725" y="2479200"/>
                </a:lnTo>
                <a:lnTo>
                  <a:pt x="16525" y="2479200"/>
                </a:lnTo>
                <a:lnTo>
                  <a:pt x="16525" y="870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TextBox 612"/>
          <p:cNvSpPr txBox="1"/>
          <p:nvPr/>
        </p:nvSpPr>
        <p:spPr>
          <a:xfrm>
            <a:off x="397424" y="555818"/>
            <a:ext cx="6066918" cy="37800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PyTorch</a:t>
            </a:r>
            <a:r>
              <a:rPr lang="en-US" altLang="zh-CN" sz="3200" b="1" spc="-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20" dirty="0">
                <a:solidFill>
                  <a:srgbClr val="ED6B00"/>
                </a:solidFill>
                <a:latin typeface="Calibri"/>
                <a:ea typeface="Calibri"/>
              </a:rPr>
              <a:t>Documentation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Example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64"/>
              </a:lnSpc>
            </a:pPr>
            <a:endParaRPr lang="en-US" dirty="0"/>
          </a:p>
          <a:p>
            <a:pPr marL="0" indent="95349">
              <a:lnSpc>
                <a:spcPct val="100000"/>
              </a:lnSpc>
            </a:pP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3.torch.max(input,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other)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2300" b="1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2300" b="1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</a:p>
          <a:p>
            <a:pPr>
              <a:lnSpc>
                <a:spcPts val="1775"/>
              </a:lnSpc>
            </a:pPr>
            <a:endParaRPr lang="en-US" dirty="0"/>
          </a:p>
          <a:p>
            <a:pPr marL="217904" hangingPunct="0">
              <a:lnSpc>
                <a:spcPct val="114583"/>
              </a:lnSpc>
            </a:pPr>
            <a:r>
              <a:rPr lang="en-US" altLang="zh-CN" sz="2200" spc="30" dirty="0">
                <a:solidFill>
                  <a:srgbClr val="000000"/>
                </a:solidFill>
                <a:latin typeface="Arial"/>
                <a:ea typeface="Arial"/>
              </a:rPr>
              <a:t>Perform</a:t>
            </a:r>
            <a:r>
              <a:rPr lang="en-US" altLang="zh-CN" sz="2200" spc="-2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spc="30" dirty="0">
                <a:solidFill>
                  <a:srgbClr val="000000"/>
                </a:solidFill>
                <a:latin typeface="Arial"/>
                <a:ea typeface="Arial"/>
              </a:rPr>
              <a:t>element-wise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comparison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between</a:t>
            </a:r>
            <a:r>
              <a:rPr lang="en-US" altLang="zh-CN" sz="22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tensors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same</a:t>
            </a:r>
            <a:r>
              <a:rPr lang="en-US" altLang="zh-CN" sz="2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size,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and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select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maximum</a:t>
            </a:r>
            <a:r>
              <a:rPr lang="en-US" altLang="zh-CN" sz="220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two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construct</a:t>
            </a:r>
            <a:r>
              <a:rPr lang="en-US" altLang="zh-CN" sz="22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with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same</a:t>
            </a:r>
            <a:r>
              <a:rPr lang="en-US" altLang="zh-CN" sz="2200" spc="-3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2200" dirty="0">
                <a:solidFill>
                  <a:srgbClr val="000000"/>
                </a:solidFill>
                <a:latin typeface="Arial"/>
                <a:ea typeface="Arial"/>
              </a:rPr>
              <a:t>size.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TextBox 613"/>
          <p:cNvSpPr txBox="1"/>
          <p:nvPr/>
        </p:nvSpPr>
        <p:spPr>
          <a:xfrm>
            <a:off x="397424" y="555829"/>
            <a:ext cx="6057401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5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Errors</a:t>
            </a:r>
            <a:r>
              <a:rPr lang="en-US" altLang="zh-CN" sz="3200" b="1" spc="-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-</a:t>
            </a:r>
            <a:r>
              <a:rPr lang="en-US" altLang="zh-CN" sz="3200" b="1" spc="-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torch.max</a:t>
            </a:r>
            <a:r>
              <a:rPr lang="en-US" altLang="zh-CN" sz="3200" b="1" spc="-6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(Colab)</a:t>
            </a:r>
          </a:p>
        </p:txBody>
      </p:sp>
      <p:sp>
        <p:nvSpPr>
          <p:cNvPr id="614" name="TextBox 614"/>
          <p:cNvSpPr txBox="1"/>
          <p:nvPr/>
        </p:nvSpPr>
        <p:spPr>
          <a:xfrm>
            <a:off x="397424" y="1424704"/>
            <a:ext cx="4373785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3152725" algn="l"/>
              </a:tabLst>
            </a:pP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Three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Kinds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torch.max	Colab</a:t>
            </a:r>
            <a:r>
              <a:rPr lang="en-US" altLang="zh-CN" sz="16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Arial"/>
                <a:ea typeface="Arial"/>
              </a:rPr>
              <a:t>code</a:t>
            </a:r>
          </a:p>
        </p:txBody>
      </p:sp>
      <p:sp>
        <p:nvSpPr>
          <p:cNvPr id="615" name="TextBox 615"/>
          <p:cNvSpPr txBox="1"/>
          <p:nvPr/>
        </p:nvSpPr>
        <p:spPr>
          <a:xfrm>
            <a:off x="383091" y="1686218"/>
            <a:ext cx="226077" cy="15683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400" b="1" spc="-10" dirty="0">
                <a:solidFill>
                  <a:srgbClr val="000000"/>
                </a:solidFill>
                <a:latin typeface="Courier New"/>
                <a:ea typeface="Courier New"/>
              </a:rPr>
              <a:t>1.</a:t>
            </a:r>
          </a:p>
          <a:p>
            <a:pPr>
              <a:lnSpc>
                <a:spcPts val="184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b="1" spc="-10" dirty="0">
                <a:solidFill>
                  <a:srgbClr val="000000"/>
                </a:solidFill>
                <a:latin typeface="Courier New"/>
                <a:ea typeface="Courier New"/>
              </a:rPr>
              <a:t>2.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6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b="1" spc="-10" dirty="0">
                <a:solidFill>
                  <a:srgbClr val="000000"/>
                </a:solidFill>
                <a:latin typeface="Courier New"/>
                <a:ea typeface="Courier New"/>
              </a:rPr>
              <a:t>3.</a:t>
            </a:r>
          </a:p>
        </p:txBody>
      </p:sp>
      <p:sp>
        <p:nvSpPr>
          <p:cNvPr id="616" name="TextBox 616"/>
          <p:cNvSpPr txBox="1"/>
          <p:nvPr/>
        </p:nvSpPr>
        <p:spPr>
          <a:xfrm>
            <a:off x="949424" y="1680884"/>
            <a:ext cx="2253014" cy="2010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583"/>
              </a:lnSpc>
            </a:pPr>
            <a:r>
              <a:rPr lang="en-US" altLang="zh-CN" sz="1400" b="1" spc="-5" dirty="0">
                <a:solidFill>
                  <a:srgbClr val="000000"/>
                </a:solidFill>
                <a:latin typeface="Courier New"/>
                <a:ea typeface="Courier New"/>
              </a:rPr>
              <a:t>torch.max(i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nput)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400" b="1" spc="120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1400" b="1" spc="-41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120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-5" dirty="0">
                <a:solidFill>
                  <a:srgbClr val="000000"/>
                </a:solidFill>
                <a:latin typeface="Courier New"/>
                <a:ea typeface="Courier New"/>
              </a:rPr>
              <a:t>tor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ch.max(input,</a:t>
            </a:r>
          </a:p>
          <a:p>
            <a:pPr marL="0" hangingPunct="0">
              <a:lnSpc>
                <a:spcPct val="104166"/>
              </a:lnSpc>
            </a:pPr>
            <a:r>
              <a:rPr lang="en-US" altLang="zh-CN" sz="1400" b="1" spc="44" dirty="0">
                <a:solidFill>
                  <a:srgbClr val="000000"/>
                </a:solidFill>
                <a:latin typeface="Courier New"/>
                <a:ea typeface="Courier New"/>
              </a:rPr>
              <a:t>dim,</a:t>
            </a:r>
            <a:r>
              <a:rPr lang="en-US" altLang="zh-CN" sz="1400" b="1" spc="-38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44" dirty="0">
                <a:solidFill>
                  <a:srgbClr val="000000"/>
                </a:solidFill>
                <a:latin typeface="Courier New"/>
                <a:ea typeface="Courier New"/>
              </a:rPr>
              <a:t>keepdim=False,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*,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out=None)</a:t>
            </a:r>
            <a:r>
              <a:rPr lang="en-US" altLang="zh-CN" sz="1400" b="1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40" dirty="0">
                <a:solidFill>
                  <a:srgbClr val="000000"/>
                </a:solidFill>
                <a:latin typeface="Courier New"/>
                <a:ea typeface="Courier New"/>
              </a:rPr>
              <a:t>(Tensor,</a:t>
            </a:r>
            <a:r>
              <a:rPr lang="en-US" altLang="zh-CN" sz="1400" b="1" spc="-39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40" dirty="0">
                <a:solidFill>
                  <a:srgbClr val="000000"/>
                </a:solidFill>
                <a:latin typeface="Courier New"/>
                <a:ea typeface="Courier New"/>
              </a:rPr>
              <a:t>LongTensor)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5" dirty="0">
                <a:solidFill>
                  <a:srgbClr val="000000"/>
                </a:solidFill>
                <a:latin typeface="Courier New"/>
                <a:ea typeface="Courier New"/>
              </a:rPr>
              <a:t>to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rch.max(input,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spc="-5" dirty="0">
                <a:solidFill>
                  <a:srgbClr val="000000"/>
                </a:solidFill>
                <a:latin typeface="Courier New"/>
                <a:ea typeface="Courier New"/>
              </a:rPr>
              <a:t>oth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er,</a:t>
            </a:r>
          </a:p>
          <a:p>
            <a:pPr marL="0">
              <a:lnSpc>
                <a:spcPct val="100000"/>
              </a:lnSpc>
              <a:spcBef>
                <a:spcPts val="104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*,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out=None)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→</a:t>
            </a:r>
            <a:r>
              <a:rPr lang="en-US" altLang="zh-CN" sz="1400" b="1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</a:p>
        </p:txBody>
      </p:sp>
      <p:sp>
        <p:nvSpPr>
          <p:cNvPr id="617" name="TextBox 617"/>
          <p:cNvSpPr txBox="1"/>
          <p:nvPr/>
        </p:nvSpPr>
        <p:spPr>
          <a:xfrm>
            <a:off x="3537449" y="1668544"/>
            <a:ext cx="3531848" cy="15303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2700" hangingPunct="0">
              <a:lnSpc>
                <a:spcPct val="114999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b="1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torch.randn(4,5)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b="1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torch.randn(4,5)</a:t>
            </a:r>
          </a:p>
          <a:p>
            <a:pPr>
              <a:lnSpc>
                <a:spcPts val="45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m,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idx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b="1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torch.max(x,0,False,p)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→x</a:t>
            </a:r>
          </a:p>
          <a:p>
            <a:pPr marL="0" indent="454025">
              <a:lnSpc>
                <a:spcPct val="100000"/>
              </a:lnSpc>
              <a:spcBef>
                <a:spcPts val="250"/>
              </a:spcBef>
            </a:pP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*out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is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a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keyword</a:t>
            </a:r>
            <a:r>
              <a:rPr lang="en-US" altLang="zh-CN" sz="1400" b="1" spc="-20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argument</a:t>
            </a:r>
          </a:p>
          <a:p>
            <a:pPr marL="0">
              <a:lnSpc>
                <a:spcPct val="100000"/>
              </a:lnSpc>
              <a:spcBef>
                <a:spcPts val="25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m,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idx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b="1" spc="-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latin typeface="Courier New"/>
                <a:ea typeface="Courier New"/>
              </a:rPr>
              <a:t>torch.max(x,True)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→x</a:t>
            </a:r>
          </a:p>
          <a:p>
            <a:pPr>
              <a:lnSpc>
                <a:spcPts val="500"/>
              </a:lnSpc>
            </a:pPr>
            <a:endParaRPr lang="en-US" dirty="0"/>
          </a:p>
          <a:p>
            <a:pPr marL="0" indent="457200">
              <a:lnSpc>
                <a:spcPct val="100000"/>
              </a:lnSpc>
            </a:pP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*did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not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specify</a:t>
            </a:r>
            <a:r>
              <a:rPr lang="en-US" altLang="zh-CN" sz="1400" b="1" spc="-20" dirty="0">
                <a:solidFill>
                  <a:srgbClr val="FE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b="1" dirty="0">
                <a:solidFill>
                  <a:srgbClr val="FE0000"/>
                </a:solidFill>
                <a:latin typeface="Courier New"/>
                <a:ea typeface="Courier New"/>
              </a:rPr>
              <a:t>dim</a:t>
            </a:r>
          </a:p>
        </p:txBody>
      </p:sp>
      <p:sp>
        <p:nvSpPr>
          <p:cNvPr id="618" name="TextBox 618"/>
          <p:cNvSpPr txBox="1"/>
          <p:nvPr/>
        </p:nvSpPr>
        <p:spPr>
          <a:xfrm>
            <a:off x="397413" y="3707983"/>
            <a:ext cx="1612934" cy="896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458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input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dim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14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keepdim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other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r>
              <a:rPr lang="en-US" altLang="zh-CN" sz="14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Tensor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97424" y="555818"/>
            <a:ext cx="5154583" cy="23604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5" dirty="0">
                <a:solidFill>
                  <a:srgbClr val="ED6B00"/>
                </a:solidFill>
                <a:latin typeface="Calibri"/>
                <a:ea typeface="Calibri"/>
              </a:rPr>
              <a:t>Outli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Background: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Prerequisites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&amp;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What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is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Pytorch?</a:t>
            </a:r>
          </a:p>
          <a:p>
            <a:pPr>
              <a:lnSpc>
                <a:spcPts val="108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  <a:tabLst>
                <a:tab pos="456919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	Training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&amp;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Testing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Neural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Networks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Pytorch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66113" hangingPunct="0">
              <a:lnSpc>
                <a:spcPct val="149583"/>
              </a:lnSpc>
              <a:tabLst>
                <a:tab pos="456919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Dataset</a:t>
            </a:r>
            <a:r>
              <a:rPr lang="en-US" altLang="zh-CN" sz="1800" spc="8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&amp;</a:t>
            </a:r>
            <a:r>
              <a:rPr lang="en-US" altLang="zh-CN" sz="1800" spc="8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Dataloader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>
              <a:rPr dirty="0"/>
            </a:b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	</a:t>
            </a:r>
            <a:r>
              <a:rPr lang="en-US" altLang="zh-CN" sz="1800" spc="-35" dirty="0">
                <a:solidFill>
                  <a:srgbClr val="675C45"/>
                </a:solidFill>
                <a:latin typeface="Arial"/>
                <a:ea typeface="Arial"/>
              </a:rPr>
              <a:t>Tensors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3539" y="2984894"/>
            <a:ext cx="436758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40510" algn="l"/>
              </a:tabLst>
            </a:pPr>
            <a:r>
              <a:rPr lang="en-US" altLang="zh-CN" sz="1800" spc="55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4" dirty="0" err="1">
                <a:solidFill>
                  <a:srgbClr val="675C45"/>
                </a:solidFill>
                <a:latin typeface="Arial"/>
                <a:ea typeface="Arial"/>
              </a:rPr>
              <a:t>torch.nn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ea typeface="Arial"/>
              </a:rPr>
              <a:t>: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Models,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Loss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Functions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3539" y="3396375"/>
            <a:ext cx="3237189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840510" algn="l"/>
              </a:tabLst>
            </a:pPr>
            <a:r>
              <a:rPr lang="en-US" altLang="zh-CN" sz="1800" spc="4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spc="30" dirty="0" err="1">
                <a:solidFill>
                  <a:srgbClr val="675C45"/>
                </a:solidFill>
                <a:latin typeface="Arial"/>
                <a:ea typeface="Arial"/>
              </a:rPr>
              <a:t>torch.optim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ea typeface="Arial"/>
              </a:rPr>
              <a:t>: </a:t>
            </a:r>
            <a:r>
              <a:rPr lang="en-US" altLang="zh-CN" sz="1800" spc="-5" dirty="0">
                <a:solidFill>
                  <a:srgbClr val="675C45"/>
                </a:solidFill>
                <a:latin typeface="Arial"/>
                <a:ea typeface="Arial"/>
              </a:rPr>
              <a:t>Optimization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3538" y="3811655"/>
            <a:ext cx="2334032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11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Save/load</a:t>
            </a:r>
            <a:r>
              <a:rPr lang="en-US" altLang="zh-CN" sz="1800" spc="1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models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reeform 619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TextBox 620"/>
          <p:cNvSpPr txBox="1"/>
          <p:nvPr/>
        </p:nvSpPr>
        <p:spPr>
          <a:xfrm>
            <a:off x="397424" y="491588"/>
            <a:ext cx="8585164" cy="35112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4583"/>
              </a:lnSpc>
            </a:pP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000" b="1" spc="-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Errors</a:t>
            </a:r>
            <a:r>
              <a:rPr lang="en-US" altLang="zh-CN" sz="3000" b="1" spc="-6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Verdana"/>
                <a:ea typeface="Verdana"/>
              </a:rPr>
              <a:t>-</a:t>
            </a:r>
            <a:r>
              <a:rPr lang="en-US" altLang="zh-CN" sz="3000" b="1" spc="-94" dirty="0">
                <a:solidFill>
                  <a:srgbClr val="ED6B00"/>
                </a:solidFill>
                <a:latin typeface="Verdana"/>
                <a:cs typeface="Verdana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Tensor</a:t>
            </a:r>
            <a:r>
              <a:rPr lang="en-US" altLang="zh-CN" sz="3000" b="1" spc="-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on</a:t>
            </a:r>
            <a:r>
              <a:rPr lang="en-US" altLang="zh-CN" sz="3000" b="1" spc="-6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Different</a:t>
            </a:r>
            <a:r>
              <a:rPr lang="en-US" altLang="zh-CN" sz="3000" b="1" spc="-6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Device</a:t>
            </a:r>
            <a:r>
              <a:rPr lang="en-US" altLang="zh-CN" sz="3000" b="1" spc="-6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to</a:t>
            </a:r>
            <a:r>
              <a:rPr lang="en-US" altLang="zh-CN" sz="3000" b="1" spc="-6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000" b="1" dirty="0">
                <a:solidFill>
                  <a:srgbClr val="ED6B00"/>
                </a:solidFill>
                <a:latin typeface="Calibri"/>
                <a:ea typeface="Calibri"/>
              </a:rPr>
              <a:t>Model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15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model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550" spc="-2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torch.nn.Linear(5,1).to("cuda:0")</a:t>
            </a:r>
          </a:p>
          <a:p>
            <a:pPr>
              <a:lnSpc>
                <a:spcPts val="47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55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torch.randn(5).to("cpu")</a:t>
            </a:r>
          </a:p>
          <a:p>
            <a:pPr>
              <a:lnSpc>
                <a:spcPts val="47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55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model(x)</a:t>
            </a:r>
          </a:p>
          <a:p>
            <a:pPr marL="0" hangingPunct="0">
              <a:lnSpc>
                <a:spcPct val="160000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Tensor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for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*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is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on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CPU,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but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expected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them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to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be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on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GPU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=&gt;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send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GPU</a:t>
            </a:r>
          </a:p>
          <a:p>
            <a:pPr>
              <a:lnSpc>
                <a:spcPts val="5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55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torch.randn(5).to("cuda:0")</a:t>
            </a:r>
          </a:p>
          <a:p>
            <a:pPr marL="0" hangingPunct="0">
              <a:lnSpc>
                <a:spcPct val="125416"/>
              </a:lnSpc>
              <a:spcBef>
                <a:spcPts val="234"/>
              </a:spcBef>
            </a:pP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55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ea typeface="Courier New"/>
              </a:rPr>
              <a:t>model(x)</a:t>
            </a:r>
            <a:r>
              <a:rPr lang="en-US" altLang="zh-CN" sz="15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550" spc="-10" dirty="0">
                <a:solidFill>
                  <a:srgbClr val="000000"/>
                </a:solidFill>
                <a:latin typeface="Courier New"/>
                <a:ea typeface="Courier New"/>
              </a:rPr>
              <a:t>p</a:t>
            </a:r>
            <a:r>
              <a:rPr lang="en-US" altLang="zh-CN" sz="1550" spc="-5" dirty="0">
                <a:solidFill>
                  <a:srgbClr val="000000"/>
                </a:solidFill>
                <a:latin typeface="Courier New"/>
                <a:ea typeface="Courier New"/>
              </a:rPr>
              <a:t>rint(y.shape)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Freeform 621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TextBox 622"/>
          <p:cNvSpPr txBox="1"/>
          <p:nvPr/>
        </p:nvSpPr>
        <p:spPr>
          <a:xfrm>
            <a:off x="397424" y="492686"/>
            <a:ext cx="8045888" cy="3648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4583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Errors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Verdana"/>
                <a:ea typeface="Verdana"/>
              </a:rPr>
              <a:t>-</a:t>
            </a:r>
            <a:r>
              <a:rPr lang="en-US" altLang="zh-CN" sz="3200" b="1" dirty="0">
                <a:solidFill>
                  <a:srgbClr val="ED6B00"/>
                </a:solidFill>
                <a:latin typeface="Verdana"/>
                <a:cs typeface="Verdana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Mismatched</a:t>
            </a:r>
            <a:r>
              <a:rPr lang="en-US" altLang="zh-CN" sz="3200" b="1" spc="-10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Dimensions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725"/>
              </a:lnSpc>
            </a:pPr>
            <a:endParaRPr lang="en-US" dirty="0"/>
          </a:p>
          <a:p>
            <a:pPr marL="0" hangingPunct="0">
              <a:lnSpc>
                <a:spcPct val="1183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torch.randn(4,5)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torch.randn(5,4)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z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+</a:t>
            </a:r>
            <a:r>
              <a:rPr lang="en-US" altLang="zh-CN" sz="140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</a:p>
          <a:p>
            <a:pPr marL="0" hangingPunct="0">
              <a:lnSpc>
                <a:spcPct val="114999"/>
              </a:lnSpc>
            </a:pP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The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size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of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tensor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a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(5)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must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match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the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size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of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tensor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b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(4)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at</a:t>
            </a:r>
            <a:r>
              <a:rPr lang="en-US" altLang="zh-CN" sz="1650" spc="-1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non-singleton</a:t>
            </a:r>
            <a:r>
              <a:rPr lang="en-US" altLang="zh-CN" sz="165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650" dirty="0">
                <a:solidFill>
                  <a:srgbClr val="FE0000"/>
                </a:solidFill>
                <a:latin typeface="Arial"/>
                <a:ea typeface="Arial"/>
              </a:rPr>
              <a:t>dimension</a:t>
            </a:r>
            <a:r>
              <a:rPr lang="en-US" altLang="zh-CN" sz="1650" spc="-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650" spc="-10" dirty="0">
                <a:solidFill>
                  <a:srgbClr val="FE0000"/>
                </a:solidFill>
                <a:latin typeface="Arial"/>
                <a:ea typeface="Arial"/>
              </a:rPr>
              <a:t>1</a:t>
            </a:r>
          </a:p>
          <a:p>
            <a:pPr>
              <a:lnSpc>
                <a:spcPts val="13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=&gt;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shape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tensor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incorrect,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use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b="1" dirty="0">
                <a:solidFill>
                  <a:srgbClr val="000000"/>
                </a:solidFill>
                <a:latin typeface="Courier New"/>
                <a:ea typeface="Courier New"/>
              </a:rPr>
              <a:t>transpose</a:t>
            </a:r>
            <a:r>
              <a:rPr lang="en-US" altLang="zh-CN" sz="1650" b="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b="1" dirty="0">
                <a:solidFill>
                  <a:srgbClr val="000000"/>
                </a:solidFill>
                <a:latin typeface="Courier New"/>
                <a:ea typeface="Courier New"/>
              </a:rPr>
              <a:t>squeeze</a:t>
            </a:r>
            <a:r>
              <a:rPr lang="en-US" altLang="zh-CN" sz="1650" b="1" dirty="0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altLang="zh-CN" sz="165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b="1" dirty="0">
                <a:solidFill>
                  <a:srgbClr val="000000"/>
                </a:solidFill>
                <a:latin typeface="Courier New"/>
                <a:ea typeface="Courier New"/>
              </a:rPr>
              <a:t>unsqueeze</a:t>
            </a:r>
            <a:r>
              <a:rPr lang="en-US" altLang="zh-CN" sz="165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65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align</a:t>
            </a:r>
          </a:p>
          <a:p>
            <a:pPr marL="0">
              <a:lnSpc>
                <a:spcPct val="100000"/>
              </a:lnSpc>
              <a:spcBef>
                <a:spcPts val="229"/>
              </a:spcBef>
            </a:pP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65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000000"/>
                </a:solidFill>
                <a:latin typeface="Arial"/>
                <a:ea typeface="Arial"/>
              </a:rPr>
              <a:t>dimensions</a:t>
            </a:r>
          </a:p>
          <a:p>
            <a:pPr marL="0" hangingPunct="0">
              <a:lnSpc>
                <a:spcPct val="118333"/>
              </a:lnSpc>
            </a:pP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y.transpose(0,1)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z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x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+</a:t>
            </a:r>
            <a:r>
              <a:rPr lang="en-US" altLang="zh-CN" sz="140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y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400" spc="-5" dirty="0">
                <a:solidFill>
                  <a:srgbClr val="000000"/>
                </a:solidFill>
                <a:latin typeface="Courier New"/>
                <a:ea typeface="Courier New"/>
              </a:rPr>
              <a:t>pri</a:t>
            </a:r>
            <a:r>
              <a:rPr lang="en-US" altLang="zh-CN" sz="1400" dirty="0">
                <a:solidFill>
                  <a:srgbClr val="000000"/>
                </a:solidFill>
                <a:latin typeface="Courier New"/>
                <a:ea typeface="Courier New"/>
              </a:rPr>
              <a:t>nt(z.shape)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Freeform 623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reeform 624"/>
          <p:cNvSpPr/>
          <p:nvPr/>
        </p:nvSpPr>
        <p:spPr>
          <a:xfrm>
            <a:off x="298450" y="1250950"/>
            <a:ext cx="8528050" cy="3308350"/>
          </a:xfrm>
          <a:custGeom>
            <a:avLst/>
            <a:gdLst>
              <a:gd name="connsiteX0" fmla="*/ 13249 w 8528050"/>
              <a:gd name="connsiteY0" fmla="*/ 15375 h 3308350"/>
              <a:gd name="connsiteX1" fmla="*/ 8533848 w 8528050"/>
              <a:gd name="connsiteY1" fmla="*/ 15375 h 3308350"/>
              <a:gd name="connsiteX2" fmla="*/ 8533848 w 8528050"/>
              <a:gd name="connsiteY2" fmla="*/ 3318073 h 3308350"/>
              <a:gd name="connsiteX3" fmla="*/ 13249 w 8528050"/>
              <a:gd name="connsiteY3" fmla="*/ 3318073 h 3308350"/>
              <a:gd name="connsiteX4" fmla="*/ 13249 w 8528050"/>
              <a:gd name="connsiteY4" fmla="*/ 15375 h 3308350"/>
              <a:gd name="connsiteX5" fmla="*/ 13249 w 8528050"/>
              <a:gd name="connsiteY5" fmla="*/ 15375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28050" h="3308350">
                <a:moveTo>
                  <a:pt x="13249" y="15375"/>
                </a:moveTo>
                <a:lnTo>
                  <a:pt x="8533848" y="15375"/>
                </a:lnTo>
                <a:lnTo>
                  <a:pt x="8533848" y="3318073"/>
                </a:lnTo>
                <a:lnTo>
                  <a:pt x="13249" y="3318073"/>
                </a:lnTo>
                <a:lnTo>
                  <a:pt x="13249" y="15375"/>
                </a:lnTo>
                <a:lnTo>
                  <a:pt x="13249" y="15375"/>
                </a:lnTo>
                <a:close/>
              </a:path>
            </a:pathLst>
          </a:custGeom>
          <a:solidFill>
            <a:srgbClr val="00001E">
              <a:alpha val="0"/>
            </a:srgbClr>
          </a:solidFill>
          <a:ln w="9525">
            <a:solidFill>
              <a:srgbClr val="CBCBC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reeform 625"/>
          <p:cNvSpPr/>
          <p:nvPr/>
        </p:nvSpPr>
        <p:spPr>
          <a:xfrm>
            <a:off x="387350" y="1860550"/>
            <a:ext cx="7880350" cy="196850"/>
          </a:xfrm>
          <a:custGeom>
            <a:avLst/>
            <a:gdLst>
              <a:gd name="connsiteX0" fmla="*/ 10075 w 7880350"/>
              <a:gd name="connsiteY0" fmla="*/ 8571 h 196850"/>
              <a:gd name="connsiteX1" fmla="*/ 7881534 w 7880350"/>
              <a:gd name="connsiteY1" fmla="*/ 8571 h 196850"/>
              <a:gd name="connsiteX2" fmla="*/ 7881534 w 7880350"/>
              <a:gd name="connsiteY2" fmla="*/ 199071 h 196850"/>
              <a:gd name="connsiteX3" fmla="*/ 10075 w 7880350"/>
              <a:gd name="connsiteY3" fmla="*/ 199071 h 196850"/>
              <a:gd name="connsiteX4" fmla="*/ 10075 w 7880350"/>
              <a:gd name="connsiteY4" fmla="*/ 8571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0350" h="196850">
                <a:moveTo>
                  <a:pt x="10075" y="8571"/>
                </a:moveTo>
                <a:lnTo>
                  <a:pt x="7881534" y="8571"/>
                </a:lnTo>
                <a:lnTo>
                  <a:pt x="7881534" y="199071"/>
                </a:lnTo>
                <a:lnTo>
                  <a:pt x="10075" y="199071"/>
                </a:lnTo>
                <a:lnTo>
                  <a:pt x="10075" y="8571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reeform 626"/>
          <p:cNvSpPr/>
          <p:nvPr/>
        </p:nvSpPr>
        <p:spPr>
          <a:xfrm>
            <a:off x="387350" y="2114550"/>
            <a:ext cx="6318250" cy="196850"/>
          </a:xfrm>
          <a:custGeom>
            <a:avLst/>
            <a:gdLst>
              <a:gd name="connsiteX0" fmla="*/ 10075 w 6318250"/>
              <a:gd name="connsiteY0" fmla="*/ 13107 h 196850"/>
              <a:gd name="connsiteX1" fmla="*/ 6326420 w 6318250"/>
              <a:gd name="connsiteY1" fmla="*/ 13107 h 196850"/>
              <a:gd name="connsiteX2" fmla="*/ 6326420 w 6318250"/>
              <a:gd name="connsiteY2" fmla="*/ 203607 h 196850"/>
              <a:gd name="connsiteX3" fmla="*/ 10075 w 6318250"/>
              <a:gd name="connsiteY3" fmla="*/ 203607 h 196850"/>
              <a:gd name="connsiteX4" fmla="*/ 10075 w 6318250"/>
              <a:gd name="connsiteY4" fmla="*/ 13107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18250" h="196850">
                <a:moveTo>
                  <a:pt x="10075" y="13107"/>
                </a:moveTo>
                <a:lnTo>
                  <a:pt x="6326420" y="13107"/>
                </a:lnTo>
                <a:lnTo>
                  <a:pt x="6326420" y="203607"/>
                </a:lnTo>
                <a:lnTo>
                  <a:pt x="10075" y="203607"/>
                </a:lnTo>
                <a:lnTo>
                  <a:pt x="10075" y="13107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reeform 627"/>
          <p:cNvSpPr/>
          <p:nvPr/>
        </p:nvSpPr>
        <p:spPr>
          <a:xfrm>
            <a:off x="387350" y="2368550"/>
            <a:ext cx="6902450" cy="196850"/>
          </a:xfrm>
          <a:custGeom>
            <a:avLst/>
            <a:gdLst>
              <a:gd name="connsiteX0" fmla="*/ 10075 w 6902450"/>
              <a:gd name="connsiteY0" fmla="*/ 17642 h 196850"/>
              <a:gd name="connsiteX1" fmla="*/ 6909350 w 6902450"/>
              <a:gd name="connsiteY1" fmla="*/ 17642 h 196850"/>
              <a:gd name="connsiteX2" fmla="*/ 6909350 w 6902450"/>
              <a:gd name="connsiteY2" fmla="*/ 208142 h 196850"/>
              <a:gd name="connsiteX3" fmla="*/ 10075 w 6902450"/>
              <a:gd name="connsiteY3" fmla="*/ 208142 h 196850"/>
              <a:gd name="connsiteX4" fmla="*/ 10075 w 6902450"/>
              <a:gd name="connsiteY4" fmla="*/ 17642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02450" h="196850">
                <a:moveTo>
                  <a:pt x="10075" y="17642"/>
                </a:moveTo>
                <a:lnTo>
                  <a:pt x="6909350" y="17642"/>
                </a:lnTo>
                <a:lnTo>
                  <a:pt x="6909350" y="208142"/>
                </a:lnTo>
                <a:lnTo>
                  <a:pt x="10075" y="208142"/>
                </a:lnTo>
                <a:lnTo>
                  <a:pt x="10075" y="17642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reeform 628"/>
          <p:cNvSpPr/>
          <p:nvPr/>
        </p:nvSpPr>
        <p:spPr>
          <a:xfrm>
            <a:off x="374650" y="2825750"/>
            <a:ext cx="8134350" cy="1454150"/>
          </a:xfrm>
          <a:custGeom>
            <a:avLst/>
            <a:gdLst>
              <a:gd name="connsiteX0" fmla="*/ 10075 w 8134350"/>
              <a:gd name="connsiteY0" fmla="*/ 14522 h 1454150"/>
              <a:gd name="connsiteX1" fmla="*/ 8145695 w 8134350"/>
              <a:gd name="connsiteY1" fmla="*/ 14522 h 1454150"/>
              <a:gd name="connsiteX2" fmla="*/ 8145695 w 8134350"/>
              <a:gd name="connsiteY2" fmla="*/ 1454702 h 1454150"/>
              <a:gd name="connsiteX3" fmla="*/ 10075 w 8134350"/>
              <a:gd name="connsiteY3" fmla="*/ 1454702 h 1454150"/>
              <a:gd name="connsiteX4" fmla="*/ 10075 w 8134350"/>
              <a:gd name="connsiteY4" fmla="*/ 14522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34350" h="1454150">
                <a:moveTo>
                  <a:pt x="10075" y="14522"/>
                </a:moveTo>
                <a:lnTo>
                  <a:pt x="8145695" y="14522"/>
                </a:lnTo>
                <a:lnTo>
                  <a:pt x="8145695" y="1454702"/>
                </a:lnTo>
                <a:lnTo>
                  <a:pt x="10075" y="1454702"/>
                </a:lnTo>
                <a:lnTo>
                  <a:pt x="10075" y="1452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TextBox 629"/>
          <p:cNvSpPr txBox="1"/>
          <p:nvPr/>
        </p:nvSpPr>
        <p:spPr>
          <a:xfrm>
            <a:off x="397424" y="492686"/>
            <a:ext cx="7906025" cy="37739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4583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Errors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Verdana"/>
                <a:ea typeface="Verdana"/>
              </a:rPr>
              <a:t>-</a:t>
            </a:r>
            <a:r>
              <a:rPr lang="en-US" altLang="zh-CN" sz="3200" b="1" dirty="0">
                <a:solidFill>
                  <a:srgbClr val="ED6B00"/>
                </a:solidFill>
                <a:latin typeface="Verdana"/>
                <a:cs typeface="Verdana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Cuda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Out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of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Memory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6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250" dirty="0">
                <a:solidFill>
                  <a:srgbClr val="AD00DA"/>
                </a:solidFill>
                <a:latin typeface="Courier New"/>
                <a:ea typeface="Courier New"/>
              </a:rPr>
              <a:t>import</a:t>
            </a:r>
            <a:r>
              <a:rPr lang="en-US" altLang="zh-CN" sz="1250" spc="89" dirty="0">
                <a:solidFill>
                  <a:srgbClr val="AD00DA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torch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250" dirty="0">
                <a:solidFill>
                  <a:srgbClr val="AD00DA"/>
                </a:solidFill>
                <a:latin typeface="Courier New"/>
                <a:ea typeface="Courier New"/>
              </a:rPr>
              <a:t>import</a:t>
            </a:r>
            <a:r>
              <a:rPr lang="en-US" altLang="zh-CN" sz="1250" spc="139" dirty="0">
                <a:solidFill>
                  <a:srgbClr val="AD00DA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torchvision.models</a:t>
            </a:r>
            <a:r>
              <a:rPr lang="en-US" altLang="zh-CN" sz="1250" spc="13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AD00DA"/>
                </a:solidFill>
                <a:latin typeface="Courier New"/>
                <a:ea typeface="Courier New"/>
              </a:rPr>
              <a:t>as</a:t>
            </a:r>
            <a:r>
              <a:rPr lang="en-US" altLang="zh-CN" sz="1250" spc="139" dirty="0">
                <a:solidFill>
                  <a:srgbClr val="AD00DA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models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resnet18</a:t>
            </a:r>
            <a:r>
              <a:rPr lang="en-US" altLang="zh-CN" sz="1250" spc="6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250" spc="6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models.resnet18().to(</a:t>
            </a:r>
            <a:r>
              <a:rPr lang="en-US" altLang="zh-CN" sz="1250" spc="7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A21313"/>
                </a:solidFill>
                <a:latin typeface="Courier New"/>
                <a:ea typeface="Courier New"/>
              </a:rPr>
              <a:t>"cuda:0"</a:t>
            </a:r>
            <a:r>
              <a:rPr lang="en-US" altLang="zh-CN" sz="1250" spc="69" dirty="0">
                <a:solidFill>
                  <a:srgbClr val="A21313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en-US" altLang="zh-CN" sz="1250" spc="69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#</a:t>
            </a:r>
            <a:r>
              <a:rPr lang="en-US" altLang="zh-CN" sz="1250" spc="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Neural</a:t>
            </a:r>
            <a:r>
              <a:rPr lang="en-US" altLang="zh-CN" sz="1250" spc="69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Networks</a:t>
            </a:r>
            <a:r>
              <a:rPr lang="en-US" altLang="zh-CN" sz="1250" spc="7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for</a:t>
            </a:r>
            <a:r>
              <a:rPr lang="en-US" altLang="zh-CN" sz="1250" spc="69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Image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data</a:t>
            </a:r>
            <a:r>
              <a:rPr lang="en-US" altLang="zh-CN" sz="1250" spc="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2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torch.randn(</a:t>
            </a:r>
            <a:r>
              <a:rPr lang="en-US" altLang="zh-CN" sz="12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88759"/>
                </a:solidFill>
                <a:latin typeface="Courier New"/>
                <a:ea typeface="Courier New"/>
              </a:rPr>
              <a:t>512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250" dirty="0">
                <a:solidFill>
                  <a:srgbClr val="088759"/>
                </a:solidFill>
                <a:latin typeface="Courier New"/>
                <a:ea typeface="Courier New"/>
              </a:rPr>
              <a:t>3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250" dirty="0">
                <a:solidFill>
                  <a:srgbClr val="088759"/>
                </a:solidFill>
                <a:latin typeface="Courier New"/>
                <a:ea typeface="Courier New"/>
              </a:rPr>
              <a:t>244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250" dirty="0">
                <a:solidFill>
                  <a:srgbClr val="088759"/>
                </a:solidFill>
                <a:latin typeface="Courier New"/>
                <a:ea typeface="Courier New"/>
              </a:rPr>
              <a:t>244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r>
              <a:rPr lang="en-US" altLang="zh-CN" sz="1250" spc="6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#</a:t>
            </a:r>
            <a:r>
              <a:rPr lang="en-US" altLang="zh-CN" sz="1250" spc="6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Create</a:t>
            </a:r>
            <a:r>
              <a:rPr lang="en-US" altLang="zh-CN" sz="1250" spc="6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fake</a:t>
            </a:r>
            <a:r>
              <a:rPr lang="en-US" altLang="zh-CN" sz="1250" spc="6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data</a:t>
            </a:r>
            <a:r>
              <a:rPr lang="en-US" altLang="zh-CN" sz="1250" spc="6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(512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out</a:t>
            </a:r>
            <a:r>
              <a:rPr lang="en-US" altLang="zh-CN" sz="1250" spc="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2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resnet18(data.to(</a:t>
            </a:r>
            <a:r>
              <a:rPr lang="en-US" altLang="zh-CN" sz="1250" spc="44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A21313"/>
                </a:solidFill>
                <a:latin typeface="Courier New"/>
                <a:ea typeface="Courier New"/>
              </a:rPr>
              <a:t>"cuda:0"</a:t>
            </a:r>
            <a:r>
              <a:rPr lang="en-US" altLang="zh-CN" sz="1250" spc="44" dirty="0">
                <a:solidFill>
                  <a:srgbClr val="A21313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0000"/>
                </a:solidFill>
                <a:latin typeface="Courier New"/>
                <a:ea typeface="Courier New"/>
              </a:rPr>
              <a:t>))</a:t>
            </a:r>
            <a:r>
              <a:rPr lang="en-US" altLang="zh-CN" sz="1250" spc="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#</a:t>
            </a:r>
            <a:r>
              <a:rPr lang="en-US" altLang="zh-CN" sz="1250" spc="4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Use</a:t>
            </a:r>
            <a:r>
              <a:rPr lang="en-US" altLang="zh-CN" sz="1250" spc="4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Data</a:t>
            </a:r>
            <a:r>
              <a:rPr lang="en-US" altLang="zh-CN" sz="1250" spc="4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as</a:t>
            </a:r>
            <a:r>
              <a:rPr lang="en-US" altLang="zh-CN" sz="1250" spc="4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Input</a:t>
            </a:r>
            <a:r>
              <a:rPr lang="en-US" altLang="zh-CN" sz="1250" spc="4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and</a:t>
            </a:r>
            <a:r>
              <a:rPr lang="en-US" altLang="zh-CN" sz="1250" spc="4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Feed</a:t>
            </a:r>
            <a:r>
              <a:rPr lang="en-US" altLang="zh-CN" sz="1250" spc="44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250" dirty="0">
                <a:solidFill>
                  <a:srgbClr val="007F00"/>
                </a:solidFill>
                <a:latin typeface="Courier New"/>
                <a:ea typeface="Courier New"/>
              </a:rPr>
              <a:t>to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250" dirty="0">
                <a:solidFill>
                  <a:srgbClr val="775D25"/>
                </a:solidFill>
                <a:latin typeface="Courier New"/>
                <a:ea typeface="Courier New"/>
              </a:rPr>
              <a:t>print</a:t>
            </a:r>
            <a:r>
              <a:rPr lang="en-US" altLang="zh-CN" sz="1250" spc="10" dirty="0">
                <a:solidFill>
                  <a:srgbClr val="000000"/>
                </a:solidFill>
                <a:latin typeface="Courier New"/>
                <a:ea typeface="Courier New"/>
              </a:rPr>
              <a:t>(o</a:t>
            </a:r>
            <a:r>
              <a:rPr lang="en-US" altLang="zh-CN" sz="1250" spc="5" dirty="0">
                <a:solidFill>
                  <a:srgbClr val="000000"/>
                </a:solidFill>
                <a:latin typeface="Courier New"/>
                <a:ea typeface="Courier New"/>
              </a:rPr>
              <a:t>ut.shape)</a:t>
            </a:r>
          </a:p>
          <a:p>
            <a:pPr marL="0" hangingPunct="0">
              <a:lnSpc>
                <a:spcPct val="114583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CUDA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out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of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memory.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Tried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to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allocate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350.00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MiB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(GPU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0;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14.76</a:t>
            </a:r>
            <a:r>
              <a:rPr lang="en-US" altLang="zh-CN" sz="1800" spc="-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GiB</a:t>
            </a:r>
            <a:r>
              <a:rPr lang="en-US" altLang="zh-CN" sz="1800" spc="-3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total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capacity;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11.94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GiB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already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allocated;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123.75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MiB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free;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13.71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GiB</a:t>
            </a:r>
            <a:r>
              <a:rPr lang="en-US" altLang="zh-CN" sz="1800" spc="-2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reserved</a:t>
            </a:r>
            <a:r>
              <a:rPr lang="en-US" altLang="zh-CN" sz="1800" spc="-25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in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total</a:t>
            </a:r>
            <a:r>
              <a:rPr lang="en-US" altLang="zh-CN" sz="1800" spc="-10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by</a:t>
            </a:r>
            <a:r>
              <a:rPr lang="en-US" altLang="zh-CN" sz="1800" spc="-114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PyTorch)</a:t>
            </a:r>
          </a:p>
          <a:p>
            <a:pPr>
              <a:lnSpc>
                <a:spcPts val="156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=&gt;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batch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size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large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fit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in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GPU.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Reduce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batch</a:t>
            </a:r>
            <a:r>
              <a:rPr lang="en-US" altLang="zh-CN" sz="1800" spc="-1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size.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Freeform 63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reeform 631"/>
          <p:cNvSpPr/>
          <p:nvPr/>
        </p:nvSpPr>
        <p:spPr>
          <a:xfrm>
            <a:off x="298450" y="1250950"/>
            <a:ext cx="8528050" cy="3308350"/>
          </a:xfrm>
          <a:custGeom>
            <a:avLst/>
            <a:gdLst>
              <a:gd name="connsiteX0" fmla="*/ 13249 w 8528050"/>
              <a:gd name="connsiteY0" fmla="*/ 15375 h 3308350"/>
              <a:gd name="connsiteX1" fmla="*/ 8533848 w 8528050"/>
              <a:gd name="connsiteY1" fmla="*/ 15375 h 3308350"/>
              <a:gd name="connsiteX2" fmla="*/ 8533848 w 8528050"/>
              <a:gd name="connsiteY2" fmla="*/ 3318073 h 3308350"/>
              <a:gd name="connsiteX3" fmla="*/ 13249 w 8528050"/>
              <a:gd name="connsiteY3" fmla="*/ 3318073 h 3308350"/>
              <a:gd name="connsiteX4" fmla="*/ 13249 w 8528050"/>
              <a:gd name="connsiteY4" fmla="*/ 15375 h 3308350"/>
              <a:gd name="connsiteX5" fmla="*/ 13249 w 8528050"/>
              <a:gd name="connsiteY5" fmla="*/ 15375 h 330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28050" h="3308350">
                <a:moveTo>
                  <a:pt x="13249" y="15375"/>
                </a:moveTo>
                <a:lnTo>
                  <a:pt x="8533848" y="15375"/>
                </a:lnTo>
                <a:lnTo>
                  <a:pt x="8533848" y="3318073"/>
                </a:lnTo>
                <a:lnTo>
                  <a:pt x="13249" y="3318073"/>
                </a:lnTo>
                <a:lnTo>
                  <a:pt x="13249" y="15375"/>
                </a:lnTo>
                <a:lnTo>
                  <a:pt x="13249" y="15375"/>
                </a:lnTo>
                <a:close/>
              </a:path>
            </a:pathLst>
          </a:custGeom>
          <a:solidFill>
            <a:srgbClr val="00001F">
              <a:alpha val="0"/>
            </a:srgbClr>
          </a:solidFill>
          <a:ln w="9525">
            <a:solidFill>
              <a:srgbClr val="CBCBCB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reeform 632"/>
          <p:cNvSpPr/>
          <p:nvPr/>
        </p:nvSpPr>
        <p:spPr>
          <a:xfrm>
            <a:off x="387350" y="1339850"/>
            <a:ext cx="3854450" cy="209550"/>
          </a:xfrm>
          <a:custGeom>
            <a:avLst/>
            <a:gdLst>
              <a:gd name="connsiteX0" fmla="*/ 10075 w 3854450"/>
              <a:gd name="connsiteY0" fmla="*/ 12200 h 209550"/>
              <a:gd name="connsiteX1" fmla="*/ 3860575 w 3854450"/>
              <a:gd name="connsiteY1" fmla="*/ 12200 h 209550"/>
              <a:gd name="connsiteX2" fmla="*/ 3860575 w 3854450"/>
              <a:gd name="connsiteY2" fmla="*/ 220100 h 209550"/>
              <a:gd name="connsiteX3" fmla="*/ 10075 w 3854450"/>
              <a:gd name="connsiteY3" fmla="*/ 220100 h 209550"/>
              <a:gd name="connsiteX4" fmla="*/ 10075 w 3854450"/>
              <a:gd name="connsiteY4" fmla="*/ 122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450" h="209550">
                <a:moveTo>
                  <a:pt x="10075" y="12200"/>
                </a:moveTo>
                <a:lnTo>
                  <a:pt x="3860575" y="12200"/>
                </a:lnTo>
                <a:lnTo>
                  <a:pt x="3860575" y="220100"/>
                </a:lnTo>
                <a:lnTo>
                  <a:pt x="10075" y="220100"/>
                </a:lnTo>
                <a:lnTo>
                  <a:pt x="10075" y="12200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reeform 633"/>
          <p:cNvSpPr/>
          <p:nvPr/>
        </p:nvSpPr>
        <p:spPr>
          <a:xfrm>
            <a:off x="387350" y="1593850"/>
            <a:ext cx="3854450" cy="222250"/>
          </a:xfrm>
          <a:custGeom>
            <a:avLst/>
            <a:gdLst>
              <a:gd name="connsiteX0" fmla="*/ 10075 w 3854450"/>
              <a:gd name="connsiteY0" fmla="*/ 16850 h 222250"/>
              <a:gd name="connsiteX1" fmla="*/ 3860575 w 3854450"/>
              <a:gd name="connsiteY1" fmla="*/ 16850 h 222250"/>
              <a:gd name="connsiteX2" fmla="*/ 3860575 w 3854450"/>
              <a:gd name="connsiteY2" fmla="*/ 224750 h 222250"/>
              <a:gd name="connsiteX3" fmla="*/ 10075 w 3854450"/>
              <a:gd name="connsiteY3" fmla="*/ 224750 h 222250"/>
              <a:gd name="connsiteX4" fmla="*/ 10075 w 3854450"/>
              <a:gd name="connsiteY4" fmla="*/ 168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450" h="222250">
                <a:moveTo>
                  <a:pt x="10075" y="16850"/>
                </a:moveTo>
                <a:lnTo>
                  <a:pt x="3860575" y="16850"/>
                </a:lnTo>
                <a:lnTo>
                  <a:pt x="3860575" y="224750"/>
                </a:lnTo>
                <a:lnTo>
                  <a:pt x="10075" y="224750"/>
                </a:lnTo>
                <a:lnTo>
                  <a:pt x="10075" y="16850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reeform 634"/>
          <p:cNvSpPr/>
          <p:nvPr/>
        </p:nvSpPr>
        <p:spPr>
          <a:xfrm>
            <a:off x="387350" y="1860550"/>
            <a:ext cx="3854450" cy="209550"/>
          </a:xfrm>
          <a:custGeom>
            <a:avLst/>
            <a:gdLst>
              <a:gd name="connsiteX0" fmla="*/ 10075 w 3854450"/>
              <a:gd name="connsiteY0" fmla="*/ 8800 h 209550"/>
              <a:gd name="connsiteX1" fmla="*/ 3860575 w 3854450"/>
              <a:gd name="connsiteY1" fmla="*/ 8800 h 209550"/>
              <a:gd name="connsiteX2" fmla="*/ 3860575 w 3854450"/>
              <a:gd name="connsiteY2" fmla="*/ 216700 h 209550"/>
              <a:gd name="connsiteX3" fmla="*/ 10075 w 3854450"/>
              <a:gd name="connsiteY3" fmla="*/ 216700 h 209550"/>
              <a:gd name="connsiteX4" fmla="*/ 10075 w 3854450"/>
              <a:gd name="connsiteY4" fmla="*/ 88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450" h="209550">
                <a:moveTo>
                  <a:pt x="10075" y="8800"/>
                </a:moveTo>
                <a:lnTo>
                  <a:pt x="3860575" y="8800"/>
                </a:lnTo>
                <a:lnTo>
                  <a:pt x="3860575" y="216700"/>
                </a:lnTo>
                <a:lnTo>
                  <a:pt x="10075" y="216700"/>
                </a:lnTo>
                <a:lnTo>
                  <a:pt x="10075" y="8800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reeform 635"/>
          <p:cNvSpPr/>
          <p:nvPr/>
        </p:nvSpPr>
        <p:spPr>
          <a:xfrm>
            <a:off x="387350" y="2114550"/>
            <a:ext cx="3854450" cy="209550"/>
          </a:xfrm>
          <a:custGeom>
            <a:avLst/>
            <a:gdLst>
              <a:gd name="connsiteX0" fmla="*/ 10075 w 3854450"/>
              <a:gd name="connsiteY0" fmla="*/ 13425 h 209550"/>
              <a:gd name="connsiteX1" fmla="*/ 3860575 w 3854450"/>
              <a:gd name="connsiteY1" fmla="*/ 13425 h 209550"/>
              <a:gd name="connsiteX2" fmla="*/ 3860575 w 3854450"/>
              <a:gd name="connsiteY2" fmla="*/ 221325 h 209550"/>
              <a:gd name="connsiteX3" fmla="*/ 10075 w 3854450"/>
              <a:gd name="connsiteY3" fmla="*/ 221325 h 209550"/>
              <a:gd name="connsiteX4" fmla="*/ 10075 w 3854450"/>
              <a:gd name="connsiteY4" fmla="*/ 1342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4450" h="209550">
                <a:moveTo>
                  <a:pt x="10075" y="13425"/>
                </a:moveTo>
                <a:lnTo>
                  <a:pt x="3860575" y="13425"/>
                </a:lnTo>
                <a:lnTo>
                  <a:pt x="3860575" y="221325"/>
                </a:lnTo>
                <a:lnTo>
                  <a:pt x="10075" y="221325"/>
                </a:lnTo>
                <a:lnTo>
                  <a:pt x="10075" y="13425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reeform 636"/>
          <p:cNvSpPr/>
          <p:nvPr/>
        </p:nvSpPr>
        <p:spPr>
          <a:xfrm>
            <a:off x="387350" y="2368550"/>
            <a:ext cx="8223250" cy="222250"/>
          </a:xfrm>
          <a:custGeom>
            <a:avLst/>
            <a:gdLst>
              <a:gd name="connsiteX0" fmla="*/ 10075 w 8223250"/>
              <a:gd name="connsiteY0" fmla="*/ 18075 h 222250"/>
              <a:gd name="connsiteX1" fmla="*/ 8230375 w 8223250"/>
              <a:gd name="connsiteY1" fmla="*/ 18075 h 222250"/>
              <a:gd name="connsiteX2" fmla="*/ 8230375 w 8223250"/>
              <a:gd name="connsiteY2" fmla="*/ 225975 h 222250"/>
              <a:gd name="connsiteX3" fmla="*/ 10075 w 8223250"/>
              <a:gd name="connsiteY3" fmla="*/ 225975 h 222250"/>
              <a:gd name="connsiteX4" fmla="*/ 10075 w 8223250"/>
              <a:gd name="connsiteY4" fmla="*/ 18075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250" h="222250">
                <a:moveTo>
                  <a:pt x="10075" y="18075"/>
                </a:moveTo>
                <a:lnTo>
                  <a:pt x="8230375" y="18075"/>
                </a:lnTo>
                <a:lnTo>
                  <a:pt x="8230375" y="225975"/>
                </a:lnTo>
                <a:lnTo>
                  <a:pt x="10075" y="225975"/>
                </a:lnTo>
                <a:lnTo>
                  <a:pt x="10075" y="18075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reeform 637"/>
          <p:cNvSpPr/>
          <p:nvPr/>
        </p:nvSpPr>
        <p:spPr>
          <a:xfrm>
            <a:off x="387350" y="2724150"/>
            <a:ext cx="7194550" cy="742950"/>
          </a:xfrm>
          <a:custGeom>
            <a:avLst/>
            <a:gdLst>
              <a:gd name="connsiteX0" fmla="*/ 10075 w 7194550"/>
              <a:gd name="connsiteY0" fmla="*/ 8652 h 742950"/>
              <a:gd name="connsiteX1" fmla="*/ 7202575 w 7194550"/>
              <a:gd name="connsiteY1" fmla="*/ 8652 h 742950"/>
              <a:gd name="connsiteX2" fmla="*/ 7202575 w 7194550"/>
              <a:gd name="connsiteY2" fmla="*/ 743053 h 742950"/>
              <a:gd name="connsiteX3" fmla="*/ 10075 w 7194550"/>
              <a:gd name="connsiteY3" fmla="*/ 743053 h 742950"/>
              <a:gd name="connsiteX4" fmla="*/ 10075 w 7194550"/>
              <a:gd name="connsiteY4" fmla="*/ 8652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550" h="742950">
                <a:moveTo>
                  <a:pt x="10075" y="8652"/>
                </a:moveTo>
                <a:lnTo>
                  <a:pt x="7202575" y="8652"/>
                </a:lnTo>
                <a:lnTo>
                  <a:pt x="7202575" y="743053"/>
                </a:lnTo>
                <a:lnTo>
                  <a:pt x="10075" y="743053"/>
                </a:lnTo>
                <a:lnTo>
                  <a:pt x="10075" y="8652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reeform 638"/>
          <p:cNvSpPr/>
          <p:nvPr/>
        </p:nvSpPr>
        <p:spPr>
          <a:xfrm>
            <a:off x="387350" y="3511550"/>
            <a:ext cx="4121150" cy="222250"/>
          </a:xfrm>
          <a:custGeom>
            <a:avLst/>
            <a:gdLst>
              <a:gd name="connsiteX0" fmla="*/ 10075 w 4121150"/>
              <a:gd name="connsiteY0" fmla="*/ 14600 h 222250"/>
              <a:gd name="connsiteX1" fmla="*/ 4131775 w 4121150"/>
              <a:gd name="connsiteY1" fmla="*/ 14600 h 222250"/>
              <a:gd name="connsiteX2" fmla="*/ 4131775 w 4121150"/>
              <a:gd name="connsiteY2" fmla="*/ 222499 h 222250"/>
              <a:gd name="connsiteX3" fmla="*/ 10075 w 4121150"/>
              <a:gd name="connsiteY3" fmla="*/ 222499 h 222250"/>
              <a:gd name="connsiteX4" fmla="*/ 10075 w 4121150"/>
              <a:gd name="connsiteY4" fmla="*/ 1460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1150" h="222250">
                <a:moveTo>
                  <a:pt x="10075" y="14600"/>
                </a:moveTo>
                <a:lnTo>
                  <a:pt x="4131775" y="14600"/>
                </a:lnTo>
                <a:lnTo>
                  <a:pt x="4131775" y="222499"/>
                </a:lnTo>
                <a:lnTo>
                  <a:pt x="10075" y="222499"/>
                </a:lnTo>
                <a:lnTo>
                  <a:pt x="10075" y="14600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reeform 639"/>
          <p:cNvSpPr/>
          <p:nvPr/>
        </p:nvSpPr>
        <p:spPr>
          <a:xfrm>
            <a:off x="387350" y="3778250"/>
            <a:ext cx="3714750" cy="209550"/>
          </a:xfrm>
          <a:custGeom>
            <a:avLst/>
            <a:gdLst>
              <a:gd name="connsiteX0" fmla="*/ 10075 w 3714750"/>
              <a:gd name="connsiteY0" fmla="*/ 6549 h 209550"/>
              <a:gd name="connsiteX1" fmla="*/ 3718074 w 3714750"/>
              <a:gd name="connsiteY1" fmla="*/ 6549 h 209550"/>
              <a:gd name="connsiteX2" fmla="*/ 3718074 w 3714750"/>
              <a:gd name="connsiteY2" fmla="*/ 214450 h 209550"/>
              <a:gd name="connsiteX3" fmla="*/ 10075 w 3714750"/>
              <a:gd name="connsiteY3" fmla="*/ 214450 h 209550"/>
              <a:gd name="connsiteX4" fmla="*/ 10075 w 3714750"/>
              <a:gd name="connsiteY4" fmla="*/ 6549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0" h="209550">
                <a:moveTo>
                  <a:pt x="10075" y="6549"/>
                </a:moveTo>
                <a:lnTo>
                  <a:pt x="3718074" y="6549"/>
                </a:lnTo>
                <a:lnTo>
                  <a:pt x="3718074" y="214450"/>
                </a:lnTo>
                <a:lnTo>
                  <a:pt x="10075" y="214450"/>
                </a:lnTo>
                <a:lnTo>
                  <a:pt x="10075" y="6549"/>
                </a:lnTo>
                <a:close/>
              </a:path>
            </a:pathLst>
          </a:custGeom>
          <a:solidFill>
            <a:srgbClr val="EDEDE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TextBox 640"/>
          <p:cNvSpPr txBox="1"/>
          <p:nvPr/>
        </p:nvSpPr>
        <p:spPr>
          <a:xfrm>
            <a:off x="397424" y="492686"/>
            <a:ext cx="8037005" cy="37990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4583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Common</a:t>
            </a:r>
            <a:r>
              <a:rPr lang="en-US" altLang="zh-CN" sz="3200" b="1" spc="-8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Errors</a:t>
            </a:r>
            <a:r>
              <a:rPr lang="en-US" altLang="zh-CN" sz="3200" b="1" spc="-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Verdana"/>
                <a:ea typeface="Verdana"/>
              </a:rPr>
              <a:t>-</a:t>
            </a:r>
            <a:r>
              <a:rPr lang="en-US" altLang="zh-CN" sz="3200" b="1" spc="-125" dirty="0">
                <a:solidFill>
                  <a:srgbClr val="ED6B00"/>
                </a:solidFill>
                <a:latin typeface="Verdana"/>
                <a:cs typeface="Verdana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Mismatched</a:t>
            </a:r>
            <a:r>
              <a:rPr lang="en-US" altLang="zh-CN" sz="3200" b="1" spc="-8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Tensor</a:t>
            </a:r>
            <a:r>
              <a:rPr lang="en-US" altLang="zh-CN" sz="3200" b="1" spc="-90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Type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7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50" dirty="0">
                <a:solidFill>
                  <a:srgbClr val="AD00DA"/>
                </a:solidFill>
                <a:latin typeface="Courier New"/>
                <a:ea typeface="Courier New"/>
              </a:rPr>
              <a:t>import</a:t>
            </a:r>
            <a:r>
              <a:rPr lang="en-US" altLang="zh-CN" sz="1350" dirty="0">
                <a:solidFill>
                  <a:srgbClr val="AD00DA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torch.nn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AD00DA"/>
                </a:solidFill>
                <a:latin typeface="Courier New"/>
                <a:ea typeface="Courier New"/>
              </a:rPr>
              <a:t>as</a:t>
            </a:r>
            <a:r>
              <a:rPr lang="en-US" altLang="zh-CN" sz="1350" spc="-20" dirty="0">
                <a:solidFill>
                  <a:srgbClr val="AD00DA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nn</a:t>
            </a:r>
          </a:p>
          <a:p>
            <a:pPr>
              <a:lnSpc>
                <a:spcPts val="41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35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nn.CrossEntropyLoss()</a:t>
            </a:r>
          </a:p>
          <a:p>
            <a:pPr>
              <a:lnSpc>
                <a:spcPts val="41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outs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35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torch.randn(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5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5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</a:p>
          <a:p>
            <a:pPr>
              <a:lnSpc>
                <a:spcPts val="41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labels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350" spc="-2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torch.Tensor([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1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2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3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4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,</a:t>
            </a:r>
            <a:r>
              <a:rPr lang="en-US" altLang="zh-CN" sz="1350" dirty="0">
                <a:solidFill>
                  <a:srgbClr val="088759"/>
                </a:solidFill>
                <a:latin typeface="Courier New"/>
                <a:ea typeface="Courier New"/>
              </a:rPr>
              <a:t>0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])</a:t>
            </a:r>
          </a:p>
          <a:p>
            <a:pPr>
              <a:lnSpc>
                <a:spcPts val="41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lossval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L(outs,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labels)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#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Calculate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CrossEntropyLoss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between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outs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and</a:t>
            </a:r>
            <a:r>
              <a:rPr lang="en-US" altLang="zh-CN" sz="1350" spc="-25" dirty="0">
                <a:solidFill>
                  <a:srgbClr val="007F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7F00"/>
                </a:solidFill>
                <a:latin typeface="Courier New"/>
                <a:ea typeface="Courier New"/>
              </a:rPr>
              <a:t>labels</a:t>
            </a:r>
          </a:p>
          <a:p>
            <a:pPr>
              <a:lnSpc>
                <a:spcPts val="1075"/>
              </a:lnSpc>
            </a:pPr>
            <a:endParaRPr lang="en-US" dirty="0"/>
          </a:p>
          <a:p>
            <a:pPr marL="0" indent="12700">
              <a:lnSpc>
                <a:spcPct val="100000"/>
              </a:lnSpc>
            </a:pP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expected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scalar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type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Long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but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found</a:t>
            </a:r>
            <a:r>
              <a:rPr lang="en-US" altLang="zh-CN" sz="1800" spc="-4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Float</a:t>
            </a:r>
          </a:p>
          <a:p>
            <a:pPr>
              <a:lnSpc>
                <a:spcPts val="1300"/>
              </a:lnSpc>
            </a:pPr>
            <a:endParaRPr lang="en-US" dirty="0"/>
          </a:p>
          <a:p>
            <a:pPr marL="0" indent="12700">
              <a:lnSpc>
                <a:spcPct val="10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=&gt;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labels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must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be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tensors,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cast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it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type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“Long”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fix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this</a:t>
            </a:r>
            <a:r>
              <a:rPr lang="en-US" altLang="zh-CN" sz="1800" spc="-6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Arial"/>
                <a:ea typeface="Arial"/>
              </a:rPr>
              <a:t>issue</a:t>
            </a:r>
          </a:p>
          <a:p>
            <a:pPr>
              <a:lnSpc>
                <a:spcPts val="440"/>
              </a:lnSpc>
            </a:pPr>
            <a:endParaRPr lang="en-US" dirty="0"/>
          </a:p>
          <a:p>
            <a:pPr marL="0" hangingPunct="0">
              <a:lnSpc>
                <a:spcPct val="125416"/>
              </a:lnSpc>
            </a:pP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labels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350" spc="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labels.long()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lossval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=</a:t>
            </a:r>
            <a:r>
              <a:rPr lang="en-US" altLang="zh-CN" sz="135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L(outs,labels)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br/>
            <a:r>
              <a:rPr lang="en-US" altLang="zh-CN" sz="1350" spc="-5" dirty="0">
                <a:solidFill>
                  <a:srgbClr val="000000"/>
                </a:solidFill>
                <a:latin typeface="Courier New"/>
                <a:ea typeface="Courier New"/>
              </a:rPr>
              <a:t>pri</a:t>
            </a:r>
            <a:r>
              <a:rPr lang="en-US" altLang="zh-CN" sz="1350" dirty="0">
                <a:solidFill>
                  <a:srgbClr val="000000"/>
                </a:solidFill>
                <a:latin typeface="Courier New"/>
                <a:ea typeface="Courier New"/>
              </a:rPr>
              <a:t>nt(lossval)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Freeform 645"/>
          <p:cNvSpPr/>
          <p:nvPr/>
        </p:nvSpPr>
        <p:spPr>
          <a:xfrm>
            <a:off x="965200" y="977900"/>
            <a:ext cx="7175500" cy="114300"/>
          </a:xfrm>
          <a:custGeom>
            <a:avLst/>
            <a:gdLst>
              <a:gd name="connsiteX0" fmla="*/ 7175881 w 7175500"/>
              <a:gd name="connsiteY0" fmla="*/ 44703 h 114300"/>
              <a:gd name="connsiteX1" fmla="*/ 39116 w 7175500"/>
              <a:gd name="connsiteY1" fmla="*/ 44703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114300">
                <a:moveTo>
                  <a:pt x="7175881" y="44703"/>
                </a:moveTo>
                <a:lnTo>
                  <a:pt x="39116" y="44703"/>
                </a:lnTo>
              </a:path>
            </a:pathLst>
          </a:custGeom>
          <a:ln w="76200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reeform 646"/>
          <p:cNvSpPr/>
          <p:nvPr/>
        </p:nvSpPr>
        <p:spPr>
          <a:xfrm>
            <a:off x="965200" y="1130300"/>
            <a:ext cx="7175500" cy="38100"/>
          </a:xfrm>
          <a:custGeom>
            <a:avLst/>
            <a:gdLst>
              <a:gd name="connsiteX0" fmla="*/ 7175881 w 7175500"/>
              <a:gd name="connsiteY0" fmla="*/ 44703 h 38100"/>
              <a:gd name="connsiteX1" fmla="*/ 39116 w 7175500"/>
              <a:gd name="connsiteY1" fmla="*/ 44703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38100">
                <a:moveTo>
                  <a:pt x="7175881" y="44703"/>
                </a:moveTo>
                <a:lnTo>
                  <a:pt x="39116" y="44703"/>
                </a:lnTo>
              </a:path>
            </a:pathLst>
          </a:custGeom>
          <a:ln w="9144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reeform 647"/>
          <p:cNvSpPr/>
          <p:nvPr/>
        </p:nvSpPr>
        <p:spPr>
          <a:xfrm>
            <a:off x="965200" y="4076700"/>
            <a:ext cx="7175500" cy="114300"/>
          </a:xfrm>
          <a:custGeom>
            <a:avLst/>
            <a:gdLst>
              <a:gd name="connsiteX0" fmla="*/ 39116 w 7175500"/>
              <a:gd name="connsiteY0" fmla="*/ 44196 h 114300"/>
              <a:gd name="connsiteX1" fmla="*/ 7175881 w 7175500"/>
              <a:gd name="connsiteY1" fmla="*/ 4419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114300">
                <a:moveTo>
                  <a:pt x="39116" y="44196"/>
                </a:moveTo>
                <a:lnTo>
                  <a:pt x="7175881" y="44196"/>
                </a:lnTo>
              </a:path>
            </a:pathLst>
          </a:custGeom>
          <a:ln w="76200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reeform 648"/>
          <p:cNvSpPr/>
          <p:nvPr/>
        </p:nvSpPr>
        <p:spPr>
          <a:xfrm>
            <a:off x="965200" y="3924300"/>
            <a:ext cx="7175500" cy="38100"/>
          </a:xfrm>
          <a:custGeom>
            <a:avLst/>
            <a:gdLst>
              <a:gd name="connsiteX0" fmla="*/ 39116 w 7175500"/>
              <a:gd name="connsiteY0" fmla="*/ 44196 h 38100"/>
              <a:gd name="connsiteX1" fmla="*/ 7175881 w 7175500"/>
              <a:gd name="connsiteY1" fmla="*/ 44196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75500" h="38100">
                <a:moveTo>
                  <a:pt x="39116" y="44196"/>
                </a:moveTo>
                <a:lnTo>
                  <a:pt x="7175881" y="44196"/>
                </a:lnTo>
              </a:path>
            </a:pathLst>
          </a:custGeom>
          <a:ln w="9144">
            <a:solidFill>
              <a:srgbClr val="4CB5AA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TextBox 650"/>
          <p:cNvSpPr txBox="1"/>
          <p:nvPr/>
        </p:nvSpPr>
        <p:spPr>
          <a:xfrm>
            <a:off x="2581020" y="1908479"/>
            <a:ext cx="4009884" cy="9977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5400" b="1" dirty="0">
                <a:solidFill>
                  <a:srgbClr val="EC6B00"/>
                </a:solidFill>
                <a:latin typeface="Calibri"/>
                <a:ea typeface="Calibri"/>
              </a:rPr>
              <a:t>Colab</a:t>
            </a:r>
            <a:r>
              <a:rPr lang="en-US" altLang="zh-CN" sz="54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5400" b="1" dirty="0">
                <a:solidFill>
                  <a:srgbClr val="EC6B00"/>
                </a:solidFill>
                <a:latin typeface="Calibri"/>
                <a:ea typeface="Calibri"/>
              </a:rPr>
              <a:t>Tutorial</a:t>
            </a:r>
          </a:p>
          <a:p>
            <a:pPr>
              <a:lnSpc>
                <a:spcPts val="1069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Freeform 654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TextBox 655"/>
          <p:cNvSpPr txBox="1"/>
          <p:nvPr/>
        </p:nvSpPr>
        <p:spPr>
          <a:xfrm>
            <a:off x="396849" y="555117"/>
            <a:ext cx="5463495" cy="42292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10" dirty="0">
                <a:solidFill>
                  <a:srgbClr val="EC6B00"/>
                </a:solidFill>
                <a:latin typeface="Calibri"/>
                <a:ea typeface="Calibri"/>
              </a:rPr>
              <a:t>Out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line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30"/>
              </a:lnSpc>
            </a:pPr>
            <a:endParaRPr lang="en-US" dirty="0"/>
          </a:p>
          <a:p>
            <a:pPr marL="0" indent="9083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Introduction</a:t>
            </a:r>
          </a:p>
          <a:p>
            <a:pPr marL="0" indent="90830">
              <a:lnSpc>
                <a:spcPct val="100000"/>
              </a:lnSpc>
              <a:spcBef>
                <a:spcPts val="325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Getting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Started</a:t>
            </a:r>
          </a:p>
          <a:p>
            <a:pPr marL="0" indent="90830">
              <a:lnSpc>
                <a:spcPct val="100000"/>
              </a:lnSpc>
              <a:spcBef>
                <a:spcPts val="295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Changing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Runtime</a:t>
            </a:r>
          </a:p>
          <a:p>
            <a:pPr marL="90830" hangingPunct="0">
              <a:lnSpc>
                <a:spcPct val="113750"/>
              </a:lnSpc>
              <a:spcBef>
                <a:spcPts val="15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Executing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Block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Check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GPU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type</a:t>
            </a:r>
          </a:p>
          <a:p>
            <a:pPr marL="0" indent="90830">
              <a:lnSpc>
                <a:spcPct val="100000"/>
              </a:lnSpc>
              <a:spcBef>
                <a:spcPts val="154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Manipulation</a:t>
            </a:r>
          </a:p>
          <a:p>
            <a:pPr marL="90830" hangingPunct="0">
              <a:lnSpc>
                <a:spcPct val="113750"/>
              </a:lnSpc>
              <a:spcBef>
                <a:spcPts val="16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Mounting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Saving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Notebook</a:t>
            </a:r>
          </a:p>
          <a:p>
            <a:pPr marL="0" indent="90830">
              <a:lnSpc>
                <a:spcPct val="100000"/>
              </a:lnSpc>
              <a:spcBef>
                <a:spcPts val="154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Useful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Linux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Commands</a:t>
            </a:r>
          </a:p>
          <a:p>
            <a:pPr marL="90830" hangingPunct="0">
              <a:lnSpc>
                <a:spcPct val="115833"/>
              </a:lnSpc>
              <a:spcBef>
                <a:spcPts val="125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Problems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May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Encounter…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(very</a:t>
            </a:r>
            <a:r>
              <a:rPr lang="en-US" altLang="zh-CN" sz="1800" spc="3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ea typeface="Arial"/>
              </a:rPr>
              <a:t>important)</a:t>
            </a:r>
            <a:r>
              <a:rPr lang="en-US" altLang="zh-CN" sz="1800" dirty="0">
                <a:solidFill>
                  <a:srgbClr val="FE0000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References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Freeform 656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TextBox 657"/>
          <p:cNvSpPr txBox="1"/>
          <p:nvPr/>
        </p:nvSpPr>
        <p:spPr>
          <a:xfrm>
            <a:off x="396849" y="555117"/>
            <a:ext cx="7376548" cy="29567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5" dirty="0">
                <a:solidFill>
                  <a:srgbClr val="EC6B00"/>
                </a:solidFill>
                <a:latin typeface="Calibri"/>
                <a:ea typeface="Calibri"/>
              </a:rPr>
              <a:t>Introduct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9"/>
              </a:lnSpc>
            </a:pPr>
            <a:endParaRPr lang="en-US" dirty="0"/>
          </a:p>
          <a:p>
            <a:pPr marL="0">
              <a:lnSpc>
                <a:spcPct val="1174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What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is</a:t>
            </a:r>
            <a:r>
              <a:rPr lang="en-US" altLang="zh-CN" sz="1800" spc="15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Colab?</a:t>
            </a:r>
          </a:p>
          <a:p>
            <a:pPr>
              <a:lnSpc>
                <a:spcPts val="1069"/>
              </a:lnSpc>
            </a:pPr>
            <a:endParaRPr lang="en-US" dirty="0"/>
          </a:p>
          <a:p>
            <a:pPr marL="0" hangingPunct="0">
              <a:lnSpc>
                <a:spcPct val="11458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Colab,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"Colaboratory",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allows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write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execute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Python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spc="-10" dirty="0">
                <a:solidFill>
                  <a:srgbClr val="675C45"/>
                </a:solidFill>
                <a:latin typeface="Arial"/>
                <a:ea typeface="Arial"/>
              </a:rPr>
              <a:t>browser,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</a:p>
          <a:p>
            <a:pPr>
              <a:lnSpc>
                <a:spcPts val="1604"/>
              </a:lnSpc>
            </a:pPr>
            <a:endParaRPr lang="en-US" dirty="0"/>
          </a:p>
          <a:p>
            <a:pPr marL="0" indent="91744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Zero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configuration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required</a:t>
            </a:r>
          </a:p>
          <a:p>
            <a:pPr marL="91744" hangingPunct="0">
              <a:lnSpc>
                <a:spcPct val="113750"/>
              </a:lnSpc>
              <a:spcBef>
                <a:spcPts val="114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Free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access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GPUs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Easy</a:t>
            </a:r>
            <a:r>
              <a:rPr lang="en-US" altLang="zh-CN" sz="1800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sharing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Freeform 658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0" name="Picture 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2964180"/>
            <a:ext cx="8442959" cy="731520"/>
          </a:xfrm>
          <a:prstGeom prst="rect">
            <a:avLst/>
          </a:prstGeom>
        </p:spPr>
      </p:pic>
      <p:pic>
        <p:nvPicPr>
          <p:cNvPr id="661" name="Picture 6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" y="3756660"/>
            <a:ext cx="8389620" cy="1211580"/>
          </a:xfrm>
          <a:prstGeom prst="rect">
            <a:avLst/>
          </a:prstGeom>
        </p:spPr>
      </p:pic>
      <p:sp>
        <p:nvSpPr>
          <p:cNvPr id="2" name="Freeform 661"/>
          <p:cNvSpPr/>
          <p:nvPr/>
        </p:nvSpPr>
        <p:spPr>
          <a:xfrm>
            <a:off x="6843521" y="2919222"/>
            <a:ext cx="1982977" cy="319277"/>
          </a:xfrm>
          <a:custGeom>
            <a:avLst/>
            <a:gdLst>
              <a:gd name="connsiteX0" fmla="*/ 22859 w 1982977"/>
              <a:gd name="connsiteY0" fmla="*/ 328803 h 319277"/>
              <a:gd name="connsiteX1" fmla="*/ 1990216 w 1982977"/>
              <a:gd name="connsiteY1" fmla="*/ 328803 h 319277"/>
              <a:gd name="connsiteX2" fmla="*/ 1990216 w 1982977"/>
              <a:gd name="connsiteY2" fmla="*/ 24333 h 319277"/>
              <a:gd name="connsiteX3" fmla="*/ 22859 w 1982977"/>
              <a:gd name="connsiteY3" fmla="*/ 24333 h 319277"/>
              <a:gd name="connsiteX4" fmla="*/ 22859 w 1982977"/>
              <a:gd name="connsiteY4" fmla="*/ 328803 h 31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2977" h="319277">
                <a:moveTo>
                  <a:pt x="22859" y="328803"/>
                </a:moveTo>
                <a:lnTo>
                  <a:pt x="1990216" y="328803"/>
                </a:lnTo>
                <a:lnTo>
                  <a:pt x="1990216" y="24333"/>
                </a:lnTo>
                <a:lnTo>
                  <a:pt x="22859" y="24333"/>
                </a:lnTo>
                <a:lnTo>
                  <a:pt x="22859" y="32880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8955">
            <a:solidFill>
              <a:srgbClr val="FE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reeform 662"/>
          <p:cNvSpPr/>
          <p:nvPr/>
        </p:nvSpPr>
        <p:spPr>
          <a:xfrm>
            <a:off x="7554721" y="2703322"/>
            <a:ext cx="420877" cy="230377"/>
          </a:xfrm>
          <a:custGeom>
            <a:avLst/>
            <a:gdLst>
              <a:gd name="connsiteX0" fmla="*/ 373380 w 420877"/>
              <a:gd name="connsiteY0" fmla="*/ 239141 h 230377"/>
              <a:gd name="connsiteX1" fmla="*/ 318770 w 420877"/>
              <a:gd name="connsiteY1" fmla="*/ 177038 h 230377"/>
              <a:gd name="connsiteX2" fmla="*/ 350011 w 420877"/>
              <a:gd name="connsiteY2" fmla="*/ 177038 h 230377"/>
              <a:gd name="connsiteX3" fmla="*/ 350011 w 420877"/>
              <a:gd name="connsiteY3" fmla="*/ 68199 h 230377"/>
              <a:gd name="connsiteX4" fmla="*/ 24130 w 420877"/>
              <a:gd name="connsiteY4" fmla="*/ 68199 h 230377"/>
              <a:gd name="connsiteX5" fmla="*/ 24130 w 420877"/>
              <a:gd name="connsiteY5" fmla="*/ 21590 h 230377"/>
              <a:gd name="connsiteX6" fmla="*/ 396747 w 420877"/>
              <a:gd name="connsiteY6" fmla="*/ 21590 h 230377"/>
              <a:gd name="connsiteX7" fmla="*/ 396747 w 420877"/>
              <a:gd name="connsiteY7" fmla="*/ 177038 h 230377"/>
              <a:gd name="connsiteX8" fmla="*/ 427990 w 420877"/>
              <a:gd name="connsiteY8" fmla="*/ 177038 h 230377"/>
              <a:gd name="connsiteX9" fmla="*/ 373380 w 420877"/>
              <a:gd name="connsiteY9" fmla="*/ 239141 h 230377"/>
              <a:gd name="connsiteX10" fmla="*/ 373380 w 420877"/>
              <a:gd name="connsiteY10" fmla="*/ 239141 h 230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877" h="230377">
                <a:moveTo>
                  <a:pt x="373380" y="239141"/>
                </a:moveTo>
                <a:lnTo>
                  <a:pt x="318770" y="177038"/>
                </a:lnTo>
                <a:lnTo>
                  <a:pt x="350011" y="177038"/>
                </a:lnTo>
                <a:lnTo>
                  <a:pt x="350011" y="68199"/>
                </a:lnTo>
                <a:lnTo>
                  <a:pt x="24130" y="68199"/>
                </a:lnTo>
                <a:lnTo>
                  <a:pt x="24130" y="21590"/>
                </a:lnTo>
                <a:lnTo>
                  <a:pt x="396747" y="21590"/>
                </a:lnTo>
                <a:lnTo>
                  <a:pt x="396747" y="177038"/>
                </a:lnTo>
                <a:lnTo>
                  <a:pt x="427990" y="177038"/>
                </a:lnTo>
                <a:lnTo>
                  <a:pt x="373380" y="239141"/>
                </a:lnTo>
                <a:lnTo>
                  <a:pt x="373380" y="239141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TextBox 663"/>
          <p:cNvSpPr txBox="1"/>
          <p:nvPr/>
        </p:nvSpPr>
        <p:spPr>
          <a:xfrm>
            <a:off x="396849" y="555117"/>
            <a:ext cx="7274188" cy="2296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Getting</a:t>
            </a:r>
            <a:r>
              <a:rPr lang="en-US" altLang="zh-CN" sz="3200" b="1" spc="-15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5" dirty="0">
                <a:solidFill>
                  <a:srgbClr val="EC6B00"/>
                </a:solidFill>
                <a:latin typeface="Calibri"/>
                <a:ea typeface="Calibri"/>
              </a:rPr>
              <a:t>Started</a:t>
            </a:r>
          </a:p>
          <a:p>
            <a:pPr>
              <a:lnSpc>
                <a:spcPts val="1614"/>
              </a:lnSpc>
            </a:pPr>
            <a:endParaRPr lang="en-US" dirty="0"/>
          </a:p>
          <a:p>
            <a:pPr marL="0">
              <a:lnSpc>
                <a:spcPct val="1174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Creating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new</a:t>
            </a:r>
            <a:r>
              <a:rPr lang="en-US" altLang="zh-CN" sz="1800" spc="-2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cell</a:t>
            </a:r>
          </a:p>
          <a:p>
            <a:pPr>
              <a:lnSpc>
                <a:spcPts val="1064"/>
              </a:lnSpc>
            </a:pPr>
            <a:endParaRPr lang="en-US" dirty="0"/>
          </a:p>
          <a:p>
            <a:pPr marL="0" hangingPunct="0">
              <a:lnSpc>
                <a:spcPct val="11458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create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new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cell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clicking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+Code,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clicking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spc="-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+Text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generates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text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cell</a:t>
            </a:r>
          </a:p>
          <a:p>
            <a:pPr>
              <a:lnSpc>
                <a:spcPts val="1904"/>
              </a:lnSpc>
            </a:pPr>
            <a:endParaRPr lang="en-US" dirty="0"/>
          </a:p>
          <a:p>
            <a:pPr marL="0" indent="31242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There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options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moving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cell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up/down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copy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delete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it</a:t>
            </a:r>
          </a:p>
        </p:txBody>
      </p:sp>
      <p:sp>
        <p:nvSpPr>
          <p:cNvPr id="664" name="TextBox 664"/>
          <p:cNvSpPr txBox="1"/>
          <p:nvPr/>
        </p:nvSpPr>
        <p:spPr>
          <a:xfrm>
            <a:off x="7391654" y="3351346"/>
            <a:ext cx="1065597" cy="16865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72541">
              <a:lnSpc>
                <a:spcPct val="100000"/>
              </a:lnSpc>
            </a:pPr>
            <a:r>
              <a:rPr lang="en-US" altLang="zh-CN" sz="1400" dirty="0">
                <a:solidFill>
                  <a:srgbClr val="FEFEFE"/>
                </a:solidFill>
                <a:latin typeface="Arial"/>
                <a:ea typeface="Arial"/>
              </a:rPr>
              <a:t>Code</a:t>
            </a:r>
            <a:r>
              <a:rPr lang="en-US" altLang="zh-CN" sz="1400" spc="-15" dirty="0">
                <a:solidFill>
                  <a:srgbClr val="FEFEFE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FEFEFE"/>
                </a:solidFill>
                <a:latin typeface="Arial"/>
                <a:ea typeface="Arial"/>
              </a:rPr>
              <a:t>Cell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3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400" spc="-10" dirty="0">
                <a:solidFill>
                  <a:srgbClr val="FEFEFE"/>
                </a:solidFill>
                <a:latin typeface="Arial"/>
                <a:ea typeface="Arial"/>
              </a:rPr>
              <a:t>Te</a:t>
            </a:r>
            <a:r>
              <a:rPr lang="en-US" altLang="zh-CN" sz="1400" spc="-5" dirty="0">
                <a:solidFill>
                  <a:srgbClr val="FEFEFE"/>
                </a:solidFill>
                <a:latin typeface="Arial"/>
                <a:ea typeface="Arial"/>
              </a:rPr>
              <a:t>xt</a:t>
            </a:r>
          </a:p>
          <a:p>
            <a:pPr marL="0">
              <a:lnSpc>
                <a:spcPct val="100000"/>
              </a:lnSpc>
            </a:pPr>
            <a:r>
              <a:rPr lang="en-US" altLang="zh-CN" sz="1400" spc="-5" dirty="0">
                <a:solidFill>
                  <a:srgbClr val="FEFEFE"/>
                </a:solidFill>
                <a:latin typeface="Arial"/>
                <a:ea typeface="Arial"/>
              </a:rPr>
              <a:t>Ce</a:t>
            </a:r>
            <a:r>
              <a:rPr lang="en-US" altLang="zh-CN" sz="1400" dirty="0">
                <a:solidFill>
                  <a:srgbClr val="FEFEFE"/>
                </a:solidFill>
                <a:latin typeface="Arial"/>
                <a:ea typeface="Arial"/>
              </a:rPr>
              <a:t>ll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Freeform 665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7" name="Picture 6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360420"/>
            <a:ext cx="4732020" cy="617220"/>
          </a:xfrm>
          <a:prstGeom prst="rect">
            <a:avLst/>
          </a:prstGeom>
        </p:spPr>
      </p:pic>
      <p:pic>
        <p:nvPicPr>
          <p:cNvPr id="668" name="Picture 6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293620"/>
            <a:ext cx="4732020" cy="830580"/>
          </a:xfrm>
          <a:prstGeom prst="rect">
            <a:avLst/>
          </a:prstGeom>
        </p:spPr>
      </p:pic>
      <p:sp>
        <p:nvSpPr>
          <p:cNvPr id="2" name="TextBox 668"/>
          <p:cNvSpPr txBox="1"/>
          <p:nvPr/>
        </p:nvSpPr>
        <p:spPr>
          <a:xfrm>
            <a:off x="396849" y="555117"/>
            <a:ext cx="8311519" cy="32178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Getting</a:t>
            </a:r>
            <a:r>
              <a:rPr lang="en-US" altLang="zh-CN" sz="3200" b="1" spc="-15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5" dirty="0">
                <a:solidFill>
                  <a:srgbClr val="EC6B00"/>
                </a:solidFill>
                <a:latin typeface="Calibri"/>
                <a:ea typeface="Calibri"/>
              </a:rPr>
              <a:t>Started</a:t>
            </a:r>
          </a:p>
          <a:p>
            <a:pPr>
              <a:lnSpc>
                <a:spcPts val="1995"/>
              </a:lnSpc>
            </a:pPr>
            <a:endParaRPr lang="en-US" dirty="0"/>
          </a:p>
          <a:p>
            <a:pPr marL="0" hangingPunct="0">
              <a:lnSpc>
                <a:spcPct val="1149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type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python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cell,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leading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exclamation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mark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!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change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cell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treating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input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shell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script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19"/>
              </a:lnSpc>
            </a:pPr>
            <a:endParaRPr lang="en-US" dirty="0"/>
          </a:p>
          <a:p>
            <a:pPr marL="0" indent="4920132">
              <a:lnSpc>
                <a:spcPct val="117499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altLang="zh-CN" sz="1400" b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 Black"/>
                <a:ea typeface="Arial Black"/>
              </a:rPr>
              <a:t>python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550"/>
              </a:lnSpc>
            </a:pPr>
            <a:endParaRPr lang="en-US" dirty="0"/>
          </a:p>
          <a:p>
            <a:pPr marL="0" indent="4920132">
              <a:lnSpc>
                <a:spcPct val="117916"/>
              </a:lnSpc>
            </a:pPr>
            <a:r>
              <a:rPr lang="en-US" altLang="zh-CN" sz="1400" b="1" dirty="0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lang="en-US" altLang="zh-CN" sz="14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 Black"/>
                <a:ea typeface="Arial Black"/>
              </a:rPr>
              <a:t>shell</a:t>
            </a:r>
            <a:r>
              <a:rPr lang="en-US" altLang="zh-CN" sz="1400" spc="-1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 Black"/>
                <a:ea typeface="Arial Black"/>
              </a:rPr>
              <a:t>script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Freeform 669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TextBox 670"/>
          <p:cNvSpPr txBox="1"/>
          <p:nvPr/>
        </p:nvSpPr>
        <p:spPr>
          <a:xfrm>
            <a:off x="396849" y="555117"/>
            <a:ext cx="8108519" cy="3613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Getting</a:t>
            </a:r>
            <a:r>
              <a:rPr lang="en-US" altLang="zh-CN" sz="3200" b="1" spc="-15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5" dirty="0">
                <a:solidFill>
                  <a:srgbClr val="EC6B00"/>
                </a:solidFill>
                <a:latin typeface="Calibri"/>
                <a:ea typeface="Calibri"/>
              </a:rPr>
              <a:t>Started</a:t>
            </a:r>
          </a:p>
          <a:p>
            <a:pPr>
              <a:lnSpc>
                <a:spcPts val="1950"/>
              </a:lnSpc>
            </a:pPr>
            <a:endParaRPr lang="en-US" dirty="0"/>
          </a:p>
          <a:p>
            <a:pPr marL="0" hangingPunct="0">
              <a:lnSpc>
                <a:spcPct val="11583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exclamation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mark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(!)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starts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new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shell,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does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operations,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kills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that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shell,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while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percentage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(%)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affects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process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associated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notebook,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called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magic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command.</a:t>
            </a:r>
          </a:p>
          <a:p>
            <a:pPr>
              <a:lnSpc>
                <a:spcPts val="1244"/>
              </a:lnSpc>
            </a:pPr>
            <a:endParaRPr lang="en-US" dirty="0"/>
          </a:p>
          <a:p>
            <a:pPr marL="0" hangingPunct="0">
              <a:lnSpc>
                <a:spcPct val="321666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Use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%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instead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of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!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for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cd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(change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directory)</a:t>
            </a:r>
            <a:r>
              <a:rPr lang="en-US" altLang="zh-CN" sz="1800" spc="55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command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br/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other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magic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commands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listed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467"/>
                </a:solidFill>
                <a:uFill>
                  <a:solidFill>
                    <a:srgbClr val="009467"/>
                  </a:solidFill>
                </a:uFill>
                <a:latin typeface="Arial"/>
                <a:ea typeface="Arial"/>
              </a:rPr>
              <a:t>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930650" y="2571750"/>
            <a:ext cx="6350" cy="273050"/>
          </a:xfrm>
          <a:custGeom>
            <a:avLst/>
            <a:gdLst>
              <a:gd name="connsiteX0" fmla="*/ 10686 w 6350"/>
              <a:gd name="connsiteY0" fmla="*/ 11120 h 273050"/>
              <a:gd name="connsiteX1" fmla="*/ 10686 w 6350"/>
              <a:gd name="connsiteY1" fmla="*/ 273988 h 27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" h="273050">
                <a:moveTo>
                  <a:pt x="10686" y="11120"/>
                </a:moveTo>
                <a:lnTo>
                  <a:pt x="10686" y="273988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3469513" y="2796413"/>
            <a:ext cx="480186" cy="35686"/>
          </a:xfrm>
          <a:custGeom>
            <a:avLst/>
            <a:gdLst>
              <a:gd name="connsiteX0" fmla="*/ 1675 w 480186"/>
              <a:gd name="connsiteY0" fmla="*/ 18549 h 35686"/>
              <a:gd name="connsiteX1" fmla="*/ 471823 w 480186"/>
              <a:gd name="connsiteY1" fmla="*/ 18549 h 3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0186" h="35686">
                <a:moveTo>
                  <a:pt x="1675" y="18549"/>
                </a:moveTo>
                <a:lnTo>
                  <a:pt x="471823" y="18549"/>
                </a:lnTo>
              </a:path>
            </a:pathLst>
          </a:custGeom>
          <a:ln w="20573">
            <a:solidFill>
              <a:srgbClr val="009567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215513" y="3799713"/>
            <a:ext cx="10286" cy="276986"/>
          </a:xfrm>
          <a:custGeom>
            <a:avLst/>
            <a:gdLst>
              <a:gd name="connsiteX0" fmla="*/ 14351 w 10286"/>
              <a:gd name="connsiteY0" fmla="*/ 17597 h 276986"/>
              <a:gd name="connsiteX1" fmla="*/ 14351 w 10286"/>
              <a:gd name="connsiteY1" fmla="*/ 280465 h 27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6" h="276986">
                <a:moveTo>
                  <a:pt x="14351" y="17597"/>
                </a:moveTo>
                <a:lnTo>
                  <a:pt x="14351" y="280465"/>
                </a:lnTo>
              </a:path>
            </a:pathLst>
          </a:custGeom>
          <a:ln w="0">
            <a:solidFill>
              <a:srgbClr val="FFFFFF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720" y="2049780"/>
            <a:ext cx="861060" cy="86106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720" y="4084320"/>
            <a:ext cx="861060" cy="906780"/>
          </a:xfrm>
          <a:prstGeom prst="rect">
            <a:avLst/>
          </a:prstGeom>
        </p:spPr>
      </p:pic>
      <p:sp>
        <p:nvSpPr>
          <p:cNvPr id="2" name="TextBox 21"/>
          <p:cNvSpPr txBox="1"/>
          <p:nvPr/>
        </p:nvSpPr>
        <p:spPr>
          <a:xfrm>
            <a:off x="397424" y="555818"/>
            <a:ext cx="4807990" cy="10574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15" dirty="0">
                <a:solidFill>
                  <a:srgbClr val="ED6B00"/>
                </a:solidFill>
                <a:latin typeface="Calibri"/>
                <a:ea typeface="Calibri"/>
              </a:rPr>
              <a:t>Pr</a:t>
            </a:r>
            <a:r>
              <a:rPr lang="en-US" altLang="zh-CN" sz="3200" b="1" spc="-10" dirty="0">
                <a:solidFill>
                  <a:srgbClr val="ED6B00"/>
                </a:solidFill>
                <a:latin typeface="Calibri"/>
                <a:ea typeface="Calibri"/>
              </a:rPr>
              <a:t>erequisites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We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assume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are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already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familiar</a:t>
            </a:r>
            <a:r>
              <a:rPr lang="en-US" altLang="zh-CN" sz="1800" spc="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with…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09744" y="1750445"/>
            <a:ext cx="3176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b="1" spc="-10" dirty="0">
                <a:solidFill>
                  <a:srgbClr val="675C45"/>
                </a:solidFill>
                <a:latin typeface="Arial"/>
                <a:ea typeface="Arial"/>
              </a:rPr>
              <a:t>1.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1543" y="1750445"/>
            <a:ext cx="5556250" cy="1120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b="1" spc="-5" dirty="0">
                <a:solidFill>
                  <a:srgbClr val="675C45"/>
                </a:solidFill>
                <a:latin typeface="Arial"/>
                <a:ea typeface="Arial"/>
              </a:rPr>
              <a:t>Pyth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on3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66395" hangingPunct="0">
              <a:lnSpc>
                <a:spcPct val="149583"/>
              </a:lnSpc>
            </a:pPr>
            <a:r>
              <a:rPr lang="en-US" altLang="zh-CN" sz="1800" spc="459" dirty="0">
                <a:solidFill>
                  <a:srgbClr val="675C45"/>
                </a:solidFill>
                <a:latin typeface="Arial"/>
                <a:ea typeface="Arial"/>
              </a:rPr>
              <a:t>■</a:t>
            </a:r>
            <a:r>
              <a:rPr lang="en-US" altLang="zh-CN" sz="1800" spc="215" dirty="0">
                <a:solidFill>
                  <a:srgbClr val="675C45"/>
                </a:solidFill>
                <a:latin typeface="Arial"/>
                <a:cs typeface="Arial"/>
              </a:rPr>
              <a:t>  </a:t>
            </a:r>
            <a:r>
              <a:rPr lang="en-US" altLang="zh-CN" sz="1800" spc="259" dirty="0">
                <a:solidFill>
                  <a:srgbClr val="675C45"/>
                </a:solidFill>
                <a:latin typeface="Times New Roman"/>
                <a:ea typeface="Times New Roman"/>
              </a:rPr>
              <a:t>if-else,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15" dirty="0">
                <a:solidFill>
                  <a:srgbClr val="675C45"/>
                </a:solidFill>
                <a:latin typeface="Times New Roman"/>
                <a:ea typeface="Times New Roman"/>
              </a:rPr>
              <a:t>loop,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04" dirty="0">
                <a:solidFill>
                  <a:srgbClr val="675C45"/>
                </a:solidFill>
                <a:latin typeface="Times New Roman"/>
                <a:ea typeface="Times New Roman"/>
              </a:rPr>
              <a:t>function,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59" dirty="0">
                <a:solidFill>
                  <a:srgbClr val="675C45"/>
                </a:solidFill>
                <a:latin typeface="Times New Roman"/>
                <a:ea typeface="Times New Roman"/>
              </a:rPr>
              <a:t>file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334" dirty="0">
                <a:solidFill>
                  <a:srgbClr val="675C45"/>
                </a:solidFill>
                <a:latin typeface="Times New Roman"/>
                <a:ea typeface="Times New Roman"/>
              </a:rPr>
              <a:t>IO,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279" dirty="0">
                <a:solidFill>
                  <a:srgbClr val="675C45"/>
                </a:solidFill>
                <a:latin typeface="Times New Roman"/>
                <a:ea typeface="Times New Roman"/>
              </a:rPr>
              <a:t>class,</a:t>
            </a:r>
            <a:r>
              <a:rPr lang="en-US" altLang="zh-CN" sz="1800" spc="195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spc="189" dirty="0">
                <a:solidFill>
                  <a:srgbClr val="675C45"/>
                </a:solidFill>
                <a:latin typeface="Times New Roman"/>
                <a:ea typeface="Times New Roman"/>
              </a:rPr>
              <a:t>...</a:t>
            </a:r>
            <a:r>
              <a:rPr lang="en-US" altLang="zh-CN" sz="1800" dirty="0">
                <a:solidFill>
                  <a:srgbClr val="675C45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■</a:t>
            </a:r>
            <a:r>
              <a:rPr lang="en-US" altLang="zh-CN" sz="1800" spc="7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refs:</a:t>
            </a:r>
            <a:r>
              <a:rPr lang="en-US" altLang="zh-CN" sz="1800" spc="8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4"/>
              </a:rPr>
              <a:t>link1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,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5"/>
              </a:rPr>
              <a:t>link2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,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rId6"/>
              </a:rPr>
              <a:t>link3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09744" y="2984884"/>
            <a:ext cx="317614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b="1" spc="-10" dirty="0">
                <a:solidFill>
                  <a:srgbClr val="675C45"/>
                </a:solidFill>
                <a:latin typeface="Arial"/>
                <a:ea typeface="Arial"/>
              </a:rPr>
              <a:t>2.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1543" y="2984884"/>
            <a:ext cx="5569473" cy="7053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Deep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Learning</a:t>
            </a:r>
            <a:r>
              <a:rPr lang="en-US" altLang="zh-CN" sz="1800" b="1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Basics</a:t>
            </a:r>
          </a:p>
          <a:p>
            <a:pPr>
              <a:lnSpc>
                <a:spcPts val="534"/>
              </a:lnSpc>
            </a:pPr>
            <a:endParaRPr lang="en-US" dirty="0"/>
          </a:p>
          <a:p>
            <a:pPr marL="66395" hangingPunct="0">
              <a:lnSpc>
                <a:spcPct val="15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■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ref: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u="sng" dirty="0">
                <a:solidFill>
                  <a:srgbClr val="009567"/>
                </a:solidFill>
                <a:uFill>
                  <a:solidFill>
                    <a:srgbClr val="009567"/>
                  </a:solidFill>
                </a:uFill>
                <a:latin typeface="Arial"/>
                <a:ea typeface="Arial"/>
                <a:hlinkClick r:id="rId7"/>
              </a:rPr>
              <a:t>link1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,</a:t>
            </a:r>
            <a:r>
              <a:rPr lang="en-US" altLang="zh-CN" sz="1800" spc="9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009567"/>
                </a:solidFill>
                <a:latin typeface="Arial"/>
                <a:ea typeface="Arial"/>
                <a:hlinkClick r:id="rId8"/>
              </a:rPr>
              <a:t>link2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54343" y="4383789"/>
            <a:ext cx="4903371" cy="2743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Some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knowledge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NumPy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also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</a:t>
            </a:r>
            <a:r>
              <a:rPr lang="en-US" altLang="zh-CN" sz="1800" spc="-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useful!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Freeform 671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3" name="Picture 6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0" y="236220"/>
            <a:ext cx="2545080" cy="2270760"/>
          </a:xfrm>
          <a:prstGeom prst="rect">
            <a:avLst/>
          </a:prstGeom>
        </p:spPr>
      </p:pic>
      <p:pic>
        <p:nvPicPr>
          <p:cNvPr id="674" name="Picture 6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2560320"/>
            <a:ext cx="3055620" cy="2278380"/>
          </a:xfrm>
          <a:prstGeom prst="rect">
            <a:avLst/>
          </a:prstGeom>
        </p:spPr>
      </p:pic>
      <p:sp>
        <p:nvSpPr>
          <p:cNvPr id="2" name="TextBox 674"/>
          <p:cNvSpPr txBox="1"/>
          <p:nvPr/>
        </p:nvSpPr>
        <p:spPr>
          <a:xfrm>
            <a:off x="396849" y="555117"/>
            <a:ext cx="4588086" cy="3355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Changing</a:t>
            </a:r>
            <a:r>
              <a:rPr lang="en-US" altLang="zh-CN" sz="3200" b="1" spc="-30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5" dirty="0">
                <a:solidFill>
                  <a:srgbClr val="EC6B00"/>
                </a:solidFill>
                <a:latin typeface="Calibri"/>
                <a:ea typeface="Calibri"/>
              </a:rPr>
              <a:t>Runtime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utilize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free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GPU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provided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by</a:t>
            </a:r>
            <a:r>
              <a:rPr lang="en-US" altLang="zh-CN" sz="15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google,</a:t>
            </a:r>
          </a:p>
          <a:p>
            <a:pPr>
              <a:lnSpc>
                <a:spcPts val="1010"/>
              </a:lnSpc>
            </a:pPr>
            <a:endParaRPr lang="en-US" dirty="0"/>
          </a:p>
          <a:p>
            <a:pPr marL="0" hangingPunct="0">
              <a:lnSpc>
                <a:spcPct val="107083"/>
              </a:lnSpc>
            </a:pPr>
            <a:r>
              <a:rPr lang="en-US" altLang="zh-CN" sz="1500" spc="20" dirty="0">
                <a:solidFill>
                  <a:srgbClr val="675C45"/>
                </a:solidFill>
                <a:latin typeface="Arial"/>
                <a:ea typeface="Arial"/>
              </a:rPr>
              <a:t>click</a:t>
            </a:r>
            <a:r>
              <a:rPr lang="en-US" altLang="zh-CN" sz="15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spc="44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5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spc="30" dirty="0">
                <a:solidFill>
                  <a:srgbClr val="675C45"/>
                </a:solidFill>
                <a:latin typeface="Arial"/>
                <a:ea typeface="Arial"/>
              </a:rPr>
              <a:t>"Runtime"(</a:t>
            </a:r>
            <a:r>
              <a:rPr lang="en-US" altLang="zh-CN" sz="1500" spc="60" dirty="0">
                <a:solidFill>
                  <a:srgbClr val="675C45"/>
                </a:solidFill>
                <a:latin typeface="Microsoft JhengHei"/>
                <a:ea typeface="Microsoft JhengHei"/>
              </a:rPr>
              <a:t>執行階段</a:t>
            </a:r>
            <a:r>
              <a:rPr lang="en-US" altLang="zh-CN" sz="1500" spc="30" dirty="0">
                <a:solidFill>
                  <a:srgbClr val="675C45"/>
                </a:solidFill>
                <a:latin typeface="Arial"/>
                <a:ea typeface="Arial"/>
              </a:rPr>
              <a:t>)</a:t>
            </a:r>
            <a:r>
              <a:rPr lang="en-US" altLang="zh-CN" sz="15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spc="64" dirty="0">
                <a:solidFill>
                  <a:srgbClr val="675C45"/>
                </a:solidFill>
                <a:latin typeface="Arial"/>
                <a:ea typeface="Arial"/>
              </a:rPr>
              <a:t>→</a:t>
            </a:r>
            <a:r>
              <a:rPr lang="en-US" altLang="zh-CN" sz="15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spc="30" dirty="0">
                <a:solidFill>
                  <a:srgbClr val="675C45"/>
                </a:solidFill>
                <a:latin typeface="Arial"/>
                <a:ea typeface="Arial"/>
              </a:rPr>
              <a:t>"Change</a:t>
            </a:r>
            <a:r>
              <a:rPr lang="en-US" altLang="zh-CN" sz="15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spc="34" dirty="0">
                <a:solidFill>
                  <a:srgbClr val="675C45"/>
                </a:solidFill>
                <a:latin typeface="Arial"/>
                <a:ea typeface="Arial"/>
              </a:rPr>
              <a:t>Runtime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Type"(</a:t>
            </a:r>
            <a:r>
              <a:rPr lang="en-US" altLang="zh-CN" sz="1500" dirty="0">
                <a:solidFill>
                  <a:srgbClr val="675C45"/>
                </a:solidFill>
                <a:latin typeface="Microsoft JhengHei"/>
                <a:ea typeface="Microsoft JhengHei"/>
              </a:rPr>
              <a:t>變更執行階段類型</a:t>
            </a:r>
            <a:r>
              <a:rPr lang="en-US" altLang="zh-CN" sz="1500" spc="-10" dirty="0">
                <a:solidFill>
                  <a:srgbClr val="675C45"/>
                </a:solidFill>
                <a:latin typeface="Arial"/>
                <a:ea typeface="Arial"/>
              </a:rPr>
              <a:t>)</a:t>
            </a:r>
            <a:r>
              <a:rPr lang="en-US" altLang="zh-CN" sz="1500" spc="-5" dirty="0">
                <a:solidFill>
                  <a:srgbClr val="675C45"/>
                </a:solidFill>
                <a:latin typeface="Arial"/>
                <a:ea typeface="Arial"/>
              </a:rPr>
              <a:t>.</a:t>
            </a:r>
          </a:p>
          <a:p>
            <a:pPr>
              <a:lnSpc>
                <a:spcPts val="1230"/>
              </a:lnSpc>
            </a:pPr>
            <a:endParaRPr lang="en-US" dirty="0"/>
          </a:p>
          <a:p>
            <a:pPr marL="0">
              <a:lnSpc>
                <a:spcPct val="117499"/>
              </a:lnSpc>
            </a:pP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select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"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ea typeface="Arial Black"/>
              </a:rPr>
              <a:t>GPU"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"Hardware</a:t>
            </a:r>
            <a:r>
              <a:rPr lang="en-US" altLang="zh-CN" sz="1500" spc="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Accelerator"(</a:t>
            </a:r>
            <a:r>
              <a:rPr lang="en-US" altLang="zh-CN" sz="1500" dirty="0">
                <a:solidFill>
                  <a:srgbClr val="675C45"/>
                </a:solidFill>
                <a:latin typeface="Microsoft JhengHei"/>
                <a:ea typeface="Microsoft JhengHei"/>
              </a:rPr>
              <a:t>硬體加速器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60"/>
              </a:lnSpc>
            </a:pPr>
            <a:endParaRPr lang="en-US" dirty="0"/>
          </a:p>
          <a:p>
            <a:pPr marL="0" hangingPunct="0">
              <a:lnSpc>
                <a:spcPct val="106666"/>
              </a:lnSpc>
            </a:pP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Doing</a:t>
            </a:r>
            <a:r>
              <a:rPr lang="en-US" altLang="zh-CN" sz="1500" i="1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this</a:t>
            </a:r>
            <a:r>
              <a:rPr lang="en-US" altLang="zh-CN" sz="1500" i="1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500" i="1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restart</a:t>
            </a:r>
            <a:r>
              <a:rPr lang="en-US" altLang="zh-CN" sz="1500" i="1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500" i="1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session,</a:t>
            </a:r>
            <a:r>
              <a:rPr lang="en-US" altLang="zh-CN" sz="1500" i="1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so</a:t>
            </a:r>
            <a:r>
              <a:rPr lang="en-US" altLang="zh-CN" sz="1500" i="1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make</a:t>
            </a:r>
            <a:r>
              <a:rPr lang="en-US" altLang="zh-CN" sz="1500" i="1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sure</a:t>
            </a:r>
            <a:r>
              <a:rPr lang="en-US" altLang="zh-CN" sz="1500" i="1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change</a:t>
            </a:r>
            <a:r>
              <a:rPr lang="en-US" altLang="zh-CN" sz="1500" i="1" spc="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500" i="1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500" i="1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desired</a:t>
            </a:r>
            <a:r>
              <a:rPr lang="en-US" altLang="zh-CN" sz="1500" i="1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runtime</a:t>
            </a:r>
            <a:r>
              <a:rPr lang="en-US" altLang="zh-CN" sz="1500" i="1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before</a:t>
            </a:r>
            <a:r>
              <a:rPr lang="en-US" altLang="zh-CN" sz="1500" i="1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executing</a:t>
            </a:r>
            <a:r>
              <a:rPr lang="en-US" altLang="zh-CN" sz="1500" i="1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any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i="1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500" i="1" spc="15" dirty="0">
                <a:solidFill>
                  <a:srgbClr val="675C45"/>
                </a:solidFill>
                <a:latin typeface="Arial"/>
                <a:ea typeface="Arial"/>
              </a:rPr>
              <a:t>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Freeform 675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7" name="Picture 6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859280"/>
            <a:ext cx="6888480" cy="1143000"/>
          </a:xfrm>
          <a:prstGeom prst="rect">
            <a:avLst/>
          </a:prstGeom>
        </p:spPr>
      </p:pic>
      <p:sp>
        <p:nvSpPr>
          <p:cNvPr id="2" name="TextBox 677"/>
          <p:cNvSpPr txBox="1"/>
          <p:nvPr/>
        </p:nvSpPr>
        <p:spPr>
          <a:xfrm>
            <a:off x="396849" y="555117"/>
            <a:ext cx="5499814" cy="1068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Executing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Code</a:t>
            </a:r>
            <a:r>
              <a:rPr lang="en-US" altLang="zh-CN" sz="3200" b="1" spc="50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Block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1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Click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play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button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execute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specific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cell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Freeform 678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0" name="Picture 6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620" y="1318260"/>
            <a:ext cx="5013960" cy="3230880"/>
          </a:xfrm>
          <a:prstGeom prst="rect">
            <a:avLst/>
          </a:prstGeom>
        </p:spPr>
      </p:pic>
      <p:sp>
        <p:nvSpPr>
          <p:cNvPr id="2" name="TextBox 680"/>
          <p:cNvSpPr txBox="1"/>
          <p:nvPr/>
        </p:nvSpPr>
        <p:spPr>
          <a:xfrm>
            <a:off x="396849" y="555117"/>
            <a:ext cx="3600807" cy="10639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Executing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Code</a:t>
            </a:r>
            <a:r>
              <a:rPr lang="en-US" altLang="zh-CN" sz="3200" b="1" spc="50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Block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75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Other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options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run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Freeform 681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3" name="Picture 6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679" y="1280160"/>
            <a:ext cx="5074920" cy="2865120"/>
          </a:xfrm>
          <a:prstGeom prst="rect">
            <a:avLst/>
          </a:prstGeom>
        </p:spPr>
      </p:pic>
      <p:sp>
        <p:nvSpPr>
          <p:cNvPr id="2" name="TextBox 683"/>
          <p:cNvSpPr txBox="1"/>
          <p:nvPr/>
        </p:nvSpPr>
        <p:spPr>
          <a:xfrm>
            <a:off x="396849" y="555117"/>
            <a:ext cx="3614432" cy="29563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Check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GPU</a:t>
            </a:r>
            <a:r>
              <a:rPr lang="en-US" altLang="zh-CN" sz="3200" b="1" spc="20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Type</a:t>
            </a:r>
          </a:p>
          <a:p>
            <a:pPr>
              <a:lnSpc>
                <a:spcPts val="1920"/>
              </a:lnSpc>
            </a:pPr>
            <a:endParaRPr lang="en-US" dirty="0"/>
          </a:p>
          <a:p>
            <a:pPr marL="0" hangingPunct="0">
              <a:lnSpc>
                <a:spcPct val="1174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Use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command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nvidia-smi</a:t>
            </a:r>
            <a:r>
              <a:rPr lang="en-US" altLang="zh-CN" sz="1800" spc="-55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check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allocated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GPU</a:t>
            </a:r>
            <a:r>
              <a:rPr lang="en-US" altLang="zh-CN" sz="1800" spc="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type</a:t>
            </a:r>
          </a:p>
          <a:p>
            <a:pPr>
              <a:lnSpc>
                <a:spcPts val="153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Available</a:t>
            </a:r>
            <a:r>
              <a:rPr lang="en-US" altLang="zh-CN" sz="1600" spc="-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GPUs:</a:t>
            </a:r>
          </a:p>
          <a:p>
            <a:pPr>
              <a:lnSpc>
                <a:spcPts val="1225"/>
              </a:lnSpc>
            </a:pPr>
            <a:endParaRPr lang="en-US" dirty="0"/>
          </a:p>
          <a:p>
            <a:pPr marL="0" indent="457504">
              <a:lnSpc>
                <a:spcPct val="117083"/>
              </a:lnSpc>
            </a:pPr>
            <a:r>
              <a:rPr lang="en-US" altLang="zh-CN" sz="1600" dirty="0">
                <a:solidFill>
                  <a:srgbClr val="675C45"/>
                </a:solidFill>
                <a:latin typeface="Arial Black"/>
                <a:ea typeface="Arial Black"/>
              </a:rPr>
              <a:t>T4</a:t>
            </a:r>
            <a:r>
              <a:rPr lang="en-US" altLang="zh-CN" sz="16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 Black"/>
                <a:ea typeface="Arial Black"/>
              </a:rPr>
              <a:t>&gt;</a:t>
            </a:r>
            <a:r>
              <a:rPr lang="en-US" altLang="zh-CN" sz="1600" spc="-25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 Black"/>
                <a:ea typeface="Arial Black"/>
              </a:rPr>
              <a:t>K80</a:t>
            </a:r>
          </a:p>
          <a:p>
            <a:pPr>
              <a:lnSpc>
                <a:spcPts val="1100"/>
              </a:lnSpc>
            </a:pPr>
            <a:endParaRPr lang="en-US" dirty="0"/>
          </a:p>
          <a:p>
            <a:pPr marL="0" hangingPunct="0">
              <a:lnSpc>
                <a:spcPct val="114583"/>
              </a:lnSpc>
            </a:pP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(but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most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of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time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get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K80</a:t>
            </a:r>
            <a:r>
              <a:rPr lang="en-US" altLang="zh-CN" sz="16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using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free</a:t>
            </a:r>
            <a:r>
              <a:rPr lang="en-US" altLang="zh-CN" sz="160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Colab)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Freeform 684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6" name="Picture 6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" y="1645920"/>
            <a:ext cx="8046720" cy="1661160"/>
          </a:xfrm>
          <a:prstGeom prst="rect">
            <a:avLst/>
          </a:prstGeom>
        </p:spPr>
      </p:pic>
      <p:pic>
        <p:nvPicPr>
          <p:cNvPr id="687" name="Picture 6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3375660"/>
            <a:ext cx="8694420" cy="1363980"/>
          </a:xfrm>
          <a:prstGeom prst="rect">
            <a:avLst/>
          </a:prstGeom>
        </p:spPr>
      </p:pic>
      <p:sp>
        <p:nvSpPr>
          <p:cNvPr id="2" name="TextBox 687"/>
          <p:cNvSpPr txBox="1"/>
          <p:nvPr/>
        </p:nvSpPr>
        <p:spPr>
          <a:xfrm>
            <a:off x="396849" y="489214"/>
            <a:ext cx="3970677" cy="11102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45416"/>
              </a:lnSpc>
            </a:pPr>
            <a:r>
              <a:rPr lang="en-US" altLang="zh-CN" sz="3200" b="1" spc="40" dirty="0">
                <a:solidFill>
                  <a:srgbClr val="EC6B00"/>
                </a:solidFill>
                <a:latin typeface="Calibri"/>
                <a:ea typeface="Calibri"/>
              </a:rPr>
              <a:t>File</a:t>
            </a:r>
            <a:r>
              <a:rPr lang="en-US" altLang="zh-CN" sz="3200" b="1" spc="-325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50" dirty="0">
                <a:solidFill>
                  <a:srgbClr val="EC6B00"/>
                </a:solidFill>
                <a:latin typeface="Calibri"/>
                <a:ea typeface="Calibri"/>
              </a:rPr>
              <a:t>Manipulation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Download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files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via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Google</a:t>
            </a:r>
            <a:r>
              <a:rPr lang="en-US" altLang="zh-CN" sz="1800" spc="-114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Drive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Freeform 688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0" name="Picture 6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080" y="1645920"/>
            <a:ext cx="3276600" cy="2255520"/>
          </a:xfrm>
          <a:prstGeom prst="rect">
            <a:avLst/>
          </a:prstGeom>
        </p:spPr>
      </p:pic>
      <p:sp>
        <p:nvSpPr>
          <p:cNvPr id="2" name="Freeform 690"/>
          <p:cNvSpPr/>
          <p:nvPr/>
        </p:nvSpPr>
        <p:spPr>
          <a:xfrm>
            <a:off x="5256021" y="3820921"/>
            <a:ext cx="293877" cy="281177"/>
          </a:xfrm>
          <a:custGeom>
            <a:avLst/>
            <a:gdLst>
              <a:gd name="connsiteX0" fmla="*/ 77851 w 293877"/>
              <a:gd name="connsiteY0" fmla="*/ 286105 h 281177"/>
              <a:gd name="connsiteX1" fmla="*/ 18542 w 293877"/>
              <a:gd name="connsiteY1" fmla="*/ 222275 h 281177"/>
              <a:gd name="connsiteX2" fmla="*/ 203327 w 293877"/>
              <a:gd name="connsiteY2" fmla="*/ 52997 h 281177"/>
              <a:gd name="connsiteX3" fmla="*/ 173736 w 293877"/>
              <a:gd name="connsiteY3" fmla="*/ 21082 h 281177"/>
              <a:gd name="connsiteX4" fmla="*/ 297307 w 293877"/>
              <a:gd name="connsiteY4" fmla="*/ 26035 h 281177"/>
              <a:gd name="connsiteX5" fmla="*/ 292227 w 293877"/>
              <a:gd name="connsiteY5" fmla="*/ 148755 h 281177"/>
              <a:gd name="connsiteX6" fmla="*/ 262636 w 293877"/>
              <a:gd name="connsiteY6" fmla="*/ 116840 h 281177"/>
              <a:gd name="connsiteX7" fmla="*/ 77851 w 293877"/>
              <a:gd name="connsiteY7" fmla="*/ 286105 h 281177"/>
              <a:gd name="connsiteX8" fmla="*/ 77851 w 293877"/>
              <a:gd name="connsiteY8" fmla="*/ 286105 h 28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77" h="281177">
                <a:moveTo>
                  <a:pt x="77851" y="286105"/>
                </a:moveTo>
                <a:lnTo>
                  <a:pt x="18542" y="222275"/>
                </a:lnTo>
                <a:lnTo>
                  <a:pt x="203327" y="52997"/>
                </a:lnTo>
                <a:lnTo>
                  <a:pt x="173736" y="21082"/>
                </a:lnTo>
                <a:lnTo>
                  <a:pt x="297307" y="26035"/>
                </a:lnTo>
                <a:lnTo>
                  <a:pt x="292227" y="148755"/>
                </a:lnTo>
                <a:lnTo>
                  <a:pt x="262636" y="116840"/>
                </a:lnTo>
                <a:lnTo>
                  <a:pt x="77851" y="286105"/>
                </a:lnTo>
                <a:lnTo>
                  <a:pt x="77851" y="286105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TextBox 691"/>
          <p:cNvSpPr txBox="1"/>
          <p:nvPr/>
        </p:nvSpPr>
        <p:spPr>
          <a:xfrm>
            <a:off x="396849" y="555117"/>
            <a:ext cx="4902251" cy="30824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File</a:t>
            </a:r>
            <a:r>
              <a:rPr lang="en-US" altLang="zh-CN" sz="3200" b="1" spc="44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Manipulation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69"/>
              </a:lnSpc>
            </a:pPr>
            <a:endParaRPr lang="en-US" dirty="0"/>
          </a:p>
          <a:p>
            <a:pPr marL="0">
              <a:lnSpc>
                <a:spcPct val="1174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File</a:t>
            </a:r>
            <a:r>
              <a:rPr lang="en-US" altLang="zh-CN" sz="1800" spc="3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Structure</a:t>
            </a:r>
          </a:p>
          <a:p>
            <a:pPr>
              <a:lnSpc>
                <a:spcPts val="1235"/>
              </a:lnSpc>
            </a:pPr>
            <a:endParaRPr lang="en-US" dirty="0"/>
          </a:p>
          <a:p>
            <a:pPr marL="0" indent="91744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may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click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folder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icon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left</a:t>
            </a:r>
          </a:p>
          <a:p>
            <a:pPr marL="0" indent="457504">
              <a:lnSpc>
                <a:spcPct val="100000"/>
              </a:lnSpc>
              <a:spcBef>
                <a:spcPts val="354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view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current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</a:p>
          <a:p>
            <a:pPr marL="0" indent="91744">
              <a:lnSpc>
                <a:spcPct val="100000"/>
              </a:lnSpc>
              <a:spcBef>
                <a:spcPts val="32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After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downloading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files,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if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not</a:t>
            </a:r>
          </a:p>
          <a:p>
            <a:pPr marL="91744" indent="365760" hangingPunct="0">
              <a:lnSpc>
                <a:spcPct val="114999"/>
              </a:lnSpc>
              <a:spcBef>
                <a:spcPts val="125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immediately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shown,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click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refresh</a:t>
            </a:r>
            <a:r>
              <a:rPr lang="en-US" altLang="zh-CN" sz="1800" spc="-7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button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are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temporarily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stored,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</a:t>
            </a:r>
          </a:p>
          <a:p>
            <a:pPr marL="0" indent="457504">
              <a:lnSpc>
                <a:spcPct val="100000"/>
              </a:lnSpc>
              <a:spcBef>
                <a:spcPts val="16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removed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once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session.</a:t>
            </a:r>
          </a:p>
        </p:txBody>
      </p:sp>
      <p:sp>
        <p:nvSpPr>
          <p:cNvPr id="692" name="TextBox 692"/>
          <p:cNvSpPr txBox="1"/>
          <p:nvPr/>
        </p:nvSpPr>
        <p:spPr>
          <a:xfrm>
            <a:off x="6657467" y="1792757"/>
            <a:ext cx="488789" cy="182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spc="5" dirty="0">
                <a:solidFill>
                  <a:srgbClr val="FE0000"/>
                </a:solidFill>
                <a:latin typeface="Arial"/>
                <a:ea typeface="Arial"/>
              </a:rPr>
              <a:t>r</a:t>
            </a:r>
            <a:r>
              <a:rPr lang="en-US" altLang="zh-CN" sz="1200" dirty="0">
                <a:solidFill>
                  <a:srgbClr val="FE0000"/>
                </a:solidFill>
                <a:latin typeface="Arial"/>
                <a:ea typeface="Arial"/>
              </a:rPr>
              <a:t>efresh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Freeform 693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5" name="Picture 6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179" y="2346960"/>
            <a:ext cx="3924300" cy="2506980"/>
          </a:xfrm>
          <a:prstGeom prst="rect">
            <a:avLst/>
          </a:prstGeom>
        </p:spPr>
      </p:pic>
      <p:pic>
        <p:nvPicPr>
          <p:cNvPr id="696" name="Picture 6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2392680"/>
            <a:ext cx="2575560" cy="1790700"/>
          </a:xfrm>
          <a:prstGeom prst="rect">
            <a:avLst/>
          </a:prstGeom>
        </p:spPr>
      </p:pic>
      <p:pic>
        <p:nvPicPr>
          <p:cNvPr id="697" name="Picture 6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20" y="1950720"/>
            <a:ext cx="60960" cy="198120"/>
          </a:xfrm>
          <a:prstGeom prst="rect">
            <a:avLst/>
          </a:prstGeom>
        </p:spPr>
      </p:pic>
      <p:sp>
        <p:nvSpPr>
          <p:cNvPr id="2" name="TextBox 697"/>
          <p:cNvSpPr txBox="1"/>
          <p:nvPr/>
        </p:nvSpPr>
        <p:spPr>
          <a:xfrm>
            <a:off x="396849" y="555117"/>
            <a:ext cx="2991112" cy="16971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File</a:t>
            </a:r>
            <a:r>
              <a:rPr lang="en-US" altLang="zh-CN" sz="3200" b="1" spc="44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Manipulation</a:t>
            </a:r>
          </a:p>
          <a:p>
            <a:pPr>
              <a:lnSpc>
                <a:spcPts val="1494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Upload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800" spc="1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44"/>
              </a:lnSpc>
            </a:pPr>
            <a:endParaRPr lang="en-US" dirty="0"/>
          </a:p>
          <a:p>
            <a:pPr marL="300532" hangingPunct="0">
              <a:lnSpc>
                <a:spcPct val="10125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Click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the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upload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icon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400" spc="-1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upload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local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files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r>
              <a:rPr lang="en-US" altLang="zh-CN" sz="1400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session</a:t>
            </a:r>
          </a:p>
        </p:txBody>
      </p:sp>
      <p:sp>
        <p:nvSpPr>
          <p:cNvPr id="698" name="TextBox 698"/>
          <p:cNvSpPr txBox="1"/>
          <p:nvPr/>
        </p:nvSpPr>
        <p:spPr>
          <a:xfrm>
            <a:off x="4721352" y="1930343"/>
            <a:ext cx="2922853" cy="213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583691" algn="l"/>
              </a:tabLst>
            </a:pP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click	to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download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files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to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r>
              <a:rPr lang="en-US" altLang="zh-CN" sz="1400" spc="-89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/>
                <a:ea typeface="Arial"/>
              </a:rPr>
              <a:t>local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Freeform 699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1" name="Picture 7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3345179"/>
            <a:ext cx="8488680" cy="937260"/>
          </a:xfrm>
          <a:prstGeom prst="rect">
            <a:avLst/>
          </a:prstGeom>
        </p:spPr>
      </p:pic>
      <p:sp>
        <p:nvSpPr>
          <p:cNvPr id="2" name="TextBox 701"/>
          <p:cNvSpPr txBox="1"/>
          <p:nvPr/>
        </p:nvSpPr>
        <p:spPr>
          <a:xfrm>
            <a:off x="396849" y="555117"/>
            <a:ext cx="8270642" cy="3123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Mounting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Google</a:t>
            </a:r>
            <a:r>
              <a:rPr lang="en-US" altLang="zh-CN" sz="3200" b="1" spc="34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Drive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0"/>
              </a:lnSpc>
            </a:pPr>
            <a:endParaRPr lang="en-US" dirty="0"/>
          </a:p>
          <a:p>
            <a:pPr marL="0" hangingPunct="0">
              <a:lnSpc>
                <a:spcPct val="1149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If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don’t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want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every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time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start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new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session,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want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some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saved</a:t>
            </a:r>
            <a:r>
              <a:rPr lang="en-US" altLang="zh-CN" sz="1800" spc="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permantly,</a:t>
            </a:r>
          </a:p>
          <a:p>
            <a:pPr>
              <a:lnSpc>
                <a:spcPts val="1164"/>
              </a:lnSpc>
            </a:pPr>
            <a:endParaRPr lang="en-US" dirty="0"/>
          </a:p>
          <a:p>
            <a:pPr marL="0" hangingPunct="0">
              <a:lnSpc>
                <a:spcPct val="11458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mount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own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colab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directly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download/save</a:t>
            </a:r>
            <a:r>
              <a:rPr lang="en-US" altLang="zh-CN" sz="1800" spc="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data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80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drive.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46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Mount</a:t>
            </a:r>
            <a:r>
              <a:rPr lang="en-US" altLang="zh-CN" sz="1800" spc="-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Drive: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Freeform 702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4" name="Picture 7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460"/>
            <a:ext cx="9144000" cy="2987040"/>
          </a:xfrm>
          <a:prstGeom prst="rect">
            <a:avLst/>
          </a:prstGeom>
        </p:spPr>
      </p:pic>
      <p:sp>
        <p:nvSpPr>
          <p:cNvPr id="2" name="TextBox 704"/>
          <p:cNvSpPr txBox="1"/>
          <p:nvPr/>
        </p:nvSpPr>
        <p:spPr>
          <a:xfrm>
            <a:off x="396849" y="555117"/>
            <a:ext cx="8050522" cy="10749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Mounting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Google</a:t>
            </a:r>
            <a:r>
              <a:rPr lang="en-US" altLang="zh-CN" sz="3200" b="1" spc="34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Drive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85"/>
              </a:lnSpc>
            </a:pPr>
            <a:endParaRPr lang="en-US" dirty="0"/>
          </a:p>
          <a:p>
            <a:pPr marL="0">
              <a:lnSpc>
                <a:spcPct val="117499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Click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icon,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Mount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ea typeface="Arial Black"/>
              </a:rPr>
              <a:t>Drive</a:t>
            </a:r>
            <a:r>
              <a:rPr lang="en-US" altLang="zh-CN" sz="18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block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be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generated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Freeform 705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7" name="Picture 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1935480"/>
            <a:ext cx="3070860" cy="2270760"/>
          </a:xfrm>
          <a:prstGeom prst="rect">
            <a:avLst/>
          </a:prstGeom>
        </p:spPr>
      </p:pic>
      <p:sp>
        <p:nvSpPr>
          <p:cNvPr id="2" name="Freeform 707"/>
          <p:cNvSpPr/>
          <p:nvPr/>
        </p:nvSpPr>
        <p:spPr>
          <a:xfrm>
            <a:off x="5645150" y="3333750"/>
            <a:ext cx="565150" cy="146050"/>
          </a:xfrm>
          <a:custGeom>
            <a:avLst/>
            <a:gdLst>
              <a:gd name="connsiteX0" fmla="*/ 506095 w 565150"/>
              <a:gd name="connsiteY0" fmla="*/ 154304 h 146050"/>
              <a:gd name="connsiteX1" fmla="*/ 506095 w 565150"/>
              <a:gd name="connsiteY1" fmla="*/ 118617 h 146050"/>
              <a:gd name="connsiteX2" fmla="*/ 10414 w 565150"/>
              <a:gd name="connsiteY2" fmla="*/ 118617 h 146050"/>
              <a:gd name="connsiteX3" fmla="*/ 10414 w 565150"/>
              <a:gd name="connsiteY3" fmla="*/ 47117 h 146050"/>
              <a:gd name="connsiteX4" fmla="*/ 506095 w 565150"/>
              <a:gd name="connsiteY4" fmla="*/ 47117 h 146050"/>
              <a:gd name="connsiteX5" fmla="*/ 506095 w 565150"/>
              <a:gd name="connsiteY5" fmla="*/ 11429 h 146050"/>
              <a:gd name="connsiteX6" fmla="*/ 576960 w 565150"/>
              <a:gd name="connsiteY6" fmla="*/ 82930 h 146050"/>
              <a:gd name="connsiteX7" fmla="*/ 506095 w 565150"/>
              <a:gd name="connsiteY7" fmla="*/ 154304 h 146050"/>
              <a:gd name="connsiteX8" fmla="*/ 506095 w 565150"/>
              <a:gd name="connsiteY8" fmla="*/ 154304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5150" h="146050">
                <a:moveTo>
                  <a:pt x="506095" y="154304"/>
                </a:moveTo>
                <a:lnTo>
                  <a:pt x="506095" y="118617"/>
                </a:lnTo>
                <a:lnTo>
                  <a:pt x="10414" y="118617"/>
                </a:lnTo>
                <a:lnTo>
                  <a:pt x="10414" y="47117"/>
                </a:lnTo>
                <a:lnTo>
                  <a:pt x="506095" y="47117"/>
                </a:lnTo>
                <a:lnTo>
                  <a:pt x="506095" y="11429"/>
                </a:lnTo>
                <a:lnTo>
                  <a:pt x="576960" y="82930"/>
                </a:lnTo>
                <a:lnTo>
                  <a:pt x="506095" y="154304"/>
                </a:lnTo>
                <a:lnTo>
                  <a:pt x="506095" y="154304"/>
                </a:lnTo>
                <a:close/>
              </a:path>
            </a:pathLst>
          </a:custGeom>
          <a:solidFill>
            <a:srgbClr val="FE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9" name="Picture 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59" y="2537460"/>
            <a:ext cx="3246120" cy="1569720"/>
          </a:xfrm>
          <a:prstGeom prst="rect">
            <a:avLst/>
          </a:prstGeom>
        </p:spPr>
      </p:pic>
      <p:pic>
        <p:nvPicPr>
          <p:cNvPr id="710" name="Picture 7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59" y="4335779"/>
            <a:ext cx="6979920" cy="327660"/>
          </a:xfrm>
          <a:prstGeom prst="rect">
            <a:avLst/>
          </a:prstGeom>
        </p:spPr>
      </p:pic>
      <p:sp>
        <p:nvSpPr>
          <p:cNvPr id="3" name="TextBox 710"/>
          <p:cNvSpPr txBox="1"/>
          <p:nvPr/>
        </p:nvSpPr>
        <p:spPr>
          <a:xfrm>
            <a:off x="396849" y="555117"/>
            <a:ext cx="5585918" cy="16913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Mounting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Google</a:t>
            </a:r>
            <a:r>
              <a:rPr lang="en-US" altLang="zh-CN" sz="3200" b="1" spc="34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Drive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Execute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following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three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code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blocks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00" spc="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order</a:t>
            </a:r>
          </a:p>
          <a:p>
            <a:pPr>
              <a:lnSpc>
                <a:spcPts val="1144"/>
              </a:lnSpc>
            </a:pPr>
            <a:endParaRPr lang="en-US" dirty="0"/>
          </a:p>
          <a:p>
            <a:pPr marL="0" hangingPunct="0">
              <a:lnSpc>
                <a:spcPct val="114583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This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image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drive,</a:t>
            </a:r>
            <a:r>
              <a:rPr lang="en-US" altLang="zh-CN" sz="1800" spc="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can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access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it</a:t>
            </a:r>
            <a:r>
              <a:rPr lang="en-US" altLang="zh-CN" sz="1800" spc="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later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7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460" y="3688079"/>
            <a:ext cx="4922520" cy="1242060"/>
          </a:xfrm>
          <a:prstGeom prst="rect">
            <a:avLst/>
          </a:prstGeom>
        </p:spPr>
      </p:pic>
      <p:sp>
        <p:nvSpPr>
          <p:cNvPr id="2" name="TextBox 29"/>
          <p:cNvSpPr txBox="1"/>
          <p:nvPr/>
        </p:nvSpPr>
        <p:spPr>
          <a:xfrm>
            <a:off x="397424" y="555818"/>
            <a:ext cx="6983646" cy="23748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What</a:t>
            </a:r>
            <a:r>
              <a:rPr lang="en-US" altLang="zh-CN" sz="3200" b="1" spc="-175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is</a:t>
            </a:r>
            <a:r>
              <a:rPr lang="en-US" altLang="zh-CN" sz="3200" b="1" spc="-18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PyTorch?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25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5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machine</a:t>
            </a:r>
            <a:r>
              <a:rPr lang="en-US" altLang="zh-CN" sz="1800" b="1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learning</a:t>
            </a:r>
            <a:r>
              <a:rPr lang="en-US" altLang="zh-CN" sz="1800" b="1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framework</a:t>
            </a:r>
            <a:r>
              <a:rPr lang="en-US" altLang="zh-CN" sz="1800" b="1" spc="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00" spc="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Python.</a:t>
            </a:r>
          </a:p>
          <a:p>
            <a:pPr>
              <a:lnSpc>
                <a:spcPts val="1080"/>
              </a:lnSpc>
            </a:pPr>
            <a:endParaRPr lang="en-US" dirty="0"/>
          </a:p>
          <a:p>
            <a:pPr marL="0" indent="66113">
              <a:lnSpc>
                <a:spcPct val="100000"/>
              </a:lnSpc>
              <a:tabLst>
                <a:tab pos="456919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	Two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main</a:t>
            </a:r>
            <a:r>
              <a:rPr lang="en-US" altLang="zh-CN" sz="1800" spc="-1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features:</a:t>
            </a:r>
          </a:p>
          <a:p>
            <a:pPr>
              <a:lnSpc>
                <a:spcPts val="665"/>
              </a:lnSpc>
            </a:pPr>
            <a:endParaRPr lang="en-US" dirty="0"/>
          </a:p>
          <a:p>
            <a:pPr marL="523312" hangingPunct="0">
              <a:lnSpc>
                <a:spcPct val="149583"/>
              </a:lnSpc>
              <a:tabLst>
                <a:tab pos="914118" algn="l"/>
              </a:tabLst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○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N-dimensional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Tensor</a:t>
            </a:r>
            <a:r>
              <a:rPr lang="en-US" altLang="zh-CN" sz="1800" b="1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computation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(like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NumPy)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800" spc="4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GPUs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○	Automatic</a:t>
            </a:r>
            <a:r>
              <a:rPr lang="en-US" altLang="zh-CN" sz="1800" b="1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di</a:t>
            </a:r>
            <a:r>
              <a:rPr lang="en-US" altLang="zh-CN" sz="1800" b="1" dirty="0">
                <a:solidFill>
                  <a:srgbClr val="675C45"/>
                </a:solidFill>
                <a:latin typeface="Times New Roman"/>
                <a:ea typeface="Times New Roman"/>
              </a:rPr>
              <a:t>ff</a:t>
            </a:r>
            <a:r>
              <a:rPr lang="en-US" altLang="zh-CN" sz="1800" b="1" dirty="0">
                <a:solidFill>
                  <a:srgbClr val="675C45"/>
                </a:solidFill>
                <a:latin typeface="Arial"/>
                <a:ea typeface="Arial"/>
              </a:rPr>
              <a:t>erentiation</a:t>
            </a:r>
            <a:r>
              <a:rPr lang="en-US" altLang="zh-CN" sz="1800" b="1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training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deep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neural</a:t>
            </a:r>
            <a:r>
              <a:rPr lang="en-US" altLang="zh-CN" sz="1800" spc="-6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networks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Freeform 711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3" name="Picture 7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80" y="236220"/>
            <a:ext cx="2956560" cy="4442460"/>
          </a:xfrm>
          <a:prstGeom prst="rect">
            <a:avLst/>
          </a:prstGeom>
        </p:spPr>
      </p:pic>
      <p:sp>
        <p:nvSpPr>
          <p:cNvPr id="2" name="TextBox 713"/>
          <p:cNvSpPr txBox="1"/>
          <p:nvPr/>
        </p:nvSpPr>
        <p:spPr>
          <a:xfrm>
            <a:off x="396849" y="555117"/>
            <a:ext cx="5053933" cy="25926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Saving</a:t>
            </a:r>
            <a:r>
              <a:rPr lang="en-US" altLang="zh-CN" sz="3200" b="1" spc="-20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spc="5" dirty="0">
                <a:solidFill>
                  <a:srgbClr val="EC6B00"/>
                </a:solidFill>
                <a:latin typeface="Calibri"/>
                <a:ea typeface="Calibri"/>
              </a:rPr>
              <a:t>Notebook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25"/>
              </a:lnSpc>
            </a:pPr>
            <a:endParaRPr lang="en-US" dirty="0"/>
          </a:p>
          <a:p>
            <a:pPr marL="0" indent="9083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.ipynb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file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local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device</a:t>
            </a:r>
          </a:p>
          <a:p>
            <a:pPr marL="0" indent="458114">
              <a:lnSpc>
                <a:spcPct val="100000"/>
              </a:lnSpc>
              <a:spcBef>
                <a:spcPts val="284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(File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&gt;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800" spc="-6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.ipynb)</a:t>
            </a:r>
          </a:p>
          <a:p>
            <a:pPr marL="0" indent="90830">
              <a:lnSpc>
                <a:spcPct val="100000"/>
              </a:lnSpc>
              <a:spcBef>
                <a:spcPts val="32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Save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colab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notebook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</a:t>
            </a:r>
          </a:p>
          <a:p>
            <a:pPr marL="0" indent="458114">
              <a:lnSpc>
                <a:spcPct val="100000"/>
              </a:lnSpc>
              <a:spcBef>
                <a:spcPts val="325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(File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&gt;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Save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copy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8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Drive).</a:t>
            </a:r>
          </a:p>
          <a:p>
            <a:pPr marL="0" indent="90830">
              <a:lnSpc>
                <a:spcPct val="100000"/>
              </a:lnSpc>
              <a:spcBef>
                <a:spcPts val="32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Convert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.ipynb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.py</a:t>
            </a:r>
            <a:r>
              <a:rPr lang="en-US" altLang="zh-CN" sz="1800" spc="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and</a:t>
            </a:r>
            <a:r>
              <a:rPr lang="en-US" altLang="zh-CN" sz="1800" spc="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</a:p>
          <a:p>
            <a:pPr marL="0" indent="458114">
              <a:lnSpc>
                <a:spcPct val="100000"/>
              </a:lnSpc>
              <a:spcBef>
                <a:spcPts val="320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(File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&gt;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800" spc="-5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.py)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Freeform 714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TextBox 715"/>
          <p:cNvSpPr txBox="1"/>
          <p:nvPr/>
        </p:nvSpPr>
        <p:spPr>
          <a:xfrm>
            <a:off x="396849" y="555117"/>
            <a:ext cx="5778799" cy="3875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Useful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Linux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Commands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(in</a:t>
            </a:r>
            <a:r>
              <a:rPr lang="en-US" altLang="zh-CN" sz="3200" b="1" spc="55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Colab)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9"/>
              </a:lnSpc>
            </a:pPr>
            <a:endParaRPr lang="en-US" dirty="0"/>
          </a:p>
          <a:p>
            <a:pPr marL="0">
              <a:lnSpc>
                <a:spcPct val="117916"/>
              </a:lnSpc>
            </a:pP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ls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List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all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current</a:t>
            </a:r>
            <a:r>
              <a:rPr lang="en-US" altLang="zh-CN" sz="1650" spc="-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directory</a:t>
            </a:r>
          </a:p>
          <a:p>
            <a:pPr>
              <a:lnSpc>
                <a:spcPts val="740"/>
              </a:lnSpc>
            </a:pPr>
            <a:endParaRPr lang="en-US" dirty="0"/>
          </a:p>
          <a:p>
            <a:pPr marL="0" hangingPunct="0">
              <a:lnSpc>
                <a:spcPct val="155416"/>
              </a:lnSpc>
            </a:pP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ls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-l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List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all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in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current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directory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with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more</a:t>
            </a:r>
            <a:r>
              <a:rPr lang="en-US" altLang="zh-CN" sz="1650" spc="-8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detail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pwd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Output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working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directory</a:t>
            </a:r>
          </a:p>
          <a:p>
            <a:pPr marL="0" hangingPunct="0">
              <a:lnSpc>
                <a:spcPct val="155416"/>
              </a:lnSpc>
            </a:pP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mkdir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&lt;dirname&gt;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Create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directory</a:t>
            </a:r>
            <a:r>
              <a:rPr lang="en-US" altLang="zh-CN" sz="1650" spc="-4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&lt;dirname&gt;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cd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&lt;dirname&gt;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Move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to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directory</a:t>
            </a:r>
            <a:r>
              <a:rPr lang="en-US" altLang="zh-CN" sz="1650" spc="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&lt;dirname&gt;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gdown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from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google</a:t>
            </a:r>
            <a:r>
              <a:rPr lang="en-US" altLang="zh-CN" sz="1650" spc="-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drive</a:t>
            </a:r>
          </a:p>
          <a:p>
            <a:pPr marL="0" hangingPunct="0">
              <a:lnSpc>
                <a:spcPct val="154999"/>
              </a:lnSpc>
            </a:pP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wget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Download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files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from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650" spc="1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internet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br/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python</a:t>
            </a:r>
            <a:r>
              <a:rPr lang="en-US" altLang="zh-CN" sz="1650" spc="-34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 Black"/>
                <a:ea typeface="Arial Black"/>
              </a:rPr>
              <a:t>&lt;python_file&gt;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650" spc="-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Executes</a:t>
            </a:r>
            <a:r>
              <a:rPr lang="en-US" altLang="zh-CN" sz="1650" spc="-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650" spc="-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python</a:t>
            </a:r>
            <a:r>
              <a:rPr lang="en-US" altLang="zh-CN" sz="1650" spc="-3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50" dirty="0">
                <a:solidFill>
                  <a:srgbClr val="675C45"/>
                </a:solidFill>
                <a:latin typeface="Arial"/>
                <a:ea typeface="Arial"/>
              </a:rPr>
              <a:t>file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Freeform 716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TextBox 717"/>
          <p:cNvSpPr txBox="1"/>
          <p:nvPr/>
        </p:nvSpPr>
        <p:spPr>
          <a:xfrm>
            <a:off x="396849" y="555117"/>
            <a:ext cx="7840070" cy="13068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Problems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You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May</a:t>
            </a:r>
            <a:r>
              <a:rPr lang="en-US" altLang="zh-CN" sz="3200" b="1" spc="44" dirty="0">
                <a:solidFill>
                  <a:srgbClr val="EC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Encounter…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55"/>
              </a:lnSpc>
            </a:pPr>
            <a:endParaRPr lang="en-US" dirty="0"/>
          </a:p>
          <a:p>
            <a:pPr marL="0" indent="111556">
              <a:lnSpc>
                <a:spcPct val="117499"/>
              </a:lnSpc>
              <a:tabLst>
                <a:tab pos="457504" algn="l"/>
              </a:tabLst>
            </a:pP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●	Colab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ea typeface="Arial Black"/>
              </a:rPr>
              <a:t>automatically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ea typeface="Arial Black"/>
              </a:rPr>
              <a:t>disconnect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if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idle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timeout(90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min.,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sometimes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varying)</a:t>
            </a:r>
            <a:r>
              <a:rPr lang="en-US" altLang="zh-CN" sz="1500" spc="-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</a:p>
          <a:p>
            <a:pPr marL="0" indent="457504">
              <a:lnSpc>
                <a:spcPct val="100000"/>
              </a:lnSpc>
              <a:spcBef>
                <a:spcPts val="175"/>
              </a:spcBef>
            </a:pP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when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screen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goes</a:t>
            </a:r>
            <a:r>
              <a:rPr lang="en-US" altLang="zh-CN" sz="1500" spc="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black</a:t>
            </a:r>
          </a:p>
        </p:txBody>
      </p:sp>
      <p:sp>
        <p:nvSpPr>
          <p:cNvPr id="718" name="TextBox 718"/>
          <p:cNvSpPr txBox="1"/>
          <p:nvPr/>
        </p:nvSpPr>
        <p:spPr>
          <a:xfrm>
            <a:off x="854354" y="2023874"/>
            <a:ext cx="4591573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359382" algn="l"/>
              </a:tabLst>
            </a:pP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→</a:t>
            </a:r>
            <a:r>
              <a:rPr lang="en-US" altLang="zh-CN" sz="1300" spc="-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solution:	keep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screen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on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or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try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using</a:t>
            </a:r>
            <a:r>
              <a:rPr lang="en-US" altLang="zh-CN" sz="1300" spc="-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u="sng" dirty="0">
                <a:solidFill>
                  <a:srgbClr val="009467"/>
                </a:solidFill>
                <a:uFill>
                  <a:solidFill>
                    <a:srgbClr val="009467"/>
                  </a:solidFill>
                </a:uFill>
                <a:latin typeface="Arial"/>
                <a:ea typeface="Arial"/>
              </a:rPr>
              <a:t>javascript</a:t>
            </a:r>
          </a:p>
        </p:txBody>
      </p:sp>
      <p:sp>
        <p:nvSpPr>
          <p:cNvPr id="719" name="TextBox 719"/>
          <p:cNvSpPr txBox="1"/>
          <p:nvPr/>
        </p:nvSpPr>
        <p:spPr>
          <a:xfrm>
            <a:off x="508406" y="2321067"/>
            <a:ext cx="8082475" cy="9621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17499"/>
              </a:lnSpc>
              <a:tabLst>
                <a:tab pos="345948" algn="l"/>
              </a:tabLst>
            </a:pP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●	GPU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usage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is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ea typeface="Arial Black"/>
              </a:rPr>
              <a:t>not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ea typeface="Arial Black"/>
              </a:rPr>
              <a:t>unlimited</a:t>
            </a:r>
            <a:r>
              <a:rPr lang="en-US" altLang="zh-CN" sz="1500" dirty="0">
                <a:solidFill>
                  <a:srgbClr val="675C45"/>
                </a:solidFill>
                <a:latin typeface="Arial Black"/>
                <a:cs typeface="Arial Black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!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(your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account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will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be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stopped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for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a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period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if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you</a:t>
            </a:r>
            <a:r>
              <a:rPr lang="en-US" altLang="zh-CN" sz="1500" spc="-34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reached</a:t>
            </a:r>
          </a:p>
          <a:p>
            <a:pPr marL="0" indent="345948">
              <a:lnSpc>
                <a:spcPct val="100000"/>
              </a:lnSpc>
            </a:pP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the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max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gpu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usage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12</a:t>
            </a:r>
            <a:r>
              <a:rPr lang="en-US" altLang="zh-CN" sz="1500" spc="2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500" dirty="0">
                <a:solidFill>
                  <a:srgbClr val="675C45"/>
                </a:solidFill>
                <a:latin typeface="Arial"/>
                <a:ea typeface="Arial"/>
              </a:rPr>
              <a:t>hrs)</a:t>
            </a:r>
          </a:p>
          <a:p>
            <a:pPr marL="345948" hangingPunct="0">
              <a:lnSpc>
                <a:spcPct val="115833"/>
              </a:lnSpc>
              <a:spcBef>
                <a:spcPts val="160"/>
              </a:spcBef>
            </a:pP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*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The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cooldown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period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before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you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can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connect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to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another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GPU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will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extend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from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hours</a:t>
            </a:r>
            <a:r>
              <a:rPr lang="en-US" altLang="zh-CN" sz="1250" spc="-85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to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days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to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weeks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depending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on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your</a:t>
            </a:r>
            <a:r>
              <a:rPr lang="en-US" altLang="zh-CN" sz="1250" spc="-34" dirty="0">
                <a:solidFill>
                  <a:srgbClr val="FE0000"/>
                </a:solidFill>
                <a:latin typeface="Arial Black"/>
                <a:cs typeface="Arial Black"/>
              </a:rPr>
              <a:t> </a:t>
            </a:r>
            <a:r>
              <a:rPr lang="en-US" altLang="zh-CN" sz="1250" dirty="0">
                <a:solidFill>
                  <a:srgbClr val="FE0000"/>
                </a:solidFill>
                <a:latin typeface="Arial Black"/>
                <a:ea typeface="Arial Black"/>
              </a:rPr>
              <a:t>usage</a:t>
            </a:r>
          </a:p>
        </p:txBody>
      </p:sp>
      <p:sp>
        <p:nvSpPr>
          <p:cNvPr id="720" name="TextBox 720"/>
          <p:cNvSpPr txBox="1"/>
          <p:nvPr/>
        </p:nvSpPr>
        <p:spPr>
          <a:xfrm>
            <a:off x="854354" y="3432431"/>
            <a:ext cx="3085062" cy="1981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  <a:tabLst>
                <a:tab pos="1359382" algn="l"/>
              </a:tabLst>
            </a:pP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→</a:t>
            </a:r>
            <a:r>
              <a:rPr lang="en-US" altLang="zh-CN" sz="1300" spc="-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solution:	open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another</a:t>
            </a:r>
            <a:r>
              <a:rPr lang="en-US" altLang="zh-CN" sz="1300" spc="-3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account</a:t>
            </a:r>
          </a:p>
        </p:txBody>
      </p:sp>
      <p:sp>
        <p:nvSpPr>
          <p:cNvPr id="721" name="TextBox 721"/>
          <p:cNvSpPr txBox="1"/>
          <p:nvPr/>
        </p:nvSpPr>
        <p:spPr>
          <a:xfrm>
            <a:off x="396849" y="3770765"/>
            <a:ext cx="5502005" cy="10246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Best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675C45"/>
                </a:solidFill>
                <a:latin typeface="Arial"/>
                <a:ea typeface="Arial"/>
              </a:rPr>
              <a:t>solution: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 marL="0" indent="91744">
              <a:lnSpc>
                <a:spcPct val="100000"/>
              </a:lnSpc>
              <a:tabLst>
                <a:tab pos="457504" algn="l"/>
              </a:tabLst>
            </a:pPr>
            <a:r>
              <a:rPr lang="en-US" altLang="zh-CN" sz="1300" spc="-5" dirty="0">
                <a:solidFill>
                  <a:srgbClr val="675C45"/>
                </a:solidFill>
                <a:latin typeface="Arial"/>
                <a:ea typeface="Arial"/>
              </a:rPr>
              <a:t>1.	</a:t>
            </a:r>
            <a:r>
              <a:rPr lang="en-US" altLang="zh-CN" sz="1300" spc="-44" dirty="0">
                <a:solidFill>
                  <a:srgbClr val="675C45"/>
                </a:solidFill>
                <a:latin typeface="Arial"/>
                <a:ea typeface="Arial"/>
              </a:rPr>
              <a:t>buy</a:t>
            </a:r>
            <a:r>
              <a:rPr lang="en-US" altLang="zh-CN" sz="1300" spc="-2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u="sng" spc="-40" dirty="0">
                <a:solidFill>
                  <a:srgbClr val="009467"/>
                </a:solidFill>
                <a:uFill>
                  <a:solidFill>
                    <a:srgbClr val="009467"/>
                  </a:solidFill>
                </a:uFill>
                <a:latin typeface="Arial"/>
                <a:ea typeface="Arial"/>
              </a:rPr>
              <a:t>colab</a:t>
            </a:r>
            <a:r>
              <a:rPr lang="en-US" altLang="zh-CN" sz="1300" u="sng" spc="-25" dirty="0">
                <a:solidFill>
                  <a:srgbClr val="009467"/>
                </a:solidFill>
                <a:uFill>
                  <a:solidFill>
                    <a:srgbClr val="009467"/>
                  </a:solidFill>
                </a:uFill>
                <a:latin typeface="Arial"/>
                <a:cs typeface="Arial"/>
              </a:rPr>
              <a:t> </a:t>
            </a:r>
            <a:r>
              <a:rPr lang="en-US" altLang="zh-CN" sz="1300" u="sng" spc="-50" dirty="0">
                <a:solidFill>
                  <a:srgbClr val="009467"/>
                </a:solidFill>
                <a:uFill>
                  <a:solidFill>
                    <a:srgbClr val="009467"/>
                  </a:solidFill>
                </a:uFill>
                <a:latin typeface="Arial"/>
                <a:ea typeface="Arial"/>
              </a:rPr>
              <a:t>pro</a:t>
            </a:r>
            <a:r>
              <a:rPr lang="en-US" altLang="zh-CN" sz="1300" spc="-25" dirty="0">
                <a:solidFill>
                  <a:srgbClr val="009467"/>
                </a:solidFill>
                <a:latin typeface="Arial"/>
                <a:cs typeface="Arial"/>
              </a:rPr>
              <a:t> </a:t>
            </a:r>
            <a:r>
              <a:rPr lang="en-US" altLang="zh-CN" sz="1300" spc="-25" dirty="0">
                <a:solidFill>
                  <a:srgbClr val="675C45"/>
                </a:solidFill>
                <a:latin typeface="Arial"/>
                <a:ea typeface="Arial"/>
              </a:rPr>
              <a:t>:</a:t>
            </a:r>
            <a:r>
              <a:rPr lang="en-US" altLang="zh-CN" sz="1300" spc="-89" dirty="0">
                <a:solidFill>
                  <a:srgbClr val="675C45"/>
                </a:solidFill>
                <a:latin typeface="MS Gothic"/>
                <a:ea typeface="MS Gothic"/>
              </a:rPr>
              <a:t>）</a:t>
            </a:r>
          </a:p>
          <a:p>
            <a:pPr marL="0" indent="91744">
              <a:lnSpc>
                <a:spcPct val="100000"/>
              </a:lnSpc>
              <a:spcBef>
                <a:spcPts val="275"/>
              </a:spcBef>
              <a:tabLst>
                <a:tab pos="457504" algn="l"/>
              </a:tabLst>
            </a:pPr>
            <a:r>
              <a:rPr lang="en-US" altLang="zh-CN" sz="1300" spc="-5" dirty="0">
                <a:solidFill>
                  <a:srgbClr val="675C45"/>
                </a:solidFill>
                <a:latin typeface="Arial"/>
                <a:ea typeface="Arial"/>
              </a:rPr>
              <a:t>2.	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use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your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own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resource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(if</a:t>
            </a:r>
            <a:r>
              <a:rPr lang="en-US" altLang="zh-CN" sz="1300" spc="-15" dirty="0">
                <a:solidFill>
                  <a:srgbClr val="675C45"/>
                </a:solidFill>
                <a:latin typeface="Arial"/>
                <a:cs typeface="Arial"/>
              </a:rPr>
              <a:t> </a:t>
            </a:r>
            <a:r>
              <a:rPr lang="en-US" altLang="zh-CN" sz="1300" dirty="0">
                <a:solidFill>
                  <a:srgbClr val="675C45"/>
                </a:solidFill>
                <a:latin typeface="Arial"/>
                <a:ea typeface="Arial"/>
              </a:rPr>
              <a:t>able)</a:t>
            </a:r>
          </a:p>
          <a:p>
            <a:pPr>
              <a:lnSpc>
                <a:spcPts val="1255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Freeform 722"/>
          <p:cNvSpPr/>
          <p:nvPr/>
        </p:nvSpPr>
        <p:spPr>
          <a:xfrm>
            <a:off x="0" y="5045963"/>
            <a:ext cx="9144000" cy="96916"/>
          </a:xfrm>
          <a:custGeom>
            <a:avLst/>
            <a:gdLst>
              <a:gd name="connsiteX0" fmla="*/ 0 w 9144000"/>
              <a:gd name="connsiteY0" fmla="*/ 96916 h 96916"/>
              <a:gd name="connsiteX1" fmla="*/ 9144000 w 9144000"/>
              <a:gd name="connsiteY1" fmla="*/ 96916 h 96916"/>
              <a:gd name="connsiteX2" fmla="*/ 9144000 w 9144000"/>
              <a:gd name="connsiteY2" fmla="*/ 0 h 96916"/>
              <a:gd name="connsiteX3" fmla="*/ 0 w 9144000"/>
              <a:gd name="connsiteY3" fmla="*/ 0 h 96916"/>
              <a:gd name="connsiteX4" fmla="*/ 0 w 9144000"/>
              <a:gd name="connsiteY4" fmla="*/ 96916 h 9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96916">
                <a:moveTo>
                  <a:pt x="0" y="96916"/>
                </a:moveTo>
                <a:lnTo>
                  <a:pt x="9144000" y="96916"/>
                </a:lnTo>
                <a:lnTo>
                  <a:pt x="9144000" y="0"/>
                </a:lnTo>
                <a:lnTo>
                  <a:pt x="0" y="0"/>
                </a:lnTo>
                <a:lnTo>
                  <a:pt x="0" y="96916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reeform 723"/>
          <p:cNvSpPr/>
          <p:nvPr/>
        </p:nvSpPr>
        <p:spPr>
          <a:xfrm>
            <a:off x="844550" y="1581150"/>
            <a:ext cx="3422650" cy="19050"/>
          </a:xfrm>
          <a:custGeom>
            <a:avLst/>
            <a:gdLst>
              <a:gd name="connsiteX0" fmla="*/ 10172 w 3422650"/>
              <a:gd name="connsiteY0" fmla="*/ 8128 h 19050"/>
              <a:gd name="connsiteX1" fmla="*/ 1151635 w 3422650"/>
              <a:gd name="connsiteY1" fmla="*/ 8128 h 19050"/>
              <a:gd name="connsiteX2" fmla="*/ 2293111 w 3422650"/>
              <a:gd name="connsiteY2" fmla="*/ 8128 h 19050"/>
              <a:gd name="connsiteX3" fmla="*/ 3434588 w 3422650"/>
              <a:gd name="connsiteY3" fmla="*/ 8128 h 19050"/>
              <a:gd name="connsiteX4" fmla="*/ 3434588 w 3422650"/>
              <a:gd name="connsiteY4" fmla="*/ 24892 h 19050"/>
              <a:gd name="connsiteX5" fmla="*/ 2293111 w 3422650"/>
              <a:gd name="connsiteY5" fmla="*/ 24892 h 19050"/>
              <a:gd name="connsiteX6" fmla="*/ 1151635 w 3422650"/>
              <a:gd name="connsiteY6" fmla="*/ 24892 h 19050"/>
              <a:gd name="connsiteX7" fmla="*/ 10172 w 3422650"/>
              <a:gd name="connsiteY7" fmla="*/ 24892 h 19050"/>
              <a:gd name="connsiteX8" fmla="*/ 10172 w 3422650"/>
              <a:gd name="connsiteY8" fmla="*/ 8128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22650" h="19050">
                <a:moveTo>
                  <a:pt x="10172" y="8128"/>
                </a:moveTo>
                <a:lnTo>
                  <a:pt x="1151635" y="8128"/>
                </a:lnTo>
                <a:lnTo>
                  <a:pt x="2293111" y="8128"/>
                </a:lnTo>
                <a:lnTo>
                  <a:pt x="3434588" y="8128"/>
                </a:lnTo>
                <a:lnTo>
                  <a:pt x="3434588" y="24892"/>
                </a:lnTo>
                <a:lnTo>
                  <a:pt x="2293111" y="24892"/>
                </a:lnTo>
                <a:lnTo>
                  <a:pt x="1151635" y="24892"/>
                </a:lnTo>
                <a:lnTo>
                  <a:pt x="10172" y="24892"/>
                </a:lnTo>
                <a:lnTo>
                  <a:pt x="10172" y="8128"/>
                </a:lnTo>
                <a:close/>
              </a:path>
            </a:pathLst>
          </a:custGeom>
          <a:solidFill>
            <a:srgbClr val="0094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reeform 724"/>
          <p:cNvSpPr/>
          <p:nvPr/>
        </p:nvSpPr>
        <p:spPr>
          <a:xfrm>
            <a:off x="844550" y="1885950"/>
            <a:ext cx="5010150" cy="31750"/>
          </a:xfrm>
          <a:custGeom>
            <a:avLst/>
            <a:gdLst>
              <a:gd name="connsiteX0" fmla="*/ 10172 w 5010150"/>
              <a:gd name="connsiteY0" fmla="*/ 15748 h 31750"/>
              <a:gd name="connsiteX1" fmla="*/ 1262507 w 5010150"/>
              <a:gd name="connsiteY1" fmla="*/ 15748 h 31750"/>
              <a:gd name="connsiteX2" fmla="*/ 2514853 w 5010150"/>
              <a:gd name="connsiteY2" fmla="*/ 15748 h 31750"/>
              <a:gd name="connsiteX3" fmla="*/ 3767201 w 5010150"/>
              <a:gd name="connsiteY3" fmla="*/ 15748 h 31750"/>
              <a:gd name="connsiteX4" fmla="*/ 5019547 w 5010150"/>
              <a:gd name="connsiteY4" fmla="*/ 15748 h 31750"/>
              <a:gd name="connsiteX5" fmla="*/ 5019547 w 5010150"/>
              <a:gd name="connsiteY5" fmla="*/ 32512 h 31750"/>
              <a:gd name="connsiteX6" fmla="*/ 3767201 w 5010150"/>
              <a:gd name="connsiteY6" fmla="*/ 32512 h 31750"/>
              <a:gd name="connsiteX7" fmla="*/ 2514853 w 5010150"/>
              <a:gd name="connsiteY7" fmla="*/ 32512 h 31750"/>
              <a:gd name="connsiteX8" fmla="*/ 1262507 w 5010150"/>
              <a:gd name="connsiteY8" fmla="*/ 32512 h 31750"/>
              <a:gd name="connsiteX9" fmla="*/ 10172 w 5010150"/>
              <a:gd name="connsiteY9" fmla="*/ 32512 h 31750"/>
              <a:gd name="connsiteX10" fmla="*/ 10172 w 5010150"/>
              <a:gd name="connsiteY10" fmla="*/ 15748 h 3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10150" h="31750">
                <a:moveTo>
                  <a:pt x="10172" y="15748"/>
                </a:moveTo>
                <a:lnTo>
                  <a:pt x="1262507" y="15748"/>
                </a:lnTo>
                <a:lnTo>
                  <a:pt x="2514853" y="15748"/>
                </a:lnTo>
                <a:lnTo>
                  <a:pt x="3767201" y="15748"/>
                </a:lnTo>
                <a:lnTo>
                  <a:pt x="5019547" y="15748"/>
                </a:lnTo>
                <a:lnTo>
                  <a:pt x="5019547" y="32512"/>
                </a:lnTo>
                <a:lnTo>
                  <a:pt x="3767201" y="32512"/>
                </a:lnTo>
                <a:lnTo>
                  <a:pt x="2514853" y="32512"/>
                </a:lnTo>
                <a:lnTo>
                  <a:pt x="1262507" y="32512"/>
                </a:lnTo>
                <a:lnTo>
                  <a:pt x="10172" y="32512"/>
                </a:lnTo>
                <a:lnTo>
                  <a:pt x="10172" y="15748"/>
                </a:lnTo>
                <a:close/>
              </a:path>
            </a:pathLst>
          </a:custGeom>
          <a:solidFill>
            <a:srgbClr val="009467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TextBox 725"/>
          <p:cNvSpPr txBox="1"/>
          <p:nvPr/>
        </p:nvSpPr>
        <p:spPr>
          <a:xfrm>
            <a:off x="396849" y="555117"/>
            <a:ext cx="5479892" cy="1376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spc="-5" dirty="0">
                <a:solidFill>
                  <a:srgbClr val="EC6B00"/>
                </a:solidFill>
                <a:latin typeface="Calibri"/>
                <a:ea typeface="Calibri"/>
              </a:rPr>
              <a:t>R</a:t>
            </a:r>
            <a:r>
              <a:rPr lang="en-US" altLang="zh-CN" sz="3200" b="1" dirty="0">
                <a:solidFill>
                  <a:srgbClr val="EC6B00"/>
                </a:solidFill>
                <a:latin typeface="Calibri"/>
                <a:ea typeface="Calibri"/>
              </a:rPr>
              <a:t>eference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375"/>
              </a:lnSpc>
            </a:pPr>
            <a:endParaRPr lang="en-US" dirty="0"/>
          </a:p>
          <a:p>
            <a:pPr marL="0" indent="90830">
              <a:lnSpc>
                <a:spcPct val="100000"/>
              </a:lnSpc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80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9467"/>
                </a:solidFill>
                <a:latin typeface="Arial"/>
                <a:ea typeface="Arial"/>
              </a:rPr>
              <a:t>https://colab.research.google.com</a:t>
            </a:r>
          </a:p>
          <a:p>
            <a:pPr marL="0" indent="90830">
              <a:lnSpc>
                <a:spcPct val="100000"/>
              </a:lnSpc>
              <a:spcBef>
                <a:spcPts val="295"/>
              </a:spcBef>
            </a:pPr>
            <a:r>
              <a:rPr lang="en-US" altLang="zh-CN" sz="1800" dirty="0">
                <a:solidFill>
                  <a:srgbClr val="675C45"/>
                </a:solidFill>
                <a:latin typeface="Arial"/>
                <a:ea typeface="Arial"/>
              </a:rPr>
              <a:t>●</a:t>
            </a:r>
            <a:r>
              <a:rPr lang="en-US" altLang="zh-CN" sz="1800" spc="69" dirty="0">
                <a:solidFill>
                  <a:srgbClr val="675C45"/>
                </a:solidFill>
                <a:latin typeface="Arial"/>
                <a:cs typeface="Arial"/>
              </a:rPr>
              <a:t>   </a:t>
            </a:r>
            <a:r>
              <a:rPr lang="en-US" altLang="zh-CN" sz="1800" dirty="0">
                <a:solidFill>
                  <a:srgbClr val="009467"/>
                </a:solidFill>
                <a:latin typeface="Arial"/>
                <a:ea typeface="Arial"/>
              </a:rPr>
              <a:t>https://research.google.com/colaboratory/faq.html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/>
          <p:cNvSpPr/>
          <p:nvPr/>
        </p:nvSpPr>
        <p:spPr>
          <a:xfrm>
            <a:off x="0" y="5045700"/>
            <a:ext cx="9143925" cy="97798"/>
          </a:xfrm>
          <a:custGeom>
            <a:avLst/>
            <a:gdLst>
              <a:gd name="connsiteX0" fmla="*/ 9143925 w 9143925"/>
              <a:gd name="connsiteY0" fmla="*/ 97798 h 97798"/>
              <a:gd name="connsiteX1" fmla="*/ 0 w 9143925"/>
              <a:gd name="connsiteY1" fmla="*/ 97798 h 97798"/>
              <a:gd name="connsiteX2" fmla="*/ 0 w 9143925"/>
              <a:gd name="connsiteY2" fmla="*/ 0 h 97798"/>
              <a:gd name="connsiteX3" fmla="*/ 9143925 w 9143925"/>
              <a:gd name="connsiteY3" fmla="*/ 0 h 97798"/>
              <a:gd name="connsiteX4" fmla="*/ 9143925 w 9143925"/>
              <a:gd name="connsiteY4" fmla="*/ 97798 h 97798"/>
              <a:gd name="connsiteX5" fmla="*/ 9143925 w 9143925"/>
              <a:gd name="connsiteY5" fmla="*/ 97798 h 9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3925" h="97798">
                <a:moveTo>
                  <a:pt x="9143925" y="97798"/>
                </a:moveTo>
                <a:lnTo>
                  <a:pt x="0" y="97798"/>
                </a:lnTo>
                <a:lnTo>
                  <a:pt x="0" y="0"/>
                </a:lnTo>
                <a:lnTo>
                  <a:pt x="9143925" y="0"/>
                </a:lnTo>
                <a:lnTo>
                  <a:pt x="9143925" y="97798"/>
                </a:lnTo>
                <a:lnTo>
                  <a:pt x="9143925" y="97798"/>
                </a:lnTo>
                <a:close/>
              </a:path>
            </a:pathLst>
          </a:custGeom>
          <a:solidFill>
            <a:srgbClr val="4CB5AA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3752850" y="3384550"/>
            <a:ext cx="1619250" cy="806450"/>
          </a:xfrm>
          <a:custGeom>
            <a:avLst/>
            <a:gdLst>
              <a:gd name="connsiteX0" fmla="*/ 1488497 w 1619250"/>
              <a:gd name="connsiteY0" fmla="*/ 815223 h 806450"/>
              <a:gd name="connsiteX1" fmla="*/ 149802 w 1619250"/>
              <a:gd name="connsiteY1" fmla="*/ 815223 h 806450"/>
              <a:gd name="connsiteX2" fmla="*/ 107810 w 1619250"/>
              <a:gd name="connsiteY2" fmla="*/ 808451 h 806450"/>
              <a:gd name="connsiteX3" fmla="*/ 71340 w 1619250"/>
              <a:gd name="connsiteY3" fmla="*/ 789591 h 806450"/>
              <a:gd name="connsiteX4" fmla="*/ 42582 w 1619250"/>
              <a:gd name="connsiteY4" fmla="*/ 760832 h 806450"/>
              <a:gd name="connsiteX5" fmla="*/ 23722 w 1619250"/>
              <a:gd name="connsiteY5" fmla="*/ 724363 h 806450"/>
              <a:gd name="connsiteX6" fmla="*/ 16950 w 1619250"/>
              <a:gd name="connsiteY6" fmla="*/ 682371 h 806450"/>
              <a:gd name="connsiteX7" fmla="*/ 16950 w 1619250"/>
              <a:gd name="connsiteY7" fmla="*/ 150976 h 806450"/>
              <a:gd name="connsiteX8" fmla="*/ 23722 w 1619250"/>
              <a:gd name="connsiteY8" fmla="*/ 108984 h 806450"/>
              <a:gd name="connsiteX9" fmla="*/ 42582 w 1619250"/>
              <a:gd name="connsiteY9" fmla="*/ 72514 h 806450"/>
              <a:gd name="connsiteX10" fmla="*/ 71340 w 1619250"/>
              <a:gd name="connsiteY10" fmla="*/ 43755 h 806450"/>
              <a:gd name="connsiteX11" fmla="*/ 107810 w 1619250"/>
              <a:gd name="connsiteY11" fmla="*/ 24896 h 806450"/>
              <a:gd name="connsiteX12" fmla="*/ 149802 w 1619250"/>
              <a:gd name="connsiteY12" fmla="*/ 18124 h 806450"/>
              <a:gd name="connsiteX13" fmla="*/ 1488497 w 1619250"/>
              <a:gd name="connsiteY13" fmla="*/ 18124 h 806450"/>
              <a:gd name="connsiteX14" fmla="*/ 1539337 w 1619250"/>
              <a:gd name="connsiteY14" fmla="*/ 28235 h 806450"/>
              <a:gd name="connsiteX15" fmla="*/ 1582437 w 1619250"/>
              <a:gd name="connsiteY15" fmla="*/ 57035 h 806450"/>
              <a:gd name="connsiteX16" fmla="*/ 1611237 w 1619250"/>
              <a:gd name="connsiteY16" fmla="*/ 100136 h 806450"/>
              <a:gd name="connsiteX17" fmla="*/ 1621349 w 1619250"/>
              <a:gd name="connsiteY17" fmla="*/ 150976 h 806450"/>
              <a:gd name="connsiteX18" fmla="*/ 1621349 w 1619250"/>
              <a:gd name="connsiteY18" fmla="*/ 682371 h 806450"/>
              <a:gd name="connsiteX19" fmla="*/ 1614577 w 1619250"/>
              <a:gd name="connsiteY19" fmla="*/ 724363 h 806450"/>
              <a:gd name="connsiteX20" fmla="*/ 1595717 w 1619250"/>
              <a:gd name="connsiteY20" fmla="*/ 760832 h 806450"/>
              <a:gd name="connsiteX21" fmla="*/ 1566957 w 1619250"/>
              <a:gd name="connsiteY21" fmla="*/ 789591 h 806450"/>
              <a:gd name="connsiteX22" fmla="*/ 1530489 w 1619250"/>
              <a:gd name="connsiteY22" fmla="*/ 808451 h 806450"/>
              <a:gd name="connsiteX23" fmla="*/ 1488497 w 1619250"/>
              <a:gd name="connsiteY23" fmla="*/ 815223 h 806450"/>
              <a:gd name="connsiteX24" fmla="*/ 1488497 w 1619250"/>
              <a:gd name="connsiteY24" fmla="*/ 815223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0" h="806450">
                <a:moveTo>
                  <a:pt x="1488497" y="815223"/>
                </a:moveTo>
                <a:lnTo>
                  <a:pt x="149802" y="815223"/>
                </a:lnTo>
                <a:lnTo>
                  <a:pt x="107810" y="808451"/>
                </a:lnTo>
                <a:lnTo>
                  <a:pt x="71340" y="789591"/>
                </a:lnTo>
                <a:lnTo>
                  <a:pt x="42582" y="760832"/>
                </a:lnTo>
                <a:lnTo>
                  <a:pt x="23722" y="724363"/>
                </a:lnTo>
                <a:lnTo>
                  <a:pt x="16950" y="682371"/>
                </a:lnTo>
                <a:lnTo>
                  <a:pt x="16950" y="150976"/>
                </a:lnTo>
                <a:lnTo>
                  <a:pt x="23722" y="108984"/>
                </a:lnTo>
                <a:lnTo>
                  <a:pt x="42582" y="72514"/>
                </a:lnTo>
                <a:lnTo>
                  <a:pt x="71340" y="43755"/>
                </a:lnTo>
                <a:lnTo>
                  <a:pt x="107810" y="24896"/>
                </a:lnTo>
                <a:lnTo>
                  <a:pt x="149802" y="18124"/>
                </a:lnTo>
                <a:lnTo>
                  <a:pt x="1488497" y="18124"/>
                </a:lnTo>
                <a:lnTo>
                  <a:pt x="1539337" y="28235"/>
                </a:lnTo>
                <a:lnTo>
                  <a:pt x="1582437" y="57035"/>
                </a:lnTo>
                <a:lnTo>
                  <a:pt x="1611237" y="100136"/>
                </a:lnTo>
                <a:lnTo>
                  <a:pt x="1621349" y="150976"/>
                </a:lnTo>
                <a:lnTo>
                  <a:pt x="1621349" y="682371"/>
                </a:lnTo>
                <a:lnTo>
                  <a:pt x="1614577" y="724363"/>
                </a:lnTo>
                <a:lnTo>
                  <a:pt x="1595717" y="760832"/>
                </a:lnTo>
                <a:lnTo>
                  <a:pt x="1566957" y="789591"/>
                </a:lnTo>
                <a:lnTo>
                  <a:pt x="1530489" y="808451"/>
                </a:lnTo>
                <a:lnTo>
                  <a:pt x="1488497" y="815223"/>
                </a:lnTo>
                <a:lnTo>
                  <a:pt x="1488497" y="815223"/>
                </a:lnTo>
                <a:close/>
              </a:path>
            </a:pathLst>
          </a:custGeom>
          <a:solidFill>
            <a:srgbClr val="FBE3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3752850" y="3384550"/>
            <a:ext cx="1619250" cy="806450"/>
          </a:xfrm>
          <a:custGeom>
            <a:avLst/>
            <a:gdLst>
              <a:gd name="connsiteX0" fmla="*/ 16950 w 1619250"/>
              <a:gd name="connsiteY0" fmla="*/ 150976 h 806450"/>
              <a:gd name="connsiteX1" fmla="*/ 23722 w 1619250"/>
              <a:gd name="connsiteY1" fmla="*/ 108984 h 806450"/>
              <a:gd name="connsiteX2" fmla="*/ 42582 w 1619250"/>
              <a:gd name="connsiteY2" fmla="*/ 72514 h 806450"/>
              <a:gd name="connsiteX3" fmla="*/ 71340 w 1619250"/>
              <a:gd name="connsiteY3" fmla="*/ 43755 h 806450"/>
              <a:gd name="connsiteX4" fmla="*/ 107810 w 1619250"/>
              <a:gd name="connsiteY4" fmla="*/ 24896 h 806450"/>
              <a:gd name="connsiteX5" fmla="*/ 149802 w 1619250"/>
              <a:gd name="connsiteY5" fmla="*/ 18124 h 806450"/>
              <a:gd name="connsiteX6" fmla="*/ 1488497 w 1619250"/>
              <a:gd name="connsiteY6" fmla="*/ 18124 h 806450"/>
              <a:gd name="connsiteX7" fmla="*/ 1539337 w 1619250"/>
              <a:gd name="connsiteY7" fmla="*/ 28235 h 806450"/>
              <a:gd name="connsiteX8" fmla="*/ 1582437 w 1619250"/>
              <a:gd name="connsiteY8" fmla="*/ 57035 h 806450"/>
              <a:gd name="connsiteX9" fmla="*/ 1611237 w 1619250"/>
              <a:gd name="connsiteY9" fmla="*/ 100136 h 806450"/>
              <a:gd name="connsiteX10" fmla="*/ 1621349 w 1619250"/>
              <a:gd name="connsiteY10" fmla="*/ 150976 h 806450"/>
              <a:gd name="connsiteX11" fmla="*/ 1621349 w 1619250"/>
              <a:gd name="connsiteY11" fmla="*/ 682371 h 806450"/>
              <a:gd name="connsiteX12" fmla="*/ 1614577 w 1619250"/>
              <a:gd name="connsiteY12" fmla="*/ 724363 h 806450"/>
              <a:gd name="connsiteX13" fmla="*/ 1595717 w 1619250"/>
              <a:gd name="connsiteY13" fmla="*/ 760832 h 806450"/>
              <a:gd name="connsiteX14" fmla="*/ 1566957 w 1619250"/>
              <a:gd name="connsiteY14" fmla="*/ 789591 h 806450"/>
              <a:gd name="connsiteX15" fmla="*/ 1530489 w 1619250"/>
              <a:gd name="connsiteY15" fmla="*/ 808451 h 806450"/>
              <a:gd name="connsiteX16" fmla="*/ 1488497 w 1619250"/>
              <a:gd name="connsiteY16" fmla="*/ 815223 h 806450"/>
              <a:gd name="connsiteX17" fmla="*/ 149802 w 1619250"/>
              <a:gd name="connsiteY17" fmla="*/ 815223 h 806450"/>
              <a:gd name="connsiteX18" fmla="*/ 107810 w 1619250"/>
              <a:gd name="connsiteY18" fmla="*/ 808451 h 806450"/>
              <a:gd name="connsiteX19" fmla="*/ 71340 w 1619250"/>
              <a:gd name="connsiteY19" fmla="*/ 789591 h 806450"/>
              <a:gd name="connsiteX20" fmla="*/ 42582 w 1619250"/>
              <a:gd name="connsiteY20" fmla="*/ 760832 h 806450"/>
              <a:gd name="connsiteX21" fmla="*/ 23722 w 1619250"/>
              <a:gd name="connsiteY21" fmla="*/ 724363 h 806450"/>
              <a:gd name="connsiteX22" fmla="*/ 16950 w 1619250"/>
              <a:gd name="connsiteY22" fmla="*/ 682371 h 806450"/>
              <a:gd name="connsiteX23" fmla="*/ 16950 w 1619250"/>
              <a:gd name="connsiteY23" fmla="*/ 150976 h 806450"/>
              <a:gd name="connsiteX24" fmla="*/ 16950 w 1619250"/>
              <a:gd name="connsiteY24" fmla="*/ 150976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0" h="806450">
                <a:moveTo>
                  <a:pt x="16950" y="150976"/>
                </a:moveTo>
                <a:lnTo>
                  <a:pt x="23722" y="108984"/>
                </a:lnTo>
                <a:lnTo>
                  <a:pt x="42582" y="72514"/>
                </a:lnTo>
                <a:lnTo>
                  <a:pt x="71340" y="43755"/>
                </a:lnTo>
                <a:lnTo>
                  <a:pt x="107810" y="24896"/>
                </a:lnTo>
                <a:lnTo>
                  <a:pt x="149802" y="18124"/>
                </a:lnTo>
                <a:lnTo>
                  <a:pt x="1488497" y="18124"/>
                </a:lnTo>
                <a:lnTo>
                  <a:pt x="1539337" y="28235"/>
                </a:lnTo>
                <a:lnTo>
                  <a:pt x="1582437" y="57035"/>
                </a:lnTo>
                <a:lnTo>
                  <a:pt x="1611237" y="100136"/>
                </a:lnTo>
                <a:lnTo>
                  <a:pt x="1621349" y="150976"/>
                </a:lnTo>
                <a:lnTo>
                  <a:pt x="1621349" y="682371"/>
                </a:lnTo>
                <a:lnTo>
                  <a:pt x="1614577" y="724363"/>
                </a:lnTo>
                <a:lnTo>
                  <a:pt x="1595717" y="760832"/>
                </a:lnTo>
                <a:lnTo>
                  <a:pt x="1566957" y="789591"/>
                </a:lnTo>
                <a:lnTo>
                  <a:pt x="1530489" y="808451"/>
                </a:lnTo>
                <a:lnTo>
                  <a:pt x="1488497" y="815223"/>
                </a:lnTo>
                <a:lnTo>
                  <a:pt x="149802" y="815223"/>
                </a:lnTo>
                <a:lnTo>
                  <a:pt x="107810" y="808451"/>
                </a:lnTo>
                <a:lnTo>
                  <a:pt x="71340" y="789591"/>
                </a:lnTo>
                <a:lnTo>
                  <a:pt x="42582" y="760832"/>
                </a:lnTo>
                <a:lnTo>
                  <a:pt x="23722" y="724363"/>
                </a:lnTo>
                <a:lnTo>
                  <a:pt x="16950" y="682371"/>
                </a:lnTo>
                <a:lnTo>
                  <a:pt x="16950" y="150976"/>
                </a:lnTo>
                <a:lnTo>
                  <a:pt x="16950" y="150976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3749687" y="3381387"/>
            <a:ext cx="1622412" cy="809612"/>
          </a:xfrm>
          <a:custGeom>
            <a:avLst/>
            <a:gdLst>
              <a:gd name="connsiteX0" fmla="*/ 20112 w 1622412"/>
              <a:gd name="connsiteY0" fmla="*/ 154139 h 809612"/>
              <a:gd name="connsiteX1" fmla="*/ 26884 w 1622412"/>
              <a:gd name="connsiteY1" fmla="*/ 112146 h 809612"/>
              <a:gd name="connsiteX2" fmla="*/ 45744 w 1622412"/>
              <a:gd name="connsiteY2" fmla="*/ 75677 h 809612"/>
              <a:gd name="connsiteX3" fmla="*/ 74503 w 1622412"/>
              <a:gd name="connsiteY3" fmla="*/ 46918 h 809612"/>
              <a:gd name="connsiteX4" fmla="*/ 110973 w 1622412"/>
              <a:gd name="connsiteY4" fmla="*/ 28058 h 809612"/>
              <a:gd name="connsiteX5" fmla="*/ 152964 w 1622412"/>
              <a:gd name="connsiteY5" fmla="*/ 21286 h 809612"/>
              <a:gd name="connsiteX6" fmla="*/ 1491659 w 1622412"/>
              <a:gd name="connsiteY6" fmla="*/ 21286 h 809612"/>
              <a:gd name="connsiteX7" fmla="*/ 1542500 w 1622412"/>
              <a:gd name="connsiteY7" fmla="*/ 31398 h 809612"/>
              <a:gd name="connsiteX8" fmla="*/ 1585600 w 1622412"/>
              <a:gd name="connsiteY8" fmla="*/ 60197 h 809612"/>
              <a:gd name="connsiteX9" fmla="*/ 1614399 w 1622412"/>
              <a:gd name="connsiteY9" fmla="*/ 103298 h 809612"/>
              <a:gd name="connsiteX10" fmla="*/ 1624511 w 1622412"/>
              <a:gd name="connsiteY10" fmla="*/ 154139 h 809612"/>
              <a:gd name="connsiteX11" fmla="*/ 1624511 w 1622412"/>
              <a:gd name="connsiteY11" fmla="*/ 685533 h 809612"/>
              <a:gd name="connsiteX12" fmla="*/ 1617739 w 1622412"/>
              <a:gd name="connsiteY12" fmla="*/ 727525 h 809612"/>
              <a:gd name="connsiteX13" fmla="*/ 1598879 w 1622412"/>
              <a:gd name="connsiteY13" fmla="*/ 763994 h 809612"/>
              <a:gd name="connsiteX14" fmla="*/ 1570120 w 1622412"/>
              <a:gd name="connsiteY14" fmla="*/ 792753 h 809612"/>
              <a:gd name="connsiteX15" fmla="*/ 1533651 w 1622412"/>
              <a:gd name="connsiteY15" fmla="*/ 811614 h 809612"/>
              <a:gd name="connsiteX16" fmla="*/ 1491659 w 1622412"/>
              <a:gd name="connsiteY16" fmla="*/ 818385 h 809612"/>
              <a:gd name="connsiteX17" fmla="*/ 152964 w 1622412"/>
              <a:gd name="connsiteY17" fmla="*/ 818385 h 809612"/>
              <a:gd name="connsiteX18" fmla="*/ 110973 w 1622412"/>
              <a:gd name="connsiteY18" fmla="*/ 811614 h 809612"/>
              <a:gd name="connsiteX19" fmla="*/ 74503 w 1622412"/>
              <a:gd name="connsiteY19" fmla="*/ 792753 h 809612"/>
              <a:gd name="connsiteX20" fmla="*/ 45744 w 1622412"/>
              <a:gd name="connsiteY20" fmla="*/ 763994 h 809612"/>
              <a:gd name="connsiteX21" fmla="*/ 26884 w 1622412"/>
              <a:gd name="connsiteY21" fmla="*/ 727525 h 809612"/>
              <a:gd name="connsiteX22" fmla="*/ 20112 w 1622412"/>
              <a:gd name="connsiteY22" fmla="*/ 685533 h 809612"/>
              <a:gd name="connsiteX23" fmla="*/ 20112 w 1622412"/>
              <a:gd name="connsiteY23" fmla="*/ 154139 h 809612"/>
              <a:gd name="connsiteX24" fmla="*/ 20112 w 1622412"/>
              <a:gd name="connsiteY24" fmla="*/ 154139 h 8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22412" h="809612">
                <a:moveTo>
                  <a:pt x="20112" y="154139"/>
                </a:moveTo>
                <a:lnTo>
                  <a:pt x="26884" y="112146"/>
                </a:lnTo>
                <a:lnTo>
                  <a:pt x="45744" y="75677"/>
                </a:lnTo>
                <a:lnTo>
                  <a:pt x="74503" y="46918"/>
                </a:lnTo>
                <a:lnTo>
                  <a:pt x="110973" y="28058"/>
                </a:lnTo>
                <a:lnTo>
                  <a:pt x="152964" y="21286"/>
                </a:lnTo>
                <a:lnTo>
                  <a:pt x="1491659" y="21286"/>
                </a:lnTo>
                <a:lnTo>
                  <a:pt x="1542500" y="31398"/>
                </a:lnTo>
                <a:lnTo>
                  <a:pt x="1585600" y="60197"/>
                </a:lnTo>
                <a:lnTo>
                  <a:pt x="1614399" y="103298"/>
                </a:lnTo>
                <a:lnTo>
                  <a:pt x="1624511" y="154139"/>
                </a:lnTo>
                <a:lnTo>
                  <a:pt x="1624511" y="685533"/>
                </a:lnTo>
                <a:lnTo>
                  <a:pt x="1617739" y="727525"/>
                </a:lnTo>
                <a:lnTo>
                  <a:pt x="1598879" y="763994"/>
                </a:lnTo>
                <a:lnTo>
                  <a:pt x="1570120" y="792753"/>
                </a:lnTo>
                <a:lnTo>
                  <a:pt x="1533651" y="811614"/>
                </a:lnTo>
                <a:lnTo>
                  <a:pt x="1491659" y="818385"/>
                </a:lnTo>
                <a:lnTo>
                  <a:pt x="152964" y="818385"/>
                </a:lnTo>
                <a:lnTo>
                  <a:pt x="110973" y="811614"/>
                </a:lnTo>
                <a:lnTo>
                  <a:pt x="74503" y="792753"/>
                </a:lnTo>
                <a:lnTo>
                  <a:pt x="45744" y="763994"/>
                </a:lnTo>
                <a:lnTo>
                  <a:pt x="26884" y="727525"/>
                </a:lnTo>
                <a:lnTo>
                  <a:pt x="20112" y="685533"/>
                </a:lnTo>
                <a:lnTo>
                  <a:pt x="20112" y="154139"/>
                </a:lnTo>
                <a:lnTo>
                  <a:pt x="20112" y="15413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9025">
            <a:solidFill>
              <a:srgbClr val="000000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4181487" y="3635387"/>
            <a:ext cx="758812" cy="288912"/>
          </a:xfrm>
          <a:custGeom>
            <a:avLst/>
            <a:gdLst>
              <a:gd name="connsiteX0" fmla="*/ 14612 w 758812"/>
              <a:gd name="connsiteY0" fmla="*/ 21184 h 288912"/>
              <a:gd name="connsiteX1" fmla="*/ 766452 w 758812"/>
              <a:gd name="connsiteY1" fmla="*/ 21184 h 288912"/>
              <a:gd name="connsiteX2" fmla="*/ 766452 w 758812"/>
              <a:gd name="connsiteY2" fmla="*/ 290424 h 288912"/>
              <a:gd name="connsiteX3" fmla="*/ 14612 w 758812"/>
              <a:gd name="connsiteY3" fmla="*/ 290424 h 288912"/>
              <a:gd name="connsiteX4" fmla="*/ 14612 w 758812"/>
              <a:gd name="connsiteY4" fmla="*/ 21184 h 28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812" h="288912">
                <a:moveTo>
                  <a:pt x="14612" y="21184"/>
                </a:moveTo>
                <a:lnTo>
                  <a:pt x="766452" y="21184"/>
                </a:lnTo>
                <a:lnTo>
                  <a:pt x="766452" y="290424"/>
                </a:lnTo>
                <a:lnTo>
                  <a:pt x="14612" y="290424"/>
                </a:lnTo>
                <a:lnTo>
                  <a:pt x="14612" y="2118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51660"/>
            <a:ext cx="5181600" cy="1554480"/>
          </a:xfrm>
          <a:prstGeom prst="rect">
            <a:avLst/>
          </a:prstGeom>
        </p:spPr>
      </p:pic>
      <p:sp>
        <p:nvSpPr>
          <p:cNvPr id="2" name="TextBox 36"/>
          <p:cNvSpPr txBox="1"/>
          <p:nvPr/>
        </p:nvSpPr>
        <p:spPr>
          <a:xfrm>
            <a:off x="397424" y="555818"/>
            <a:ext cx="4405549" cy="4876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Training</a:t>
            </a:r>
            <a:r>
              <a:rPr lang="en-US" altLang="zh-CN" sz="3200" b="1" spc="-204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Neural</a:t>
            </a:r>
            <a:r>
              <a:rPr lang="en-US" altLang="zh-CN" sz="3200" b="1" spc="-209" dirty="0">
                <a:solidFill>
                  <a:srgbClr val="ED6B00"/>
                </a:solidFill>
                <a:latin typeface="Calibri"/>
                <a:cs typeface="Calibri"/>
              </a:rPr>
              <a:t> </a:t>
            </a:r>
            <a:r>
              <a:rPr lang="en-US" altLang="zh-CN" sz="3200" b="1" dirty="0">
                <a:solidFill>
                  <a:srgbClr val="ED6B00"/>
                </a:solidFill>
                <a:latin typeface="Calibri"/>
                <a:ea typeface="Calibri"/>
              </a:rPr>
              <a:t>Networks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182006" y="2011778"/>
            <a:ext cx="1254489" cy="491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Define</a:t>
            </a:r>
            <a:r>
              <a:rPr lang="en-US" altLang="zh-CN" sz="16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Neural</a:t>
            </a:r>
          </a:p>
          <a:p>
            <a:pPr marL="0" indent="248919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Net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work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939633" y="2145128"/>
            <a:ext cx="1277041" cy="2438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Loss</a:t>
            </a:r>
            <a:r>
              <a:rPr lang="en-US" altLang="zh-CN" sz="16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Function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775148" y="2011778"/>
            <a:ext cx="1141303" cy="4915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Opti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mization</a:t>
            </a:r>
          </a:p>
          <a:p>
            <a:pPr marL="0" indent="135889">
              <a:lnSpc>
                <a:spcPct val="100000"/>
              </a:lnSpc>
            </a:pP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Alg</a:t>
            </a:r>
            <a:r>
              <a:rPr lang="en-US" altLang="zh-CN" sz="1600" dirty="0">
                <a:solidFill>
                  <a:srgbClr val="000000"/>
                </a:solidFill>
                <a:latin typeface="Arial"/>
                <a:ea typeface="Arial"/>
              </a:rPr>
              <a:t>orithm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3674135" y="3668803"/>
            <a:ext cx="4985399" cy="11926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534665">
              <a:lnSpc>
                <a:spcPct val="100000"/>
              </a:lnSpc>
            </a:pPr>
            <a:r>
              <a:rPr lang="en-US" altLang="zh-CN" sz="1600" spc="-15" dirty="0">
                <a:solidFill>
                  <a:srgbClr val="000000"/>
                </a:solidFill>
                <a:latin typeface="Arial"/>
                <a:ea typeface="Arial"/>
              </a:rPr>
              <a:t>Trai</a:t>
            </a:r>
            <a:r>
              <a:rPr lang="en-US" altLang="zh-CN" sz="1600" spc="-5" dirty="0">
                <a:solidFill>
                  <a:srgbClr val="000000"/>
                </a:solidFill>
                <a:latin typeface="Arial"/>
                <a:ea typeface="Arial"/>
              </a:rPr>
              <a:t>ning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689"/>
              </a:lnSpc>
            </a:pPr>
            <a:endParaRPr lang="en-US" dirty="0"/>
          </a:p>
          <a:p>
            <a:pPr marL="0">
              <a:lnSpc>
                <a:spcPct val="100000"/>
              </a:lnSpc>
            </a:pPr>
            <a:endParaRPr lang="en-US" altLang="zh-CN" sz="1400" dirty="0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4445</Words>
  <Application>Microsoft Office PowerPoint</Application>
  <PresentationFormat>全屏显示(16:9)</PresentationFormat>
  <Paragraphs>1100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Menlo</vt:lpstr>
      <vt:lpstr>Microsoft JhengHei</vt:lpstr>
      <vt:lpstr>MS Gothic</vt:lpstr>
      <vt:lpstr>Arial</vt:lpstr>
      <vt:lpstr>Arial Black</vt:lpstr>
      <vt:lpstr>Calibri</vt:lpstr>
      <vt:lpstr>Courier New</vt:lpstr>
      <vt:lpstr>Times New Roman</vt:lpstr>
      <vt:lpstr>Verdana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Junjie Ye</dc:creator>
  <cp:lastModifiedBy>志康 谢</cp:lastModifiedBy>
  <cp:revision>10</cp:revision>
  <dcterms:created xsi:type="dcterms:W3CDTF">2011-01-21T15:00:27Z</dcterms:created>
  <dcterms:modified xsi:type="dcterms:W3CDTF">2024-09-02T05:59:11Z</dcterms:modified>
</cp:coreProperties>
</file>