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63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nchor="ctr">
            <a:noAutofit/>
          </a:bodyPr>
          <a:lstStyle>
            <a:lvl1pPr algn="l">
              <a:defRPr sz="1000" b="0" i="0" u="none" strike="noStrike"/>
            </a:lvl1pPr>
          </a:lstStyle>
          <a:p>
            <a:pPr algn="l"/>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Shape 3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 name="Shape 31"/>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Shape 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Shape 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Shape 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Shape 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Shape 50"/>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Shape 5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Shape 5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Shape 5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Shape 15"/>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Shape 1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Shape 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Shape 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Shape 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Layout 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Layout 2">
    <p:spTree>
      <p:nvGrpSpPr>
        <p:cNvPr id="1" name=""/>
        <p:cNvGrpSpPr/>
        <p:nvPr/>
      </p:nvGrpSpPr>
      <p:grpSpPr>
        <a:xfrm>
          <a:off x="0" y="0"/>
          <a:ext cx="0" cy="0"/>
          <a:chOff x="0" y="0"/>
          <a:chExt cx="0" cy="0"/>
        </a:xfrm>
      </p:grpSpPr>
      <p:sp>
        <p:nvSpPr>
          <p:cNvPr id="2" name="AutoShape 2"/>
          <p:cNvSpPr/>
          <p:nvPr/>
        </p:nvSpPr>
        <p:spPr>
          <a:xfrm>
            <a:off x="541222" y="1052883"/>
            <a:ext cx="2776614" cy="2776614"/>
          </a:xfrm>
          <a:prstGeom prst="ellipse">
            <a:avLst/>
          </a:prstGeom>
          <a:solidFill>
            <a:srgbClr val="3A6CEA">
              <a:alpha val="100000"/>
            </a:srgbClr>
          </a:solidFill>
          <a:ln w="38100">
            <a:noFill/>
            <a:prstDash val="solid"/>
          </a:ln>
        </p:spPr>
        <p:txBody>
          <a:bodyPr lIns="95250" tIns="95250" rIns="95250" bIns="95250" rtlCol="0" anchor="ctr">
            <a:noAutofit/>
          </a:bodyPr>
          <a:lstStyle/>
          <a:p>
            <a:pPr algn="ctr">
              <a:defRPr/>
            </a:pPr>
            <a:endParaRPr/>
          </a:p>
        </p:txBody>
      </p:sp>
      <p:pic>
        <p:nvPicPr>
          <p:cNvPr id="3" name="Picture 3"/>
          <p:cNvPicPr>
            <a:picLocks noChangeAspect="1"/>
          </p:cNvPicPr>
          <p:nvPr/>
        </p:nvPicPr>
        <p:blipFill>
          <a:blip r:embed="rId2"/>
          <a:srcRect/>
          <a:stretch>
            <a:fillRect/>
          </a:stretch>
        </p:blipFill>
        <p:spPr>
          <a:xfrm>
            <a:off x="1242185" y="2355611"/>
            <a:ext cx="2742953" cy="1960704"/>
          </a:xfrm>
          <a:prstGeom prst="rect">
            <a:avLst/>
          </a:prstGeom>
          <a:ln>
            <a:noFill/>
            <a:prstDash val="solid"/>
          </a:ln>
        </p:spPr>
      </p:pic>
      <p:grpSp>
        <p:nvGrpSpPr>
          <p:cNvPr id="4" name="Group 4"/>
          <p:cNvGrpSpPr/>
          <p:nvPr/>
        </p:nvGrpSpPr>
        <p:grpSpPr>
          <a:xfrm>
            <a:off x="1364030" y="1336868"/>
            <a:ext cx="2918450" cy="647700"/>
            <a:chOff x="1364030" y="1336868"/>
            <a:chExt cx="2918450" cy="647700"/>
          </a:xfrm>
        </p:grpSpPr>
        <p:sp>
          <p:nvSpPr>
            <p:cNvPr id="5" name="AutoShape 5"/>
            <p:cNvSpPr/>
            <p:nvPr/>
          </p:nvSpPr>
          <p:spPr>
            <a:xfrm>
              <a:off x="1364030" y="1336868"/>
              <a:ext cx="2296802" cy="647700"/>
            </a:xfrm>
            <a:prstGeom prst="rect">
              <a:avLst/>
            </a:prstGeom>
            <a:noFill/>
            <a:ln w="19050">
              <a:noFill/>
              <a:prstDash val="solid"/>
            </a:ln>
          </p:spPr>
          <p:txBody>
            <a:bodyPr lIns="95250" tIns="95250" rIns="95250" bIns="95250" rtlCol="0" anchor="ctr">
              <a:noAutofit/>
            </a:bodyPr>
            <a:lstStyle/>
            <a:p>
              <a:pPr indent="0" algn="l">
                <a:lnSpc>
                  <a:spcPct val="100000"/>
                </a:lnSpc>
                <a:defRPr/>
              </a:pPr>
              <a:r>
                <a:rPr lang="en-US" sz="2400" b="1" i="0" u="none" strike="noStrike">
                  <a:solidFill>
                    <a:srgbClr val="FFFFFF"/>
                  </a:solidFill>
                </a:rPr>
                <a:t>目录</a:t>
              </a:r>
              <a:endParaRPr lang="en-US" sz="1100"/>
            </a:p>
          </p:txBody>
        </p:sp>
        <p:sp>
          <p:nvSpPr>
            <p:cNvPr id="6" name="AutoShape 6"/>
            <p:cNvSpPr/>
            <p:nvPr/>
          </p:nvSpPr>
          <p:spPr>
            <a:xfrm>
              <a:off x="2074400" y="1336868"/>
              <a:ext cx="2208080" cy="647700"/>
            </a:xfrm>
            <a:prstGeom prst="rect">
              <a:avLst/>
            </a:prstGeom>
            <a:noFill/>
            <a:ln w="19050">
              <a:noFill/>
              <a:prstDash val="solid"/>
            </a:ln>
          </p:spPr>
          <p:txBody>
            <a:bodyPr lIns="95250" tIns="95250" rIns="95250" bIns="95250" rtlCol="0" anchor="ctr">
              <a:noAutofit/>
            </a:bodyPr>
            <a:lstStyle/>
            <a:p>
              <a:pPr indent="0" algn="l">
                <a:lnSpc>
                  <a:spcPct val="100000"/>
                </a:lnSpc>
                <a:defRPr/>
              </a:pPr>
              <a:r>
                <a:rPr lang="en-US" sz="2400" b="1" i="0" u="none" strike="noStrike">
                  <a:solidFill>
                    <a:srgbClr val="2B2F36"/>
                  </a:solidFill>
                </a:rPr>
                <a:t>CONTENTS</a:t>
              </a:r>
              <a:endParaRPr lang="en-US" sz="11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Layout 3">
    <p:bg>
      <p:bgPr>
        <a:solidFill>
          <a:srgbClr val="3A6CEA">
            <a:alpha val="100000"/>
          </a:srgbClr>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 hasCustomPrompt="1"/>
          </p:nvPr>
        </p:nvSpPr>
        <p:spPr>
          <a:xfrm>
            <a:off x="3671050" y="1783454"/>
            <a:ext cx="4413538" cy="1047750"/>
          </a:xfrm>
          <a:prstGeom prst="rect">
            <a:avLst/>
          </a:prstGeom>
          <a:noFill/>
          <a:ln w="9525">
            <a:noFill/>
            <a:prstDash val="solid"/>
          </a:ln>
          <a:effectLst/>
        </p:spPr>
        <p:txBody>
          <a:bodyPr lIns="95250" tIns="95250" rIns="95250" bIns="95250" anchor="ctr">
            <a:noAutofit/>
          </a:bodyPr>
          <a:lstStyle>
            <a:lvl1pPr algn="l">
              <a:defRPr sz="4500" b="1" i="0" u="none" strike="noStrike">
                <a:solidFill>
                  <a:srgbClr val="FFFFFF">
                    <a:alpha val="100000"/>
                  </a:srgbClr>
                </a:solidFill>
              </a:defRPr>
            </a:lvl1pPr>
          </a:lstStyle>
          <a:p>
            <a:pPr indent="0" algn="l">
              <a:lnSpc>
                <a:spcPct val="100000"/>
              </a:lnSpc>
            </a:pPr>
            <a:r>
              <a:rPr lang="en-US" sz="4500" b="1" i="0" u="none" strike="noStrike">
                <a:solidFill>
                  <a:srgbClr val="FFFFFF"/>
                </a:solidFill>
              </a:rPr>
              <a:t>Your Title</a:t>
            </a:r>
          </a:p>
        </p:txBody>
      </p:sp>
      <p:sp>
        <p:nvSpPr>
          <p:cNvPr id="3" name="AutoShape 3"/>
          <p:cNvSpPr>
            <a:spLocks noGrp="1"/>
          </p:cNvSpPr>
          <p:nvPr>
            <p:ph type="body" sz="quarter" idx="2" hasCustomPrompt="1"/>
          </p:nvPr>
        </p:nvSpPr>
        <p:spPr>
          <a:xfrm>
            <a:off x="3732180" y="2689998"/>
            <a:ext cx="3962400" cy="600075"/>
          </a:xfrm>
          <a:prstGeom prst="rect">
            <a:avLst/>
          </a:prstGeom>
          <a:noFill/>
          <a:ln w="9525">
            <a:noFill/>
            <a:prstDash val="solid"/>
          </a:ln>
          <a:effectLst/>
        </p:spPr>
        <p:txBody>
          <a:bodyPr lIns="95250" tIns="95250" rIns="95250" bIns="95250" anchor="ctr">
            <a:noAutofit/>
          </a:bodyPr>
          <a:lstStyle>
            <a:lvl1pPr algn="l">
              <a:defRPr sz="2400" b="0" i="0" u="none" strike="noStrike">
                <a:solidFill>
                  <a:srgbClr val="FFFFFF">
                    <a:alpha val="100000"/>
                  </a:srgbClr>
                </a:solidFill>
              </a:defRPr>
            </a:lvl1pPr>
          </a:lstStyle>
          <a:p>
            <a:pPr indent="0" algn="l">
              <a:lnSpc>
                <a:spcPct val="100000"/>
              </a:lnSpc>
            </a:pPr>
            <a:r>
              <a:rPr lang="en-US" sz="2400" b="0" i="0" u="none" strike="noStrike">
                <a:solidFill>
                  <a:srgbClr val="FFFFFF">
                    <a:alpha val="49804"/>
                  </a:srgbClr>
                </a:solidFill>
              </a:rPr>
              <a:t>Subtitle</a:t>
            </a:r>
          </a:p>
        </p:txBody>
      </p:sp>
      <p:sp>
        <p:nvSpPr>
          <p:cNvPr id="4" name="AutoShape 4"/>
          <p:cNvSpPr>
            <a:spLocks noGrp="1"/>
          </p:cNvSpPr>
          <p:nvPr>
            <p:ph type="pic" sz="quarter" idx="3"/>
          </p:nvPr>
        </p:nvSpPr>
        <p:spPr>
          <a:xfrm>
            <a:off x="2137156" y="1821957"/>
            <a:ext cx="1104900" cy="1257300"/>
          </a:xfrm>
          <a:prstGeom prst="rect">
            <a:avLst/>
          </a:prstGeom>
          <a:solidFill>
            <a:srgbClr val="DEE0E3">
              <a:alpha val="100000"/>
            </a:srgbClr>
          </a:solidFill>
          <a:ln>
            <a:noFill/>
            <a:prstDash val="solid"/>
          </a:ln>
          <a:effectLst/>
        </p:spPr>
        <p:txBody>
          <a:bodyPr lIns="95250" tIns="95250" rIns="95250" bIns="95250" anchor="ctr">
            <a:noAutofit/>
          </a:bodyPr>
          <a:lstStyle>
            <a:lvl1pPr algn="ctr">
              <a:defRPr sz="2400" b="0" i="0" u="none" strike="noStrike">
                <a:solidFill>
                  <a:srgbClr val="1F2329">
                    <a:alpha val="100000"/>
                  </a:srgbClr>
                </a:solidFill>
              </a:defRPr>
            </a:lvl1pP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Layout 4">
    <p:spTree>
      <p:nvGrpSpPr>
        <p:cNvPr id="1" name=""/>
        <p:cNvGrpSpPr/>
        <p:nvPr/>
      </p:nvGrpSpPr>
      <p:grpSpPr>
        <a:xfrm>
          <a:off x="0" y="0"/>
          <a:ext cx="0" cy="0"/>
          <a:chOff x="0" y="0"/>
          <a:chExt cx="0" cy="0"/>
        </a:xfrm>
      </p:grpSpPr>
      <p:sp>
        <p:nvSpPr>
          <p:cNvPr id="2" name="AutoShape 2"/>
          <p:cNvSpPr>
            <a:spLocks noGrp="1"/>
          </p:cNvSpPr>
          <p:nvPr>
            <p:ph type="body" sz="quarter" idx="4" hasCustomPrompt="1"/>
          </p:nvPr>
        </p:nvSpPr>
        <p:spPr>
          <a:xfrm>
            <a:off x="476250" y="415668"/>
            <a:ext cx="1123950" cy="533400"/>
          </a:xfrm>
          <a:prstGeom prst="rect">
            <a:avLst/>
          </a:prstGeom>
          <a:noFill/>
          <a:ln w="9525">
            <a:noFill/>
            <a:prstDash val="solid"/>
          </a:ln>
          <a:effectLst/>
        </p:spPr>
        <p:txBody>
          <a:bodyPr lIns="95250" tIns="95250" rIns="95250" bIns="95250" anchor="ctr">
            <a:noAutofit/>
          </a:bodyPr>
          <a:lstStyle>
            <a:lvl1pPr algn="l">
              <a:lnSpc>
                <a:spcPct val="150000"/>
              </a:lnSpc>
              <a:defRPr sz="1800" b="1" i="0" u="none" strike="noStrike">
                <a:solidFill>
                  <a:srgbClr val="3A6CEA">
                    <a:alpha val="100000"/>
                  </a:srgbClr>
                </a:solidFill>
              </a:defRPr>
            </a:lvl1pPr>
          </a:lstStyle>
          <a:p>
            <a:pPr indent="0" algn="l">
              <a:lnSpc>
                <a:spcPct val="150000"/>
              </a:lnSpc>
            </a:pPr>
            <a:r>
              <a:rPr lang="en-US" sz="1800" b="1" i="0" u="none" strike="noStrike">
                <a:solidFill>
                  <a:srgbClr val="3A6CEA"/>
                </a:solidFill>
              </a:rPr>
              <a:t>Title</a:t>
            </a:r>
          </a:p>
        </p:txBody>
      </p:sp>
      <p:sp>
        <p:nvSpPr>
          <p:cNvPr id="3" name="AutoShape 3"/>
          <p:cNvSpPr>
            <a:spLocks noGrp="1"/>
          </p:cNvSpPr>
          <p:nvPr>
            <p:ph type="body" sz="quarter" idx="5" hasCustomPrompt="1"/>
          </p:nvPr>
        </p:nvSpPr>
        <p:spPr>
          <a:xfrm>
            <a:off x="1466296" y="415668"/>
            <a:ext cx="2876550" cy="533400"/>
          </a:xfrm>
          <a:prstGeom prst="rect">
            <a:avLst/>
          </a:prstGeom>
          <a:noFill/>
          <a:ln w="9525">
            <a:noFill/>
            <a:prstDash val="solid"/>
          </a:ln>
          <a:effectLst/>
        </p:spPr>
        <p:txBody>
          <a:bodyPr lIns="95250" tIns="95250" rIns="95250" bIns="95250" anchor="ctr">
            <a:noAutofit/>
          </a:bodyPr>
          <a:lstStyle>
            <a:lvl1pPr algn="l">
              <a:lnSpc>
                <a:spcPct val="150000"/>
              </a:lnSpc>
              <a:defRPr sz="1800" b="0" i="0" u="none" strike="noStrike">
                <a:solidFill>
                  <a:srgbClr val="2B2F36">
                    <a:alpha val="100000"/>
                  </a:srgbClr>
                </a:solidFill>
              </a:defRPr>
            </a:lvl1pPr>
          </a:lstStyle>
          <a:p>
            <a:pPr indent="0" algn="l">
              <a:lnSpc>
                <a:spcPct val="150000"/>
              </a:lnSpc>
            </a:pPr>
            <a:r>
              <a:rPr lang="en-US" sz="1800" b="0" i="0" u="none" strike="noStrike">
                <a:solidFill>
                  <a:srgbClr val="2B2F36">
                    <a:alpha val="49804"/>
                  </a:srgbClr>
                </a:solidFill>
              </a:rPr>
              <a:t>Subtitle</a:t>
            </a:r>
          </a:p>
        </p:txBody>
      </p:sp>
      <p:sp>
        <p:nvSpPr>
          <p:cNvPr id="4" name="AutoShape 4"/>
          <p:cNvSpPr/>
          <p:nvPr/>
        </p:nvSpPr>
        <p:spPr>
          <a:xfrm>
            <a:off x="428625" y="539493"/>
            <a:ext cx="47625" cy="285750"/>
          </a:xfrm>
          <a:prstGeom prst="roundRect">
            <a:avLst>
              <a:gd name="adj" fmla="val 320000"/>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pic>
        <p:nvPicPr>
          <p:cNvPr id="5" name="Picture 5"/>
          <p:cNvPicPr>
            <a:picLocks noChangeAspect="1"/>
          </p:cNvPicPr>
          <p:nvPr/>
        </p:nvPicPr>
        <p:blipFill>
          <a:blip r:embed="rId2"/>
          <a:srcRect/>
          <a:stretch>
            <a:fillRect/>
          </a:stretch>
        </p:blipFill>
        <p:spPr>
          <a:xfrm>
            <a:off x="5510513" y="1479257"/>
            <a:ext cx="3633487" cy="3633487"/>
          </a:xfrm>
          <a:prstGeom prst="rect">
            <a:avLst/>
          </a:prstGeom>
          <a:ln>
            <a:noFill/>
            <a:prstDash val="soli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Layout 5">
    <p:spTree>
      <p:nvGrpSpPr>
        <p:cNvPr id="1" name=""/>
        <p:cNvGrpSpPr/>
        <p:nvPr/>
      </p:nvGrpSpPr>
      <p:grpSpPr>
        <a:xfrm>
          <a:off x="0" y="0"/>
          <a:ext cx="0" cy="0"/>
          <a:chOff x="0" y="0"/>
          <a:chExt cx="0" cy="0"/>
        </a:xfrm>
      </p:grpSpPr>
      <p:sp>
        <p:nvSpPr>
          <p:cNvPr id="2" name="AutoShape 2"/>
          <p:cNvSpPr>
            <a:spLocks noGrp="1"/>
          </p:cNvSpPr>
          <p:nvPr>
            <p:ph type="body" sz="quarter" idx="6" hasCustomPrompt="1"/>
          </p:nvPr>
        </p:nvSpPr>
        <p:spPr>
          <a:xfrm>
            <a:off x="476250" y="415668"/>
            <a:ext cx="1123950" cy="533400"/>
          </a:xfrm>
          <a:prstGeom prst="rect">
            <a:avLst/>
          </a:prstGeom>
          <a:noFill/>
          <a:ln w="9525">
            <a:noFill/>
            <a:prstDash val="solid"/>
          </a:ln>
          <a:effectLst/>
        </p:spPr>
        <p:txBody>
          <a:bodyPr lIns="95250" tIns="95250" rIns="95250" bIns="95250" anchor="ctr">
            <a:noAutofit/>
          </a:bodyPr>
          <a:lstStyle>
            <a:lvl1pPr algn="l">
              <a:lnSpc>
                <a:spcPct val="150000"/>
              </a:lnSpc>
              <a:defRPr sz="1800" b="1" i="0" u="none" strike="noStrike">
                <a:solidFill>
                  <a:srgbClr val="3A6CEA">
                    <a:alpha val="100000"/>
                  </a:srgbClr>
                </a:solidFill>
              </a:defRPr>
            </a:lvl1pPr>
          </a:lstStyle>
          <a:p>
            <a:pPr indent="0" algn="l">
              <a:lnSpc>
                <a:spcPct val="150000"/>
              </a:lnSpc>
            </a:pPr>
            <a:r>
              <a:rPr lang="en-US" sz="1800" b="1" i="0" u="none" strike="noStrike">
                <a:solidFill>
                  <a:srgbClr val="3A6CEA"/>
                </a:solidFill>
              </a:rPr>
              <a:t>Title</a:t>
            </a:r>
          </a:p>
        </p:txBody>
      </p:sp>
      <p:sp>
        <p:nvSpPr>
          <p:cNvPr id="3" name="AutoShape 3"/>
          <p:cNvSpPr>
            <a:spLocks noGrp="1"/>
          </p:cNvSpPr>
          <p:nvPr>
            <p:ph type="body" sz="quarter" idx="7" hasCustomPrompt="1"/>
          </p:nvPr>
        </p:nvSpPr>
        <p:spPr>
          <a:xfrm>
            <a:off x="1466296" y="415668"/>
            <a:ext cx="2876550" cy="533400"/>
          </a:xfrm>
          <a:prstGeom prst="rect">
            <a:avLst/>
          </a:prstGeom>
          <a:noFill/>
          <a:ln w="9525">
            <a:noFill/>
            <a:prstDash val="solid"/>
          </a:ln>
          <a:effectLst/>
        </p:spPr>
        <p:txBody>
          <a:bodyPr lIns="95250" tIns="95250" rIns="95250" bIns="95250" anchor="ctr">
            <a:noAutofit/>
          </a:bodyPr>
          <a:lstStyle>
            <a:lvl1pPr algn="l">
              <a:lnSpc>
                <a:spcPct val="150000"/>
              </a:lnSpc>
              <a:defRPr sz="1800" b="0" i="0" u="none" strike="noStrike">
                <a:solidFill>
                  <a:srgbClr val="2B2F36">
                    <a:alpha val="100000"/>
                  </a:srgbClr>
                </a:solidFill>
              </a:defRPr>
            </a:lvl1pPr>
          </a:lstStyle>
          <a:p>
            <a:pPr indent="0" algn="l">
              <a:lnSpc>
                <a:spcPct val="150000"/>
              </a:lnSpc>
            </a:pPr>
            <a:r>
              <a:rPr lang="en-US" sz="1800" b="0" i="0" u="none" strike="noStrike">
                <a:solidFill>
                  <a:srgbClr val="2B2F36">
                    <a:alpha val="49804"/>
                  </a:srgbClr>
                </a:solidFill>
              </a:rPr>
              <a:t>Subtitle</a:t>
            </a:r>
          </a:p>
        </p:txBody>
      </p:sp>
      <p:sp>
        <p:nvSpPr>
          <p:cNvPr id="4" name="AutoShape 4"/>
          <p:cNvSpPr/>
          <p:nvPr/>
        </p:nvSpPr>
        <p:spPr>
          <a:xfrm>
            <a:off x="428625" y="539493"/>
            <a:ext cx="47625" cy="285750"/>
          </a:xfrm>
          <a:prstGeom prst="roundRect">
            <a:avLst>
              <a:gd name="adj" fmla="val 320000"/>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pic>
        <p:nvPicPr>
          <p:cNvPr id="5" name="Picture 5"/>
          <p:cNvPicPr>
            <a:picLocks noChangeAspect="1"/>
          </p:cNvPicPr>
          <p:nvPr/>
        </p:nvPicPr>
        <p:blipFill>
          <a:blip r:embed="rId2"/>
          <a:stretch>
            <a:fillRect/>
          </a:stretch>
        </p:blipFill>
        <p:spPr>
          <a:xfrm rot="10800000" flipV="1">
            <a:off x="5932793" y="2230231"/>
            <a:ext cx="2578875" cy="2578875"/>
          </a:xfrm>
          <a:prstGeom prst="rect">
            <a:avLst/>
          </a:prstGeom>
          <a:ln>
            <a:noFill/>
            <a:prstDash val="soli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Layout 6">
    <p:spTree>
      <p:nvGrpSpPr>
        <p:cNvPr id="1" name=""/>
        <p:cNvGrpSpPr/>
        <p:nvPr/>
      </p:nvGrpSpPr>
      <p:grpSpPr>
        <a:xfrm>
          <a:off x="0" y="0"/>
          <a:ext cx="0" cy="0"/>
          <a:chOff x="0" y="0"/>
          <a:chExt cx="0" cy="0"/>
        </a:xfrm>
      </p:grpSpPr>
      <p:sp>
        <p:nvSpPr>
          <p:cNvPr id="2" name="AutoShape 2"/>
          <p:cNvSpPr>
            <a:spLocks noGrp="1"/>
          </p:cNvSpPr>
          <p:nvPr>
            <p:ph type="body" sz="quarter" idx="8" hasCustomPrompt="1"/>
          </p:nvPr>
        </p:nvSpPr>
        <p:spPr>
          <a:xfrm>
            <a:off x="476250" y="415668"/>
            <a:ext cx="1123950" cy="533400"/>
          </a:xfrm>
          <a:prstGeom prst="rect">
            <a:avLst/>
          </a:prstGeom>
          <a:noFill/>
          <a:ln w="9525">
            <a:noFill/>
            <a:prstDash val="solid"/>
          </a:ln>
          <a:effectLst/>
        </p:spPr>
        <p:txBody>
          <a:bodyPr lIns="95250" tIns="95250" rIns="95250" bIns="95250" anchor="ctr">
            <a:noAutofit/>
          </a:bodyPr>
          <a:lstStyle>
            <a:lvl1pPr algn="l">
              <a:lnSpc>
                <a:spcPct val="150000"/>
              </a:lnSpc>
              <a:defRPr sz="1800" b="1" i="0" u="none" strike="noStrike">
                <a:solidFill>
                  <a:srgbClr val="3A6CEA">
                    <a:alpha val="100000"/>
                  </a:srgbClr>
                </a:solidFill>
              </a:defRPr>
            </a:lvl1pPr>
          </a:lstStyle>
          <a:p>
            <a:pPr indent="0" algn="l">
              <a:lnSpc>
                <a:spcPct val="150000"/>
              </a:lnSpc>
            </a:pPr>
            <a:r>
              <a:rPr lang="en-US" sz="1800" b="1" i="0" u="none" strike="noStrike">
                <a:solidFill>
                  <a:srgbClr val="3A6CEA"/>
                </a:solidFill>
              </a:rPr>
              <a:t>Title</a:t>
            </a:r>
          </a:p>
        </p:txBody>
      </p:sp>
      <p:sp>
        <p:nvSpPr>
          <p:cNvPr id="3" name="AutoShape 3"/>
          <p:cNvSpPr>
            <a:spLocks noGrp="1"/>
          </p:cNvSpPr>
          <p:nvPr>
            <p:ph type="body" sz="quarter" idx="9" hasCustomPrompt="1"/>
          </p:nvPr>
        </p:nvSpPr>
        <p:spPr>
          <a:xfrm>
            <a:off x="1466296" y="415668"/>
            <a:ext cx="2876550" cy="533400"/>
          </a:xfrm>
          <a:prstGeom prst="rect">
            <a:avLst/>
          </a:prstGeom>
          <a:noFill/>
          <a:ln w="9525">
            <a:noFill/>
            <a:prstDash val="solid"/>
          </a:ln>
          <a:effectLst/>
        </p:spPr>
        <p:txBody>
          <a:bodyPr lIns="95250" tIns="95250" rIns="95250" bIns="95250" anchor="ctr">
            <a:noAutofit/>
          </a:bodyPr>
          <a:lstStyle>
            <a:lvl1pPr algn="l">
              <a:lnSpc>
                <a:spcPct val="150000"/>
              </a:lnSpc>
              <a:defRPr sz="1800" b="0" i="0" u="none" strike="noStrike">
                <a:solidFill>
                  <a:srgbClr val="2B2F36">
                    <a:alpha val="100000"/>
                  </a:srgbClr>
                </a:solidFill>
              </a:defRPr>
            </a:lvl1pPr>
          </a:lstStyle>
          <a:p>
            <a:pPr indent="0" algn="l">
              <a:lnSpc>
                <a:spcPct val="150000"/>
              </a:lnSpc>
            </a:pPr>
            <a:r>
              <a:rPr lang="en-US" sz="1800" b="0" i="0" u="none" strike="noStrike">
                <a:solidFill>
                  <a:srgbClr val="2B2F36">
                    <a:alpha val="49804"/>
                  </a:srgbClr>
                </a:solidFill>
              </a:rPr>
              <a:t>Subtitle</a:t>
            </a:r>
          </a:p>
        </p:txBody>
      </p:sp>
      <p:sp>
        <p:nvSpPr>
          <p:cNvPr id="4" name="AutoShape 4"/>
          <p:cNvSpPr/>
          <p:nvPr/>
        </p:nvSpPr>
        <p:spPr>
          <a:xfrm>
            <a:off x="428625" y="539493"/>
            <a:ext cx="47625" cy="285750"/>
          </a:xfrm>
          <a:prstGeom prst="roundRect">
            <a:avLst>
              <a:gd name="adj" fmla="val 320000"/>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Layout 7">
    <p:bg>
      <p:bgPr>
        <a:solidFill>
          <a:srgbClr val="3A6CEA">
            <a:alpha val="100000"/>
          </a:srgbClr>
        </a:solidFill>
        <a:effectLst/>
      </p:bgPr>
    </p:bg>
    <p:spTree>
      <p:nvGrpSpPr>
        <p:cNvPr id="1" name=""/>
        <p:cNvGrpSpPr/>
        <p:nvPr/>
      </p:nvGrpSpPr>
      <p:grpSpPr>
        <a:xfrm>
          <a:off x="0" y="0"/>
          <a:ext cx="0" cy="0"/>
          <a:chOff x="0" y="0"/>
          <a:chExt cx="0" cy="0"/>
        </a:xfrm>
      </p:grpSpPr>
      <p:sp>
        <p:nvSpPr>
          <p:cNvPr id="2" name="AutoShape 2"/>
          <p:cNvSpPr/>
          <p:nvPr/>
        </p:nvSpPr>
        <p:spPr>
          <a:xfrm>
            <a:off x="354494" y="361950"/>
            <a:ext cx="8435011" cy="4419600"/>
          </a:xfrm>
          <a:prstGeom prst="roundRect">
            <a:avLst>
              <a:gd name="adj" fmla="val 3448"/>
            </a:avLst>
          </a:prstGeom>
          <a:solidFill>
            <a:srgbClr val="FFFFFF">
              <a:alpha val="100000"/>
            </a:srgbClr>
          </a:solidFill>
          <a:ln w="19050">
            <a:noFill/>
            <a:prstDash val="solid"/>
          </a:ln>
        </p:spPr>
        <p:txBody>
          <a:bodyPr lIns="95250" tIns="95250" rIns="95250" bIns="95250" rtlCol="0" anchor="ctr">
            <a:noAutofit/>
          </a:bodyPr>
          <a:lstStyle/>
          <a:p>
            <a:pPr algn="ct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Shape 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 name="Shape 5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Shape 5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 name="Shape 5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Shape 5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Shape 59"/>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Shape 6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Shape 6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 name="Shape 6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Shape 6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Shape 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Shape 1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Shape 1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Shape 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Shape 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 name="Shape 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Shape 3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 name="Shape 3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Shape 37"/>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Shape 3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Shape 3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Shape 4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 name="Shape 4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 name="Shape 4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Shape 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7" name="Shape 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Shape 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Shape 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Shape 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Shape 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Shape 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Shape 4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Shape 4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Shape 45"/>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Shape 4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Shape 4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Shape 4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Shape 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Shape 25"/>
          <p:cNvSpPr>
            <a:spLocks noGrp="1"/>
          </p:cNvSpPr>
          <p:nvPr>
            <p:ph type="pic" idx="2"/>
          </p:nvPr>
        </p:nvSpPr>
        <p:spPr>
          <a:xfrm>
            <a:off x="3887391" y="740569"/>
            <a:ext cx="4629150" cy="3655219"/>
          </a:xfrm>
          <a:prstGeom prst="rect">
            <a:avLst/>
          </a:prstGeom>
          <a:noFill/>
          <a:ln>
            <a:noFill/>
          </a:ln>
        </p:spPr>
      </p:sp>
      <p:sp>
        <p:nvSpPr>
          <p:cNvPr id="64" name="Shape 26"/>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Shape 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Shape 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Shape 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Shape 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Shape 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Shape 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Shape 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默认主题">
    <p:bg>
      <p:bgPr>
        <a:solidFill>
          <a:srgbClr val="FFFFFF">
            <a:alpha val="100000"/>
          </a:srgbClr>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0000"/>
          </a:blip>
          <a:srcRect/>
          <a:stretch>
            <a:fillRect/>
          </a:stretch>
        </p:blipFill>
        <p:spPr>
          <a:xfrm rot="2699999">
            <a:off x="5067848" y="790991"/>
            <a:ext cx="2394165" cy="2394165"/>
          </a:xfrm>
          <a:prstGeom prst="rect">
            <a:avLst/>
          </a:prstGeom>
          <a:ln>
            <a:noFill/>
            <a:prstDash val="solid"/>
          </a:ln>
        </p:spPr>
      </p:pic>
      <p:sp>
        <p:nvSpPr>
          <p:cNvPr id="3" name="AutoShape 3"/>
          <p:cNvSpPr/>
          <p:nvPr/>
        </p:nvSpPr>
        <p:spPr>
          <a:xfrm>
            <a:off x="4340653" y="1451401"/>
            <a:ext cx="2776614" cy="2776614"/>
          </a:xfrm>
          <a:prstGeom prst="ellipse">
            <a:avLst/>
          </a:prstGeom>
          <a:solidFill>
            <a:srgbClr val="3A6CEA">
              <a:alpha val="100000"/>
            </a:srgbClr>
          </a:solidFill>
          <a:ln w="38100">
            <a:noFill/>
            <a:prstDash val="solid"/>
          </a:ln>
        </p:spPr>
        <p:txBody>
          <a:bodyPr lIns="95250" tIns="95250" rIns="95250" bIns="95250" rtlCol="0" anchor="ctr">
            <a:noAutofit/>
          </a:bodyPr>
          <a:lstStyle/>
          <a:p>
            <a:pPr algn="ctr">
              <a:defRPr/>
            </a:pPr>
            <a:endParaRPr/>
          </a:p>
        </p:txBody>
      </p:sp>
      <p:sp>
        <p:nvSpPr>
          <p:cNvPr id="4" name="AutoShape 4"/>
          <p:cNvSpPr/>
          <p:nvPr/>
        </p:nvSpPr>
        <p:spPr>
          <a:xfrm>
            <a:off x="638564" y="627489"/>
            <a:ext cx="3886200" cy="914400"/>
          </a:xfrm>
          <a:prstGeom prst="rect">
            <a:avLst/>
          </a:prstGeom>
          <a:noFill/>
          <a:ln w="19050">
            <a:noFill/>
            <a:prstDash val="solid"/>
          </a:ln>
        </p:spPr>
        <p:txBody>
          <a:bodyPr lIns="95250" tIns="95250" rIns="95250" bIns="95250" rtlCol="0" anchor="ctr">
            <a:noAutofit/>
          </a:bodyPr>
          <a:lstStyle/>
          <a:p>
            <a:pPr indent="0" algn="l">
              <a:lnSpc>
                <a:spcPct val="100000"/>
              </a:lnSpc>
              <a:defRPr/>
            </a:pPr>
            <a:r>
              <a:rPr lang="en-US" sz="3825" b="1" i="0" u="none" strike="noStrike">
                <a:solidFill>
                  <a:srgbClr val="2B2F36"/>
                </a:solidFill>
              </a:rPr>
              <a:t>ESSAY PRE</a:t>
            </a:r>
            <a:endParaRPr lang="en-US" sz="1100"/>
          </a:p>
        </p:txBody>
      </p:sp>
      <p:sp>
        <p:nvSpPr>
          <p:cNvPr id="5" name="AutoShape 5"/>
          <p:cNvSpPr/>
          <p:nvPr/>
        </p:nvSpPr>
        <p:spPr>
          <a:xfrm>
            <a:off x="638564" y="1403776"/>
            <a:ext cx="3081959" cy="647700"/>
          </a:xfrm>
          <a:prstGeom prst="rect">
            <a:avLst/>
          </a:prstGeom>
          <a:noFill/>
          <a:ln w="19050">
            <a:noFill/>
            <a:prstDash val="solid"/>
          </a:ln>
        </p:spPr>
        <p:txBody>
          <a:bodyPr lIns="95250" tIns="95250" rIns="95250" bIns="95250" rtlCol="0" anchor="ctr">
            <a:noAutofit/>
          </a:bodyPr>
          <a:lstStyle/>
          <a:p>
            <a:pPr indent="0" algn="l">
              <a:lnSpc>
                <a:spcPct val="100000"/>
              </a:lnSpc>
              <a:defRPr/>
            </a:pPr>
            <a:r>
              <a:rPr lang="en-US" sz="1200" b="0" i="0" u="none" strike="noStrike">
                <a:solidFill>
                  <a:srgbClr val="2B2F36">
                    <a:alpha val="49804"/>
                  </a:srgbClr>
                </a:solidFill>
              </a:rPr>
              <a:t>Learned Index Benefits: Machine Learning Based Index Performance Estimation</a:t>
            </a:r>
            <a:endParaRPr lang="en-US" sz="1100"/>
          </a:p>
        </p:txBody>
      </p:sp>
      <p:sp>
        <p:nvSpPr>
          <p:cNvPr id="6" name="AutoShape 6"/>
          <p:cNvSpPr/>
          <p:nvPr/>
        </p:nvSpPr>
        <p:spPr>
          <a:xfrm>
            <a:off x="686189" y="3466162"/>
            <a:ext cx="2058441" cy="429684"/>
          </a:xfrm>
          <a:prstGeom prst="ellipse">
            <a:avLst/>
          </a:prstGeom>
          <a:solidFill>
            <a:srgbClr val="3A6CEA">
              <a:alpha val="100000"/>
            </a:srgbClr>
          </a:solidFill>
          <a:ln w="38100">
            <a:noFill/>
            <a:prstDash val="solid"/>
          </a:ln>
        </p:spPr>
        <p:txBody>
          <a:bodyPr lIns="95250" tIns="95250" rIns="95250" bIns="95250" rtlCol="0" anchor="ctr">
            <a:noAutofit/>
          </a:bodyPr>
          <a:lstStyle/>
          <a:p>
            <a:pPr indent="0" algn="ctr">
              <a:lnSpc>
                <a:spcPct val="100000"/>
              </a:lnSpc>
              <a:defRPr/>
            </a:pPr>
            <a:r>
              <a:rPr lang="en-US" sz="1050" b="1" i="0" u="none" strike="noStrike">
                <a:solidFill>
                  <a:srgbClr val="FFFFFF"/>
                </a:solidFill>
              </a:rPr>
              <a:t>报告人: 谢志康   夏晟竣</a:t>
            </a:r>
            <a:endParaRPr lang="en-US" sz="1100"/>
          </a:p>
        </p:txBody>
      </p:sp>
      <p:sp>
        <p:nvSpPr>
          <p:cNvPr id="7" name="AutoShape 7"/>
          <p:cNvSpPr/>
          <p:nvPr/>
        </p:nvSpPr>
        <p:spPr>
          <a:xfrm>
            <a:off x="638564" y="3931918"/>
            <a:ext cx="2143125" cy="419100"/>
          </a:xfrm>
          <a:prstGeom prst="rect">
            <a:avLst/>
          </a:prstGeom>
          <a:noFill/>
          <a:ln w="19050">
            <a:noFill/>
            <a:prstDash val="solid"/>
          </a:ln>
        </p:spPr>
        <p:txBody>
          <a:bodyPr lIns="95250" tIns="95250" rIns="95250" bIns="95250" rtlCol="0" anchor="ctr">
            <a:noAutofit/>
          </a:bodyPr>
          <a:lstStyle/>
          <a:p>
            <a:pPr indent="0" algn="l">
              <a:lnSpc>
                <a:spcPct val="100000"/>
              </a:lnSpc>
              <a:defRPr/>
            </a:pPr>
            <a:r>
              <a:rPr lang="en-US" sz="1200" b="0" i="0" u="none" strike="noStrike">
                <a:solidFill>
                  <a:srgbClr val="1F2329">
                    <a:alpha val="49804"/>
                  </a:srgbClr>
                </a:solidFill>
              </a:rPr>
              <a:t>汇报时间：2024.06.29</a:t>
            </a:r>
            <a:endParaRPr lang="en-US" sz="1100"/>
          </a:p>
        </p:txBody>
      </p:sp>
      <p:sp>
        <p:nvSpPr>
          <p:cNvPr id="8" name="AutoShape 8"/>
          <p:cNvSpPr/>
          <p:nvPr/>
        </p:nvSpPr>
        <p:spPr>
          <a:xfrm>
            <a:off x="543532" y="801320"/>
            <a:ext cx="76200" cy="571500"/>
          </a:xfrm>
          <a:prstGeom prst="roundRect">
            <a:avLst>
              <a:gd name="adj" fmla="val 200000"/>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pic>
        <p:nvPicPr>
          <p:cNvPr id="9" name="Picture 9"/>
          <p:cNvPicPr>
            <a:picLocks noChangeAspect="1"/>
          </p:cNvPicPr>
          <p:nvPr/>
        </p:nvPicPr>
        <p:blipFill>
          <a:blip r:embed="rId4"/>
          <a:srcRect/>
          <a:stretch>
            <a:fillRect/>
          </a:stretch>
        </p:blipFill>
        <p:spPr>
          <a:xfrm>
            <a:off x="4340653" y="1024739"/>
            <a:ext cx="4322730" cy="3625755"/>
          </a:xfrm>
          <a:prstGeom prst="rect">
            <a:avLst/>
          </a:prstGeom>
          <a:ln>
            <a:noFill/>
            <a:prstDash val="soli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547272" y="851583"/>
            <a:ext cx="4501103" cy="3440333"/>
          </a:xfrm>
          <a:prstGeom prst="rect">
            <a:avLst/>
          </a:prstGeom>
          <a:ln>
            <a:noFill/>
            <a:prstDash val="solid"/>
          </a:ln>
        </p:spPr>
      </p:pic>
      <p:sp>
        <p:nvSpPr>
          <p:cNvPr id="3" name="AutoShape 3"/>
          <p:cNvSpPr/>
          <p:nvPr/>
        </p:nvSpPr>
        <p:spPr>
          <a:xfrm>
            <a:off x="4981930" y="936986"/>
            <a:ext cx="3486150" cy="6762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将W和C输入到特征提取器中，可以得到一组向量，表征原始查询计划和生成的相应的候选索引配置的特征</a:t>
            </a:r>
            <a:endParaRPr lang="en-US" sz="1100"/>
          </a:p>
        </p:txBody>
      </p:sp>
      <p:sp>
        <p:nvSpPr>
          <p:cNvPr id="4" name="AutoShape 4"/>
          <p:cNvSpPr/>
          <p:nvPr/>
        </p:nvSpPr>
        <p:spPr>
          <a:xfrm>
            <a:off x="4981930" y="2310210"/>
            <a:ext cx="3486150" cy="18859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然而并不能直接将这一组向量作为输入送给Prediction Model, 一是输入信息太多，二是这样没法将索引交互的影响很好的传入预测模型，因此需要经过Encoder编码，输出是一个向量。</a:t>
            </a:r>
            <a:endParaRPr lang="en-US" sz="1100"/>
          </a:p>
          <a:p>
            <a:pPr indent="0" algn="l">
              <a:lnSpc>
                <a:spcPct val="100000"/>
              </a:lnSpc>
            </a:pPr>
            <a:r>
              <a:rPr lang="en-US" sz="1275" b="0" i="0" u="none" strike="noStrike">
                <a:solidFill>
                  <a:srgbClr val="1F2329"/>
                </a:solidFill>
              </a:rPr>
              <a:t>编码器将来自提取器的向量集聚合到单个向量以供预测模型组件使用。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547272" y="851583"/>
            <a:ext cx="4501103" cy="3440333"/>
          </a:xfrm>
          <a:prstGeom prst="rect">
            <a:avLst/>
          </a:prstGeom>
          <a:ln>
            <a:noFill/>
            <a:prstDash val="solid"/>
          </a:ln>
        </p:spPr>
      </p:pic>
      <p:sp>
        <p:nvSpPr>
          <p:cNvPr id="3" name="AutoShape 3"/>
          <p:cNvSpPr/>
          <p:nvPr/>
        </p:nvSpPr>
        <p:spPr>
          <a:xfrm>
            <a:off x="4981930" y="851583"/>
            <a:ext cx="3486150" cy="14001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LIB 模型分为两个阶段：离线模型训练（用橙色元素表示），以及线上估计（蓝色）</a:t>
            </a:r>
            <a:endParaRPr lang="en-US" sz="1100"/>
          </a:p>
          <a:p>
            <a:pPr indent="0" algn="l">
              <a:lnSpc>
                <a:spcPct val="100000"/>
              </a:lnSpc>
            </a:pPr>
            <a:endParaRPr lang="en-US" sz="1100"/>
          </a:p>
          <a:p>
            <a:pPr indent="0" algn="l">
              <a:lnSpc>
                <a:spcPct val="100000"/>
              </a:lnSpc>
            </a:pPr>
            <a:r>
              <a:rPr lang="en-US" sz="1275" b="0" i="0" u="none" strike="noStrike">
                <a:solidFill>
                  <a:srgbClr val="1F2329"/>
                </a:solidFill>
              </a:rPr>
              <a:t>在进一步介绍之前，先明确index benefits的量化方式，本文采用的是索引对查询成本的降低比率作为量化，形式化如下：</a:t>
            </a:r>
          </a:p>
        </p:txBody>
      </p:sp>
      <p:pic>
        <p:nvPicPr>
          <p:cNvPr id="4" name="Picture 4"/>
          <p:cNvPicPr>
            <a:picLocks noChangeAspect="1"/>
          </p:cNvPicPr>
          <p:nvPr/>
        </p:nvPicPr>
        <p:blipFill>
          <a:blip r:embed="rId4"/>
          <a:stretch>
            <a:fillRect/>
          </a:stretch>
        </p:blipFill>
        <p:spPr>
          <a:xfrm>
            <a:off x="4928729" y="2499408"/>
            <a:ext cx="3709347" cy="627014"/>
          </a:xfrm>
          <a:prstGeom prst="rect">
            <a:avLst/>
          </a:prstGeom>
          <a:ln>
            <a:noFill/>
            <a:prstDash val="solid"/>
          </a:ln>
        </p:spPr>
      </p:pic>
      <p:sp>
        <p:nvSpPr>
          <p:cNvPr id="5" name="AutoShape 5"/>
          <p:cNvSpPr/>
          <p:nvPr/>
        </p:nvSpPr>
        <p:spPr>
          <a:xfrm>
            <a:off x="4981930" y="3324812"/>
            <a:ext cx="3486150" cy="164782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训练过程将残差最小化</a:t>
            </a:r>
            <a:endParaRPr lang="en-US" sz="1100"/>
          </a:p>
        </p:txBody>
      </p:sp>
      <p:pic>
        <p:nvPicPr>
          <p:cNvPr id="6" name="Picture 6"/>
          <p:cNvPicPr>
            <a:picLocks noChangeAspect="1"/>
          </p:cNvPicPr>
          <p:nvPr/>
        </p:nvPicPr>
        <p:blipFill>
          <a:blip r:embed="rId5"/>
          <a:stretch>
            <a:fillRect/>
          </a:stretch>
        </p:blipFill>
        <p:spPr>
          <a:xfrm>
            <a:off x="4928729" y="3753437"/>
            <a:ext cx="3594234" cy="458189"/>
          </a:xfrm>
          <a:prstGeom prst="rect">
            <a:avLst/>
          </a:prstGeom>
          <a:ln>
            <a:no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547272" y="851583"/>
            <a:ext cx="4501103" cy="3440333"/>
          </a:xfrm>
          <a:prstGeom prst="rect">
            <a:avLst/>
          </a:prstGeom>
          <a:ln>
            <a:noFill/>
            <a:prstDash val="solid"/>
          </a:ln>
        </p:spPr>
      </p:pic>
      <p:sp>
        <p:nvSpPr>
          <p:cNvPr id="3" name="AutoShape 3"/>
          <p:cNvSpPr/>
          <p:nvPr/>
        </p:nvSpPr>
        <p:spPr>
          <a:xfrm>
            <a:off x="4981930" y="851583"/>
            <a:ext cx="3486150" cy="12192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350" b="0" i="0" u="none" strike="noStrike">
                <a:solidFill>
                  <a:srgbClr val="1F2329"/>
                </a:solidFill>
              </a:rPr>
              <a:t>对于实际的workload输入，LIB最后会预测出查询qi在索引配置cj下的成本降低比率，并提供给索引选择算法部分，最后得出最佳的索引配置</a:t>
            </a:r>
            <a:endParaRPr lang="en-US"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188" r="188"/>
          <a:stretch>
            <a:fillRect/>
          </a:stretch>
        </p:blipFill>
        <p:spPr>
          <a:xfrm>
            <a:off x="1658751" y="1821957"/>
            <a:ext cx="1104900" cy="1257300"/>
          </a:xfrm>
          <a:prstGeom prst="rect">
            <a:avLst/>
          </a:prstGeom>
        </p:spPr>
      </p:pic>
      <p:sp>
        <p:nvSpPr>
          <p:cNvPr id="3" name="AutoShape 3"/>
          <p:cNvSpPr>
            <a:spLocks noGrp="1"/>
          </p:cNvSpPr>
          <p:nvPr>
            <p:ph type="body" sz="quarter" idx="1" hasCustomPrompt="1"/>
          </p:nvPr>
        </p:nvSpPr>
        <p:spPr>
          <a:xfrm>
            <a:off x="3175925" y="1350470"/>
            <a:ext cx="4410075" cy="2200275"/>
          </a:xfrm>
          <a:prstGeom prst="rect">
            <a:avLst/>
          </a:prstGeom>
        </p:spPr>
        <p:txBody>
          <a:bodyPr lIns="95250" tIns="95250" rIns="95250" bIns="95250">
            <a:noAutofit/>
          </a:bodyPr>
          <a:lstStyle>
            <a:lvl1pPr algn="l">
              <a:defRPr sz="3500" b="1" i="0" u="none" strike="noStrike">
                <a:solidFill>
                  <a:srgbClr val="FFFFFF">
                    <a:alpha val="100000"/>
                  </a:srgbClr>
                </a:solidFill>
              </a:defRPr>
            </a:lvl1pPr>
          </a:lstStyle>
          <a:p>
            <a:pPr indent="0" algn="l">
              <a:lnSpc>
                <a:spcPct val="100000"/>
              </a:lnSpc>
            </a:pPr>
            <a:r>
              <a:rPr lang="en-US" sz="3525" b="1" i="0" u="none" strike="noStrike">
                <a:solidFill>
                  <a:srgbClr val="FFFFFF"/>
                </a:solidFill>
              </a:rPr>
              <a:t>03 </a:t>
            </a:r>
          </a:p>
          <a:p>
            <a:pPr indent="0" algn="l">
              <a:lnSpc>
                <a:spcPct val="100000"/>
              </a:lnSpc>
            </a:pPr>
            <a:r>
              <a:rPr lang="en-US" sz="3525" b="1" i="0" u="none" strike="noStrike">
                <a:solidFill>
                  <a:srgbClr val="FFFFFF"/>
                </a:solidFill>
              </a:rPr>
              <a:t>FEATURE REPRESENTATION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98976" y="2044358"/>
            <a:ext cx="4958739" cy="762000"/>
          </a:xfrm>
          <a:prstGeom prst="roundRect">
            <a:avLst>
              <a:gd name="adj" fmla="val 20000"/>
            </a:avLst>
          </a:prstGeom>
          <a:solidFill>
            <a:srgbClr val="DEE0E3">
              <a:alpha val="100000"/>
            </a:srgbClr>
          </a:solidFill>
          <a:ln w="19050">
            <a:solidFill>
              <a:srgbClr val="8F959E">
                <a:alpha val="100000"/>
              </a:srgbClr>
            </a:solidFill>
            <a:prstDash val="solid"/>
          </a:ln>
        </p:spPr>
        <p:txBody>
          <a:bodyPr lIns="95250" tIns="95250" rIns="95250" bIns="95250" rtlCol="0" anchor="ctr">
            <a:noAutofit/>
          </a:bodyPr>
          <a:lstStyle/>
          <a:p>
            <a:pPr indent="0" algn="l">
              <a:lnSpc>
                <a:spcPct val="100000"/>
              </a:lnSpc>
              <a:defRPr/>
            </a:pPr>
            <a:r>
              <a:rPr lang="en-US" sz="1425" b="0" i="0" u="none" strike="noStrike">
                <a:solidFill>
                  <a:srgbClr val="1F2329"/>
                </a:solidFill>
              </a:rPr>
              <a:t>现有方法过于依赖"what-if"根据索引配置生成新查询计划，而正如前面提到的，"what-if"的调用是瓶颈</a:t>
            </a:r>
            <a:endParaRPr lang="en-US" sz="1100"/>
          </a:p>
        </p:txBody>
      </p:sp>
      <p:sp>
        <p:nvSpPr>
          <p:cNvPr id="3" name="AutoShape 3"/>
          <p:cNvSpPr/>
          <p:nvPr/>
        </p:nvSpPr>
        <p:spPr>
          <a:xfrm>
            <a:off x="666750" y="717823"/>
            <a:ext cx="7553325" cy="762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我们的LIB模型的任务就是Index Performance Estimation(IPE), 而提取查询计划以及相应的索引配置中的特征非常重要，而现有的特征化方法有两个问题：</a:t>
            </a:r>
            <a:endParaRPr lang="en-US" sz="1100"/>
          </a:p>
        </p:txBody>
      </p:sp>
      <p:pic>
        <p:nvPicPr>
          <p:cNvPr id="4" name="Picture 4"/>
          <p:cNvPicPr>
            <a:picLocks noChangeAspect="1"/>
          </p:cNvPicPr>
          <p:nvPr/>
        </p:nvPicPr>
        <p:blipFill>
          <a:blip r:embed="rId3"/>
          <a:srcRect/>
          <a:stretch>
            <a:fillRect/>
          </a:stretch>
        </p:blipFill>
        <p:spPr>
          <a:xfrm>
            <a:off x="6041650" y="2385491"/>
            <a:ext cx="2637027" cy="2211846"/>
          </a:xfrm>
          <a:prstGeom prst="rect">
            <a:avLst/>
          </a:prstGeom>
          <a:ln>
            <a:noFill/>
            <a:prstDash val="solid"/>
          </a:ln>
        </p:spPr>
      </p:pic>
      <p:sp>
        <p:nvSpPr>
          <p:cNvPr id="5" name="AutoShape 5"/>
          <p:cNvSpPr/>
          <p:nvPr/>
        </p:nvSpPr>
        <p:spPr>
          <a:xfrm>
            <a:off x="998976" y="3150281"/>
            <a:ext cx="4958739" cy="762000"/>
          </a:xfrm>
          <a:prstGeom prst="roundRect">
            <a:avLst>
              <a:gd name="adj" fmla="val 20000"/>
            </a:avLst>
          </a:prstGeom>
          <a:solidFill>
            <a:srgbClr val="ECE2FE">
              <a:alpha val="100000"/>
            </a:srgbClr>
          </a:solidFill>
          <a:ln w="19050">
            <a:solidFill>
              <a:srgbClr val="8F959E">
                <a:alpha val="100000"/>
              </a:srgbClr>
            </a:solidFill>
            <a:prstDash val="solid"/>
          </a:ln>
        </p:spPr>
        <p:txBody>
          <a:bodyPr lIns="95250" tIns="95250" rIns="95250" bIns="95250" rtlCol="0" anchor="ctr">
            <a:noAutofit/>
          </a:bodyPr>
          <a:lstStyle/>
          <a:p>
            <a:pPr indent="0" algn="l">
              <a:lnSpc>
                <a:spcPct val="100000"/>
              </a:lnSpc>
              <a:defRPr/>
            </a:pPr>
            <a:r>
              <a:rPr lang="en-US" sz="1425" b="0" i="0" u="none" strike="noStrike">
                <a:solidFill>
                  <a:srgbClr val="1F2329"/>
                </a:solidFill>
              </a:rPr>
              <a:t>现有方法即使调用"what-if"，也其实并不能很好捕捉到IPE相关信息，因此难以将Prediction Model 训练好</a:t>
            </a:r>
            <a:endParaRPr lang="en-US" sz="1100"/>
          </a:p>
        </p:txBody>
      </p:sp>
      <p:cxnSp>
        <p:nvCxnSpPr>
          <p:cNvPr id="6" name="Connector 6"/>
          <p:cNvCxnSpPr/>
          <p:nvPr/>
        </p:nvCxnSpPr>
        <p:spPr>
          <a:xfrm rot="4132678">
            <a:off x="535788" y="2445398"/>
            <a:ext cx="318937" cy="465116"/>
          </a:xfrm>
          <a:prstGeom prst="line">
            <a:avLst/>
          </a:prstGeom>
          <a:solidFill>
            <a:srgbClr val="DEE0E3">
              <a:alpha val="100000"/>
            </a:srgbClr>
          </a:solidFill>
          <a:ln w="19050">
            <a:solidFill>
              <a:srgbClr val="8F959E">
                <a:alpha val="100000"/>
              </a:srgbClr>
            </a:solidFill>
            <a:prstDash val="solid"/>
            <a:headEnd type="none" w="lg" len="lg"/>
            <a:tailEnd type="none" w="lg" len="lg"/>
          </a:ln>
        </p:spPr>
      </p:cxnSp>
      <p:cxnSp>
        <p:nvCxnSpPr>
          <p:cNvPr id="7" name="Connector 7"/>
          <p:cNvCxnSpPr/>
          <p:nvPr/>
        </p:nvCxnSpPr>
        <p:spPr>
          <a:xfrm>
            <a:off x="575655" y="3136428"/>
            <a:ext cx="265781" cy="385382"/>
          </a:xfrm>
          <a:prstGeom prst="line">
            <a:avLst/>
          </a:prstGeom>
          <a:solidFill>
            <a:srgbClr val="DEE0E3">
              <a:alpha val="100000"/>
            </a:srgbClr>
          </a:solidFill>
          <a:ln w="19050">
            <a:solidFill>
              <a:srgbClr val="8F959E">
                <a:alpha val="100000"/>
              </a:srgbClr>
            </a:solidFill>
            <a:prstDash val="soli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66750" y="717823"/>
            <a:ext cx="7553325" cy="1905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因此本文提出新的IPE特征化方法，分别针对上述的两个问题进行解决</a:t>
            </a:r>
            <a:endParaRPr lang="en-US" sz="1100"/>
          </a:p>
          <a:p>
            <a:pPr indent="0" algn="l">
              <a:lnSpc>
                <a:spcPct val="100000"/>
              </a:lnSpc>
            </a:pPr>
            <a:endParaRPr lang="en-US" sz="1100"/>
          </a:p>
          <a:p>
            <a:pPr indent="0" algn="l">
              <a:lnSpc>
                <a:spcPct val="100000"/>
              </a:lnSpc>
            </a:pPr>
            <a:r>
              <a:rPr lang="en-US" sz="1500" b="0" i="0" u="none" strike="noStrike">
                <a:solidFill>
                  <a:srgbClr val="1F2329"/>
                </a:solidFill>
              </a:rPr>
              <a:t>
</a:t>
            </a:r>
          </a:p>
          <a:p>
            <a:pPr indent="0" algn="l">
              <a:lnSpc>
                <a:spcPct val="100000"/>
              </a:lnSpc>
            </a:pPr>
            <a:endParaRPr lang="en-US" sz="1500" b="0" i="0" u="none" strike="noStrike">
              <a:solidFill>
                <a:srgbClr val="1F2329"/>
              </a:solidFill>
            </a:endParaRPr>
          </a:p>
          <a:p>
            <a:pPr indent="0" algn="l">
              <a:lnSpc>
                <a:spcPct val="100000"/>
              </a:lnSpc>
            </a:pPr>
            <a:endParaRPr lang="en-US" sz="1500" b="0" i="0" u="none" strike="noStrike">
              <a:solidFill>
                <a:srgbClr val="1F2329"/>
              </a:solidFill>
            </a:endParaRPr>
          </a:p>
        </p:txBody>
      </p:sp>
      <p:pic>
        <p:nvPicPr>
          <p:cNvPr id="3" name="Picture 3"/>
          <p:cNvPicPr>
            <a:picLocks noChangeAspect="1"/>
          </p:cNvPicPr>
          <p:nvPr/>
        </p:nvPicPr>
        <p:blipFill>
          <a:blip r:embed="rId3"/>
          <a:stretch>
            <a:fillRect/>
          </a:stretch>
        </p:blipFill>
        <p:spPr>
          <a:xfrm>
            <a:off x="6504615" y="2825495"/>
            <a:ext cx="2230508" cy="1868413"/>
          </a:xfrm>
          <a:prstGeom prst="rect">
            <a:avLst/>
          </a:prstGeom>
          <a:ln>
            <a:noFill/>
            <a:prstDash val="solid"/>
          </a:ln>
        </p:spPr>
      </p:pic>
      <p:sp>
        <p:nvSpPr>
          <p:cNvPr id="4" name="AutoShape 4"/>
          <p:cNvSpPr/>
          <p:nvPr/>
        </p:nvSpPr>
        <p:spPr>
          <a:xfrm>
            <a:off x="774991" y="1197551"/>
            <a:ext cx="5729624" cy="1056515"/>
          </a:xfrm>
          <a:prstGeom prst="rect">
            <a:avLst/>
          </a:prstGeom>
          <a:solidFill>
            <a:srgbClr val="ECE2FE">
              <a:alpha val="100000"/>
            </a:srgbClr>
          </a:solidFill>
          <a:ln w="19050">
            <a:solidFill>
              <a:srgbClr val="8F959E">
                <a:alpha val="100000"/>
              </a:srgbClr>
            </a:solidFill>
            <a:prstDash val="solid"/>
          </a:ln>
        </p:spPr>
        <p:txBody>
          <a:bodyPr lIns="95250" tIns="95250" rIns="95250" bIns="95250" rtlCol="0" anchor="ctr">
            <a:noAutofit/>
          </a:bodyPr>
          <a:lstStyle/>
          <a:p>
            <a:pPr indent="0" algn="l">
              <a:lnSpc>
                <a:spcPct val="100000"/>
              </a:lnSpc>
              <a:defRPr/>
            </a:pPr>
            <a:r>
              <a:rPr lang="en-US" sz="1425" b="0" i="0" u="none" strike="noStrike">
                <a:solidFill>
                  <a:srgbClr val="1F2329"/>
                </a:solidFill>
              </a:rPr>
              <a:t>对于第一个问题：</a:t>
            </a:r>
            <a:endParaRPr lang="en-US" sz="1100"/>
          </a:p>
          <a:p>
            <a:pPr indent="0" algn="l">
              <a:lnSpc>
                <a:spcPct val="100000"/>
              </a:lnSpc>
            </a:pPr>
            <a:endParaRPr lang="en-US" sz="1100"/>
          </a:p>
          <a:p>
            <a:pPr indent="0" algn="l">
              <a:lnSpc>
                <a:spcPct val="100000"/>
              </a:lnSpc>
            </a:pPr>
            <a:r>
              <a:rPr lang="en-US" sz="1425" b="0" i="0" u="none" strike="noStrike">
                <a:solidFill>
                  <a:srgbClr val="1F2329"/>
                </a:solidFill>
              </a:rPr>
              <a:t>我们关注的是无索引配置的原始查询计划，将查询计划如何访问以及连接数据的方式等信息进行特征化。</a:t>
            </a:r>
          </a:p>
        </p:txBody>
      </p:sp>
      <p:sp>
        <p:nvSpPr>
          <p:cNvPr id="5" name="AutoShape 5"/>
          <p:cNvSpPr/>
          <p:nvPr/>
        </p:nvSpPr>
        <p:spPr>
          <a:xfrm>
            <a:off x="774991" y="2463355"/>
            <a:ext cx="5729624" cy="1350814"/>
          </a:xfrm>
          <a:prstGeom prst="rect">
            <a:avLst/>
          </a:prstGeom>
          <a:solidFill>
            <a:srgbClr val="ECE2FE">
              <a:alpha val="100000"/>
            </a:srgbClr>
          </a:solidFill>
          <a:ln w="19050">
            <a:solidFill>
              <a:srgbClr val="8F959E">
                <a:alpha val="100000"/>
              </a:srgbClr>
            </a:solidFill>
            <a:prstDash val="solid"/>
          </a:ln>
        </p:spPr>
        <p:txBody>
          <a:bodyPr lIns="95250" tIns="95250" rIns="95250" bIns="95250" rtlCol="0" anchor="ctr">
            <a:noAutofit/>
          </a:bodyPr>
          <a:lstStyle/>
          <a:p>
            <a:pPr indent="0" algn="l">
              <a:lnSpc>
                <a:spcPct val="100000"/>
              </a:lnSpc>
              <a:defRPr/>
            </a:pPr>
            <a:r>
              <a:rPr lang="en-US" sz="1425" b="0" i="0" u="none" strike="noStrike">
                <a:solidFill>
                  <a:srgbClr val="1F2329"/>
                </a:solidFill>
              </a:rPr>
              <a:t>对于第二个问题：
本文将查询计划特征化为一组独立的操作，这些操作不包含查询计划</a:t>
            </a:r>
            <a:endParaRPr lang="en-US" sz="1100"/>
          </a:p>
          <a:p>
            <a:pPr indent="0" algn="l">
              <a:lnSpc>
                <a:spcPct val="100000"/>
              </a:lnSpc>
            </a:pPr>
            <a:r>
              <a:rPr lang="en-US" sz="1425" b="0" i="0" u="none" strike="noStrike">
                <a:solidFill>
                  <a:srgbClr val="1F2329"/>
                </a:solidFill>
              </a:rPr>
              <a:t>的结构信息，且只关心受索引配置影响的操作，将之定义为Index Optimizable Operations </a:t>
            </a:r>
          </a:p>
        </p:txBody>
      </p:sp>
      <p:pic>
        <p:nvPicPr>
          <p:cNvPr id="6" name="Picture 6"/>
          <p:cNvPicPr>
            <a:picLocks noChangeAspect="1"/>
          </p:cNvPicPr>
          <p:nvPr/>
        </p:nvPicPr>
        <p:blipFill>
          <a:blip r:embed="rId4"/>
          <a:stretch>
            <a:fillRect/>
          </a:stretch>
        </p:blipFill>
        <p:spPr>
          <a:xfrm>
            <a:off x="774991" y="4158985"/>
            <a:ext cx="2486025" cy="466725"/>
          </a:xfrm>
          <a:prstGeom prst="rect">
            <a:avLst/>
          </a:prstGeom>
          <a:ln>
            <a:noFill/>
            <a:prstDash val="soli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66750" y="717823"/>
            <a:ext cx="7934325" cy="31908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75" b="0" i="0" u="none" strike="noStrike">
                <a:solidFill>
                  <a:srgbClr val="1F2329"/>
                </a:solidFill>
              </a:rPr>
              <a:t>特征表示中：</a:t>
            </a:r>
            <a:endParaRPr lang="en-US" sz="1100"/>
          </a:p>
          <a:p>
            <a:pPr indent="0" algn="l">
              <a:lnSpc>
                <a:spcPct val="100000"/>
              </a:lnSpc>
            </a:pPr>
            <a:endParaRPr lang="en-US" sz="1100"/>
          </a:p>
          <a:p>
            <a:pPr marL="0" lvl="0" indent="200025" algn="l">
              <a:lnSpc>
                <a:spcPct val="100000"/>
              </a:lnSpc>
              <a:buClr>
                <a:srgbClr val="1F2329"/>
              </a:buClr>
              <a:buChar char="•"/>
            </a:pPr>
            <a:r>
              <a:rPr lang="en-US" sz="1575" b="0" i="0" u="none" strike="noStrike">
                <a:solidFill>
                  <a:srgbClr val="1F2329"/>
                </a:solidFill>
              </a:rPr>
              <a:t>OI为操作类型信息，决定了索引会如何改变操作，可以将可优化索引操作分为5类：join, sort, group, scan_range, scan_equal</a:t>
            </a:r>
          </a:p>
          <a:p>
            <a:pPr indent="0" algn="l">
              <a:lnSpc>
                <a:spcPct val="100000"/>
              </a:lnSpc>
            </a:pPr>
            <a:endParaRPr lang="en-US" sz="1575" b="0" i="0" u="none" strike="noStrike">
              <a:solidFill>
                <a:srgbClr val="1F2329"/>
              </a:solidFill>
            </a:endParaRPr>
          </a:p>
          <a:p>
            <a:pPr marL="0" lvl="0" indent="200025" algn="l">
              <a:lnSpc>
                <a:spcPct val="100000"/>
              </a:lnSpc>
              <a:buClr>
                <a:srgbClr val="1F2329"/>
              </a:buClr>
              <a:buChar char="•"/>
            </a:pPr>
            <a:r>
              <a:rPr lang="en-US" sz="1575" b="0" i="0" u="none" strike="noStrike">
                <a:solidFill>
                  <a:srgbClr val="1F2329"/>
                </a:solidFill>
              </a:rPr>
              <a:t>DS为索引相关列的数据的统计信息，包括行数，空值比例，不同值的比例</a:t>
            </a:r>
          </a:p>
          <a:p>
            <a:pPr indent="0" algn="l">
              <a:lnSpc>
                <a:spcPct val="100000"/>
              </a:lnSpc>
            </a:pPr>
            <a:endParaRPr lang="en-US" sz="1575" b="0" i="0" u="none" strike="noStrike">
              <a:solidFill>
                <a:srgbClr val="1F2329"/>
              </a:solidFill>
            </a:endParaRPr>
          </a:p>
          <a:p>
            <a:pPr marL="0" lvl="0" indent="200025" algn="l">
              <a:lnSpc>
                <a:spcPct val="100000"/>
              </a:lnSpc>
              <a:buClr>
                <a:srgbClr val="1F2329"/>
              </a:buClr>
              <a:buChar char="•"/>
            </a:pPr>
            <a:r>
              <a:rPr lang="en-US" sz="1575" b="0" i="0" u="none" strike="noStrike">
                <a:solidFill>
                  <a:srgbClr val="1F2329"/>
                </a:solidFill>
              </a:rPr>
              <a:t>IC为索引配置信息，使用索引类型和多属性索引中索引列的顺序作为特征</a:t>
            </a:r>
          </a:p>
          <a:p>
            <a:pPr indent="0" algn="l">
              <a:lnSpc>
                <a:spcPct val="100000"/>
              </a:lnSpc>
            </a:pPr>
            <a:endParaRPr lang="en-US" sz="1575" b="0" i="0" u="none" strike="noStrike">
              <a:solidFill>
                <a:srgbClr val="1F2329"/>
              </a:solidFill>
            </a:endParaRPr>
          </a:p>
          <a:p>
            <a:pPr indent="0" algn="l">
              <a:lnSpc>
                <a:spcPct val="100000"/>
              </a:lnSpc>
            </a:pPr>
            <a:r>
              <a:rPr lang="en-US" sz="1575" b="0" i="0" u="none" strike="noStrike">
                <a:solidFill>
                  <a:srgbClr val="1F2329"/>
                </a:solidFill>
              </a:rPr>
              <a:t>于是，形式化的一个Oio特征向量如下：</a:t>
            </a:r>
          </a:p>
        </p:txBody>
      </p:sp>
      <p:pic>
        <p:nvPicPr>
          <p:cNvPr id="3" name="Picture 3"/>
          <p:cNvPicPr>
            <a:picLocks noChangeAspect="1"/>
          </p:cNvPicPr>
          <p:nvPr/>
        </p:nvPicPr>
        <p:blipFill>
          <a:blip r:embed="rId3"/>
          <a:stretch>
            <a:fillRect/>
          </a:stretch>
        </p:blipFill>
        <p:spPr>
          <a:xfrm>
            <a:off x="2396253" y="717823"/>
            <a:ext cx="2486025" cy="466725"/>
          </a:xfrm>
          <a:prstGeom prst="rect">
            <a:avLst/>
          </a:prstGeom>
          <a:ln>
            <a:noFill/>
            <a:prstDash val="solid"/>
          </a:ln>
        </p:spPr>
      </p:pic>
      <p:pic>
        <p:nvPicPr>
          <p:cNvPr id="4" name="Picture 4"/>
          <p:cNvPicPr>
            <a:picLocks noChangeAspect="1"/>
          </p:cNvPicPr>
          <p:nvPr/>
        </p:nvPicPr>
        <p:blipFill>
          <a:blip r:embed="rId4"/>
          <a:stretch>
            <a:fillRect/>
          </a:stretch>
        </p:blipFill>
        <p:spPr>
          <a:xfrm>
            <a:off x="828675" y="4102729"/>
            <a:ext cx="7315200" cy="393192"/>
          </a:xfrm>
          <a:prstGeom prst="rect">
            <a:avLst/>
          </a:prstGeom>
          <a:ln>
            <a:noFill/>
            <a:prstDash val="solid"/>
          </a:ln>
        </p:spPr>
      </p:pic>
      <p:pic>
        <p:nvPicPr>
          <p:cNvPr id="5" name="Picture 5"/>
          <p:cNvPicPr>
            <a:picLocks noChangeAspect="1"/>
          </p:cNvPicPr>
          <p:nvPr/>
        </p:nvPicPr>
        <p:blipFill>
          <a:blip r:embed="rId5"/>
          <a:stretch>
            <a:fillRect/>
          </a:stretch>
        </p:blipFill>
        <p:spPr>
          <a:xfrm>
            <a:off x="8143875" y="4153021"/>
            <a:ext cx="457200" cy="342900"/>
          </a:xfrm>
          <a:prstGeom prst="rect">
            <a:avLst/>
          </a:prstGeom>
          <a:ln>
            <a:noFill/>
            <a:prstDash val="soli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3107879" y="540928"/>
            <a:ext cx="5494451" cy="3711779"/>
          </a:xfrm>
          <a:prstGeom prst="rect">
            <a:avLst/>
          </a:prstGeom>
          <a:ln>
            <a:noFill/>
            <a:prstDash val="solid"/>
          </a:ln>
        </p:spPr>
      </p:pic>
      <p:sp>
        <p:nvSpPr>
          <p:cNvPr id="3" name="AutoShape 3"/>
          <p:cNvSpPr/>
          <p:nvPr/>
        </p:nvSpPr>
        <p:spPr>
          <a:xfrm>
            <a:off x="666750" y="717823"/>
            <a:ext cx="2352675" cy="16192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右图展示了一个带有索引配置的 TPC-DS 查询</a:t>
            </a:r>
            <a:endParaRPr lang="en-US" sz="1100"/>
          </a:p>
          <a:p>
            <a:pPr indent="0" algn="l">
              <a:lnSpc>
                <a:spcPct val="100000"/>
              </a:lnSpc>
            </a:pPr>
            <a:endParaRPr lang="en-US" sz="1100"/>
          </a:p>
          <a:p>
            <a:pPr indent="0" algn="l">
              <a:lnSpc>
                <a:spcPct val="100000"/>
              </a:lnSpc>
            </a:pPr>
            <a:r>
              <a:rPr lang="en-US" sz="1500" b="0" i="0" u="none" strike="noStrike">
                <a:solidFill>
                  <a:srgbClr val="1F2329"/>
                </a:solidFill>
              </a:rPr>
              <a:t>后面将为哈希连接和嵌套循环两个与索引配置有关的操作特征化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3015506" y="837593"/>
            <a:ext cx="5453836" cy="3016443"/>
          </a:xfrm>
          <a:prstGeom prst="rect">
            <a:avLst/>
          </a:prstGeom>
          <a:ln>
            <a:noFill/>
            <a:prstDash val="solid"/>
          </a:ln>
        </p:spPr>
      </p:pic>
      <p:sp>
        <p:nvSpPr>
          <p:cNvPr id="3" name="AutoShape 3"/>
          <p:cNvSpPr/>
          <p:nvPr/>
        </p:nvSpPr>
        <p:spPr>
          <a:xfrm>
            <a:off x="662831" y="837593"/>
            <a:ext cx="2352675" cy="2190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右图便是对于两个Oio的特征化</a:t>
            </a:r>
            <a:endParaRPr lang="en-US" sz="1100"/>
          </a:p>
          <a:p>
            <a:pPr indent="0" algn="l">
              <a:lnSpc>
                <a:spcPct val="100000"/>
              </a:lnSpc>
            </a:pPr>
            <a:endParaRPr lang="en-US" sz="1100"/>
          </a:p>
          <a:p>
            <a:pPr indent="0" algn="l">
              <a:lnSpc>
                <a:spcPct val="100000"/>
              </a:lnSpc>
            </a:pPr>
            <a:r>
              <a:rPr lang="en-US" sz="1500" b="0" i="0" u="none" strike="noStrike">
                <a:solidFill>
                  <a:srgbClr val="1F2329"/>
                </a:solidFill>
              </a:rPr>
              <a:t>可以看到，按照本文提出的特征化方法将查询计划和索引配置中的特征信息特征化为了两个向量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333" r="333"/>
          <a:stretch>
            <a:fillRect/>
          </a:stretch>
        </p:blipFill>
        <p:spPr>
          <a:xfrm>
            <a:off x="1406259" y="1907279"/>
            <a:ext cx="1104900" cy="1257300"/>
          </a:xfrm>
          <a:prstGeom prst="rect">
            <a:avLst/>
          </a:prstGeom>
        </p:spPr>
      </p:pic>
      <p:sp>
        <p:nvSpPr>
          <p:cNvPr id="3" name="AutoShape 3"/>
          <p:cNvSpPr>
            <a:spLocks noGrp="1"/>
          </p:cNvSpPr>
          <p:nvPr>
            <p:ph type="body" sz="quarter" idx="1" hasCustomPrompt="1"/>
          </p:nvPr>
        </p:nvSpPr>
        <p:spPr>
          <a:xfrm>
            <a:off x="2884195" y="1190625"/>
            <a:ext cx="5518703" cy="2505075"/>
          </a:xfrm>
          <a:prstGeom prst="rect">
            <a:avLst/>
          </a:prstGeom>
        </p:spPr>
        <p:txBody>
          <a:bodyPr lIns="95250" tIns="95250" rIns="95250" bIns="95250">
            <a:noAutofit/>
          </a:bodyPr>
          <a:lstStyle>
            <a:lvl1pPr algn="l">
              <a:defRPr sz="4000" b="1" i="0" u="none" strike="noStrike">
                <a:solidFill>
                  <a:srgbClr val="FFFFFF">
                    <a:alpha val="100000"/>
                  </a:srgbClr>
                </a:solidFill>
              </a:defRPr>
            </a:lvl1pPr>
          </a:lstStyle>
          <a:p>
            <a:pPr indent="0" algn="l">
              <a:lnSpc>
                <a:spcPct val="100000"/>
              </a:lnSpc>
            </a:pPr>
            <a:r>
              <a:rPr lang="en-US" sz="4050" b="1" i="0" u="none" strike="noStrike">
                <a:solidFill>
                  <a:srgbClr val="FFFFFF"/>
                </a:solidFill>
              </a:rPr>
              <a:t>04  </a:t>
            </a:r>
          </a:p>
          <a:p>
            <a:pPr indent="0" algn="l">
              <a:lnSpc>
                <a:spcPct val="100000"/>
              </a:lnSpc>
            </a:pPr>
            <a:r>
              <a:rPr lang="en-US" sz="4050" b="1" i="0" u="none" strike="noStrike">
                <a:solidFill>
                  <a:srgbClr val="FFFFFF"/>
                </a:solidFill>
              </a:rPr>
              <a:t>LIB ESTIMATION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303104" y="837425"/>
            <a:ext cx="8432379" cy="3156737"/>
          </a:xfrm>
          <a:prstGeom prst="rect">
            <a:avLst/>
          </a:prstGeom>
          <a:ln>
            <a:noFill/>
            <a:prstDash val="soli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415203" y="952500"/>
            <a:ext cx="3181350" cy="16192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右图是encoder的整体框架，将一组Oio特征向量整合为单个向量</a:t>
            </a:r>
            <a:endParaRPr lang="en-US" sz="1100"/>
          </a:p>
          <a:p>
            <a:pPr indent="0" algn="l">
              <a:lnSpc>
                <a:spcPct val="100000"/>
              </a:lnSpc>
            </a:pPr>
            <a:r>
              <a:rPr lang="en-US" sz="1500" b="0" i="0" u="none" strike="noStrike">
                <a:solidFill>
                  <a:srgbClr val="1F2329"/>
                </a:solidFill>
              </a:rPr>
              <a:t>
LIB 的编码器由三个部分组成：</a:t>
            </a:r>
          </a:p>
          <a:p>
            <a:pPr indent="0" algn="l">
              <a:lnSpc>
                <a:spcPct val="100000"/>
              </a:lnSpc>
            </a:pPr>
            <a:r>
              <a:rPr lang="en-US" sz="1500" b="0" i="0" u="none" strike="noStrike">
                <a:solidFill>
                  <a:srgbClr val="1F2329"/>
                </a:solidFill>
              </a:rPr>
              <a:t>嵌入、学习表示和池化</a:t>
            </a:r>
          </a:p>
        </p:txBody>
      </p:sp>
      <p:pic>
        <p:nvPicPr>
          <p:cNvPr id="4" name="Picture 4"/>
          <p:cNvPicPr>
            <a:picLocks noChangeAspect="1"/>
          </p:cNvPicPr>
          <p:nvPr/>
        </p:nvPicPr>
        <p:blipFill>
          <a:blip r:embed="rId3"/>
          <a:stretch>
            <a:fillRect/>
          </a:stretch>
        </p:blipFill>
        <p:spPr>
          <a:xfrm>
            <a:off x="3835342" y="949068"/>
            <a:ext cx="5165562" cy="3340088"/>
          </a:xfrm>
          <a:prstGeom prst="rect">
            <a:avLst/>
          </a:prstGeom>
          <a:ln>
            <a:noFill/>
            <a:prstDash val="soli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423862" y="1063507"/>
            <a:ext cx="8382000" cy="762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Embedding：用单层全连接的神经网络（激活函数为Relu）将来自{Oio}的向量嵌入到一组紧凑的向量中，其中                     d是嵌入的大小</a:t>
            </a:r>
            <a:endParaRPr lang="en-US" sz="1100"/>
          </a:p>
        </p:txBody>
      </p:sp>
      <p:pic>
        <p:nvPicPr>
          <p:cNvPr id="4" name="Picture 4"/>
          <p:cNvPicPr>
            <a:picLocks noChangeAspect="1"/>
          </p:cNvPicPr>
          <p:nvPr/>
        </p:nvPicPr>
        <p:blipFill>
          <a:blip r:embed="rId3"/>
          <a:stretch>
            <a:fillRect/>
          </a:stretch>
        </p:blipFill>
        <p:spPr>
          <a:xfrm>
            <a:off x="330839" y="3056694"/>
            <a:ext cx="7993633" cy="1338054"/>
          </a:xfrm>
          <a:prstGeom prst="rect">
            <a:avLst/>
          </a:prstGeom>
          <a:ln>
            <a:noFill/>
            <a:prstDash val="solid"/>
          </a:ln>
        </p:spPr>
      </p:pic>
      <p:pic>
        <p:nvPicPr>
          <p:cNvPr id="5" name="Picture 5"/>
          <p:cNvPicPr>
            <a:picLocks noChangeAspect="1"/>
          </p:cNvPicPr>
          <p:nvPr/>
        </p:nvPicPr>
        <p:blipFill>
          <a:blip r:embed="rId4"/>
          <a:stretch>
            <a:fillRect/>
          </a:stretch>
        </p:blipFill>
        <p:spPr>
          <a:xfrm>
            <a:off x="1814648" y="1444507"/>
            <a:ext cx="854676" cy="381000"/>
          </a:xfrm>
          <a:prstGeom prst="rect">
            <a:avLst/>
          </a:prstGeom>
          <a:ln>
            <a:noFill/>
            <a:prstDash val="soli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423862" y="1063507"/>
            <a:ext cx="8382000" cy="1047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Learned representation and pooling：</a:t>
            </a:r>
            <a:endParaRPr lang="en-US" sz="1100"/>
          </a:p>
          <a:p>
            <a:pPr indent="0" algn="l">
              <a:lnSpc>
                <a:spcPct val="100000"/>
              </a:lnSpc>
            </a:pPr>
            <a:r>
              <a:rPr lang="en-US" sz="1500" b="0" i="0" u="none" strike="noStrike">
                <a:solidFill>
                  <a:srgbClr val="1F2329"/>
                </a:solidFill>
              </a:rPr>
              <a:t>在reduction ratio的估计中有两个困难：</a:t>
            </a:r>
          </a:p>
          <a:p>
            <a:pPr indent="0" algn="l">
              <a:lnSpc>
                <a:spcPct val="100000"/>
              </a:lnSpc>
            </a:pPr>
            <a:endParaRPr lang="en-US" sz="1500" b="0" i="0" u="none" strike="noStrike">
              <a:solidFill>
                <a:srgbClr val="1F2329"/>
              </a:solidFill>
            </a:endParaRPr>
          </a:p>
        </p:txBody>
      </p:sp>
      <p:sp>
        <p:nvSpPr>
          <p:cNvPr id="4" name="AutoShape 4"/>
          <p:cNvSpPr/>
          <p:nvPr/>
        </p:nvSpPr>
        <p:spPr>
          <a:xfrm>
            <a:off x="1038225" y="2046727"/>
            <a:ext cx="6208526" cy="1273832"/>
          </a:xfrm>
          <a:prstGeom prst="roundRect">
            <a:avLst>
              <a:gd name="adj" fmla="val 11963"/>
            </a:avLst>
          </a:prstGeom>
          <a:solidFill>
            <a:srgbClr val="DEE0E3">
              <a:alpha val="100000"/>
            </a:srgbClr>
          </a:solidFill>
          <a:ln w="19050">
            <a:solidFill>
              <a:srgbClr val="8F959E">
                <a:alpha val="100000"/>
              </a:srgbClr>
            </a:solidFill>
            <a:prstDash val="solid"/>
          </a:ln>
        </p:spPr>
        <p:txBody>
          <a:bodyPr lIns="95250" tIns="95250" rIns="95250" bIns="95250" rtlCol="0" anchor="ctr">
            <a:noAutofit/>
          </a:bodyPr>
          <a:lstStyle/>
          <a:p>
            <a:pPr indent="0" algn="ctr">
              <a:lnSpc>
                <a:spcPct val="100000"/>
              </a:lnSpc>
              <a:defRPr/>
            </a:pPr>
            <a:r>
              <a:rPr lang="en-US" sz="1500" b="0" i="0" u="none" strike="noStrike">
                <a:solidFill>
                  <a:srgbClr val="1F2329"/>
                </a:solidFill>
              </a:rPr>
              <a:t>索引交互(IIA)增加了IPE的复杂性，极大影响了索引配置的整体收益，而现有的方法对相互作用的分析需要大量建模，并且相互作用的程度并不直观，难以用于模型训练</a:t>
            </a:r>
            <a:endParaRPr lang="en-US" sz="1100"/>
          </a:p>
        </p:txBody>
      </p:sp>
      <p:sp>
        <p:nvSpPr>
          <p:cNvPr id="5" name="AutoShape 5"/>
          <p:cNvSpPr/>
          <p:nvPr/>
        </p:nvSpPr>
        <p:spPr>
          <a:xfrm>
            <a:off x="1038225" y="3539552"/>
            <a:ext cx="6208526" cy="925779"/>
          </a:xfrm>
          <a:prstGeom prst="roundRect">
            <a:avLst>
              <a:gd name="adj" fmla="val 16461"/>
            </a:avLst>
          </a:prstGeom>
          <a:solidFill>
            <a:srgbClr val="DEE0E3">
              <a:alpha val="100000"/>
            </a:srgbClr>
          </a:solidFill>
          <a:ln w="19050">
            <a:solidFill>
              <a:srgbClr val="8F959E">
                <a:alpha val="100000"/>
              </a:srgbClr>
            </a:solidFill>
            <a:prstDash val="solid"/>
          </a:ln>
        </p:spPr>
        <p:txBody>
          <a:bodyPr lIns="95250" tIns="95250" rIns="95250" bIns="95250" rtlCol="0" anchor="ctr">
            <a:noAutofit/>
          </a:bodyPr>
          <a:lstStyle/>
          <a:p>
            <a:pPr indent="0" algn="ctr">
              <a:lnSpc>
                <a:spcPct val="100000"/>
              </a:lnSpc>
              <a:defRPr/>
            </a:pPr>
            <a:r>
              <a:rPr lang="en-US" sz="1500" b="0" i="0" u="none" strike="noStrike">
                <a:solidFill>
                  <a:srgbClr val="1F2329"/>
                </a:solidFill>
              </a:rPr>
              <a:t>每个Oio对查询成本的降低的贡献不一定一样，难以聚合其影响</a:t>
            </a:r>
            <a:endParaRPr lang="en-US" sz="1100"/>
          </a:p>
        </p:txBody>
      </p:sp>
      <p:cxnSp>
        <p:nvCxnSpPr>
          <p:cNvPr id="6" name="Connector 6"/>
          <p:cNvCxnSpPr/>
          <p:nvPr/>
        </p:nvCxnSpPr>
        <p:spPr>
          <a:xfrm rot="3942686">
            <a:off x="469343" y="2644733"/>
            <a:ext cx="411960" cy="637874"/>
          </a:xfrm>
          <a:prstGeom prst="line">
            <a:avLst/>
          </a:prstGeom>
          <a:solidFill>
            <a:srgbClr val="DEE0E3">
              <a:alpha val="100000"/>
            </a:srgbClr>
          </a:solidFill>
          <a:ln w="19050">
            <a:solidFill>
              <a:srgbClr val="8F959E">
                <a:alpha val="100000"/>
              </a:srgbClr>
            </a:solidFill>
            <a:prstDash val="solid"/>
            <a:headEnd type="none" w="lg" len="lg"/>
            <a:tailEnd type="none" w="lg" len="lg"/>
          </a:ln>
        </p:spPr>
      </p:cxnSp>
      <p:cxnSp>
        <p:nvCxnSpPr>
          <p:cNvPr id="7" name="Connector 7"/>
          <p:cNvCxnSpPr/>
          <p:nvPr/>
        </p:nvCxnSpPr>
        <p:spPr>
          <a:xfrm>
            <a:off x="456054" y="3468654"/>
            <a:ext cx="398671" cy="504983"/>
          </a:xfrm>
          <a:prstGeom prst="line">
            <a:avLst/>
          </a:prstGeom>
          <a:solidFill>
            <a:srgbClr val="DEE0E3">
              <a:alpha val="100000"/>
            </a:srgbClr>
          </a:solidFill>
          <a:ln w="19050">
            <a:solidFill>
              <a:srgbClr val="8F959E">
                <a:alpha val="100000"/>
              </a:srgbClr>
            </a:solidFill>
            <a:prstDash val="solid"/>
            <a:headEnd type="none" w="lg" len="lg"/>
            <a:tailEnd type="non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423862" y="1063507"/>
            <a:ext cx="8382000" cy="1905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Learned representation and pooling：</a:t>
            </a:r>
            <a:endParaRPr lang="en-US" sz="1100"/>
          </a:p>
          <a:p>
            <a:pPr indent="0" algn="l">
              <a:lnSpc>
                <a:spcPct val="100000"/>
              </a:lnSpc>
            </a:pPr>
            <a:r>
              <a:rPr lang="en-US" sz="1500" b="0" i="0" u="none" strike="noStrike">
                <a:solidFill>
                  <a:srgbClr val="1F2329"/>
                </a:solidFill>
              </a:rPr>
              <a:t>本文提出用self-attention机制，为了捕获每个Oio之间复杂的IIA，采用了无位置编码的Transformer编码器模块</a:t>
            </a:r>
          </a:p>
          <a:p>
            <a:pPr indent="0" algn="l">
              <a:lnSpc>
                <a:spcPct val="100000"/>
              </a:lnSpc>
            </a:pPr>
            <a:endParaRPr lang="en-US" sz="1500" b="0" i="0" u="none" strike="noStrike">
              <a:solidFill>
                <a:srgbClr val="1F2329"/>
              </a:solidFill>
            </a:endParaRPr>
          </a:p>
          <a:p>
            <a:pPr indent="0" algn="l">
              <a:lnSpc>
                <a:spcPct val="100000"/>
              </a:lnSpc>
            </a:pPr>
            <a:r>
              <a:rPr lang="en-US" sz="1500" b="0" i="0" u="none" strike="noStrike">
                <a:solidFill>
                  <a:srgbClr val="1F2329"/>
                </a:solidFill>
              </a:rPr>
              <a:t>对于embedding层输出的                                                          ，执行堆叠的自注意力编码（SAE)如下</a:t>
            </a:r>
          </a:p>
        </p:txBody>
      </p:sp>
      <p:pic>
        <p:nvPicPr>
          <p:cNvPr id="4" name="Picture 4"/>
          <p:cNvPicPr>
            <a:picLocks noChangeAspect="1"/>
          </p:cNvPicPr>
          <p:nvPr/>
        </p:nvPicPr>
        <p:blipFill>
          <a:blip r:embed="rId3"/>
          <a:stretch>
            <a:fillRect/>
          </a:stretch>
        </p:blipFill>
        <p:spPr>
          <a:xfrm>
            <a:off x="2669234" y="2243138"/>
            <a:ext cx="3049278" cy="380470"/>
          </a:xfrm>
          <a:prstGeom prst="rect">
            <a:avLst/>
          </a:prstGeom>
          <a:ln>
            <a:noFill/>
            <a:prstDash val="solid"/>
          </a:ln>
        </p:spPr>
      </p:pic>
      <p:pic>
        <p:nvPicPr>
          <p:cNvPr id="5" name="Picture 5"/>
          <p:cNvPicPr>
            <a:picLocks noChangeAspect="1"/>
          </p:cNvPicPr>
          <p:nvPr/>
        </p:nvPicPr>
        <p:blipFill>
          <a:blip r:embed="rId4"/>
          <a:stretch>
            <a:fillRect/>
          </a:stretch>
        </p:blipFill>
        <p:spPr>
          <a:xfrm>
            <a:off x="977258" y="3181131"/>
            <a:ext cx="6578350" cy="1905000"/>
          </a:xfrm>
          <a:prstGeom prst="rect">
            <a:avLst/>
          </a:prstGeom>
          <a:ln>
            <a:noFill/>
            <a:prstDash val="soli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423862" y="1063507"/>
            <a:ext cx="8382000" cy="1047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pooling by multihead attention (PMA)：进行池化以聚合来自 SAE 的学习表示。首先引入一个可学习的向量 Z∈R^1×d ，然后使用一个 SAE 进行基于注意力的聚合，其中 Z 是“查询”，SAE(S) 是“键”和“值”。最后，输出固定维度的向量 R∈R^d 作为最终表示</a:t>
            </a:r>
            <a:endParaRPr lang="en-US" sz="1100"/>
          </a:p>
        </p:txBody>
      </p:sp>
      <p:pic>
        <p:nvPicPr>
          <p:cNvPr id="4" name="Picture 4"/>
          <p:cNvPicPr>
            <a:picLocks noChangeAspect="1"/>
          </p:cNvPicPr>
          <p:nvPr/>
        </p:nvPicPr>
        <p:blipFill>
          <a:blip r:embed="rId3"/>
          <a:stretch>
            <a:fillRect/>
          </a:stretch>
        </p:blipFill>
        <p:spPr>
          <a:xfrm>
            <a:off x="586398" y="2730242"/>
            <a:ext cx="5198559" cy="944761"/>
          </a:xfrm>
          <a:prstGeom prst="rect">
            <a:avLst/>
          </a:prstGeom>
          <a:ln>
            <a:noFill/>
            <a:prstDash val="soli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112395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Encoder</a:t>
            </a:r>
            <a:endParaRPr lang="en-US" sz="1100"/>
          </a:p>
        </p:txBody>
      </p:sp>
      <p:sp>
        <p:nvSpPr>
          <p:cNvPr id="3" name="AutoShape 3"/>
          <p:cNvSpPr/>
          <p:nvPr/>
        </p:nvSpPr>
        <p:spPr>
          <a:xfrm>
            <a:off x="397284" y="945892"/>
            <a:ext cx="4577042" cy="16192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最后回顾整体encoder的部分</a:t>
            </a:r>
            <a:endParaRPr lang="en-US" sz="1100"/>
          </a:p>
        </p:txBody>
      </p:sp>
      <p:pic>
        <p:nvPicPr>
          <p:cNvPr id="4" name="Picture 4"/>
          <p:cNvPicPr>
            <a:picLocks noChangeAspect="1"/>
          </p:cNvPicPr>
          <p:nvPr/>
        </p:nvPicPr>
        <p:blipFill>
          <a:blip r:embed="rId3"/>
          <a:stretch>
            <a:fillRect/>
          </a:stretch>
        </p:blipFill>
        <p:spPr>
          <a:xfrm>
            <a:off x="2298728" y="1422142"/>
            <a:ext cx="6578068" cy="3457414"/>
          </a:xfrm>
          <a:prstGeom prst="rect">
            <a:avLst/>
          </a:prstGeom>
          <a:ln>
            <a:noFill/>
            <a:prstDash val="soli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body" sz="quarter" idx="8" hasCustomPrompt="1"/>
          </p:nvPr>
        </p:nvSpPr>
        <p:spPr>
          <a:xfrm>
            <a:off x="476250" y="415668"/>
            <a:ext cx="6962775" cy="533400"/>
          </a:xfrm>
          <a:prstGeom prst="rect">
            <a:avLst/>
          </a:prstGeom>
        </p:spPr>
        <p:txBody>
          <a:bodyPr lIns="95250" tIns="95250" rIns="95250" bIns="95250">
            <a:noAutofit/>
          </a:bodyPr>
          <a:lstStyle>
            <a:lvl1pPr algn="l">
              <a:lnSpc>
                <a:spcPct val="150000"/>
              </a:lnSpc>
              <a:defRPr sz="1800" b="1" i="0" u="none" strike="noStrike">
                <a:solidFill>
                  <a:srgbClr val="3A6CEA">
                    <a:alpha val="100000"/>
                  </a:srgbClr>
                </a:solidFill>
              </a:defRPr>
            </a:lvl1pPr>
          </a:lstStyle>
          <a:p>
            <a:pPr indent="0" algn="l">
              <a:lnSpc>
                <a:spcPct val="100000"/>
              </a:lnSpc>
            </a:pPr>
            <a:r>
              <a:rPr lang="en-US" sz="1800" b="1" i="0" u="none" strike="noStrike">
                <a:solidFill>
                  <a:srgbClr val="3A6CEA"/>
                </a:solidFill>
              </a:rPr>
              <a:t>Cost Reduction Prediction Model </a:t>
            </a:r>
          </a:p>
        </p:txBody>
      </p:sp>
      <p:sp>
        <p:nvSpPr>
          <p:cNvPr id="3" name="AutoShape 3"/>
          <p:cNvSpPr/>
          <p:nvPr/>
        </p:nvSpPr>
        <p:spPr>
          <a:xfrm>
            <a:off x="423862" y="1394544"/>
            <a:ext cx="4581525" cy="1047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成本降低比预测层是一个两层全连接神经网络，其激活器为ReLU，输出层为Sigmoid函数。 在LIB中，输出的成本降低比率被限制在0到1之间。</a:t>
            </a:r>
            <a:endParaRPr lang="en-US" sz="1100"/>
          </a:p>
        </p:txBody>
      </p:sp>
      <p:pic>
        <p:nvPicPr>
          <p:cNvPr id="4" name="Picture 4"/>
          <p:cNvPicPr>
            <a:picLocks noChangeAspect="1"/>
          </p:cNvPicPr>
          <p:nvPr/>
        </p:nvPicPr>
        <p:blipFill>
          <a:blip r:embed="rId3"/>
          <a:stretch>
            <a:fillRect/>
          </a:stretch>
        </p:blipFill>
        <p:spPr>
          <a:xfrm>
            <a:off x="6318006" y="2869516"/>
            <a:ext cx="2242038" cy="2038216"/>
          </a:xfrm>
          <a:prstGeom prst="rect">
            <a:avLst/>
          </a:prstGeom>
          <a:ln>
            <a:noFill/>
            <a:prstDash val="soli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body" sz="quarter" idx="8" hasCustomPrompt="1"/>
          </p:nvPr>
        </p:nvSpPr>
        <p:spPr>
          <a:xfrm>
            <a:off x="476250" y="415668"/>
            <a:ext cx="6366520" cy="533400"/>
          </a:xfrm>
          <a:prstGeom prst="rect">
            <a:avLst/>
          </a:prstGeom>
        </p:spPr>
        <p:txBody>
          <a:bodyPr lIns="95250" tIns="95250" rIns="95250" bIns="95250">
            <a:noAutofit/>
          </a:bodyPr>
          <a:lstStyle>
            <a:lvl1pPr algn="l">
              <a:lnSpc>
                <a:spcPct val="150000"/>
              </a:lnSpc>
              <a:defRPr sz="1800" b="1" i="0" u="none" strike="noStrike">
                <a:solidFill>
                  <a:srgbClr val="3A6CEA">
                    <a:alpha val="100000"/>
                  </a:srgbClr>
                </a:solidFill>
              </a:defRPr>
            </a:lvl1pPr>
          </a:lstStyle>
          <a:p>
            <a:pPr indent="0" algn="l">
              <a:lnSpc>
                <a:spcPct val="100000"/>
              </a:lnSpc>
            </a:pPr>
            <a:r>
              <a:rPr lang="en-US" sz="1800" b="1" i="0" u="none" strike="noStrike">
                <a:solidFill>
                  <a:srgbClr val="3A6CEA"/>
                </a:solidFill>
              </a:rPr>
              <a:t>Training Model</a:t>
            </a:r>
          </a:p>
        </p:txBody>
      </p:sp>
      <p:sp>
        <p:nvSpPr>
          <p:cNvPr id="3" name="AutoShape 3"/>
          <p:cNvSpPr/>
          <p:nvPr/>
        </p:nvSpPr>
        <p:spPr>
          <a:xfrm>
            <a:off x="423862" y="1394544"/>
            <a:ext cx="7534275" cy="3048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1" i="0" u="none" strike="noStrike">
                <a:solidFill>
                  <a:srgbClr val="1F2329"/>
                </a:solidFill>
              </a:rPr>
              <a:t>训练数据集选取：</a:t>
            </a:r>
            <a:r>
              <a:rPr lang="en-US" sz="1500" b="0" i="0" u="none" strike="noStrike">
                <a:solidFill>
                  <a:srgbClr val="1F2329"/>
                </a:solidFill>
              </a:rPr>
              <a:t>在 LIB 中，我们通过执行带有实际索引配置的查询，并使用实际成本 信息作为标签来获取训练数据</a:t>
            </a:r>
            <a:endParaRPr lang="en-US" sz="1100"/>
          </a:p>
          <a:p>
            <a:pPr indent="0" algn="l">
              <a:lnSpc>
                <a:spcPct val="100000"/>
              </a:lnSpc>
            </a:pPr>
            <a:endParaRPr lang="en-US" sz="1100"/>
          </a:p>
          <a:p>
            <a:pPr indent="0" algn="l">
              <a:lnSpc>
                <a:spcPct val="100000"/>
              </a:lnSpc>
            </a:pPr>
            <a:r>
              <a:rPr lang="en-US" sz="1500" b="1" i="0" u="none" strike="noStrike">
                <a:solidFill>
                  <a:srgbClr val="1F2329"/>
                </a:solidFill>
              </a:rPr>
              <a:t>训练开销：</a:t>
            </a:r>
            <a:r>
              <a:rPr lang="en-US" sz="1500" b="0" i="0" u="none" strike="noStrike">
                <a:solidFill>
                  <a:srgbClr val="1F2329"/>
                </a:solidFill>
              </a:rPr>
              <a:t> LIB 的训练时间复杂度随着每个数据中 O_IO 的数量（即输入序列长度）呈二次方增长，并且随着训练数据的数量线性增长。𝑛 个查询和 𝑚 个索引配置，设 O_IO 的数量为k，每个操作的特征大小为𝑑。 则整个工作负载的时间复杂度 为 O (𝑛𝑚𝑑𝑘²)</a:t>
            </a:r>
          </a:p>
          <a:p>
            <a:pPr indent="0" algn="l">
              <a:lnSpc>
                <a:spcPct val="100000"/>
              </a:lnSpc>
            </a:pPr>
            <a:endParaRPr lang="en-US" sz="1500" b="0" i="0" u="none" strike="noStrike">
              <a:solidFill>
                <a:srgbClr val="1F2329"/>
              </a:solidFill>
            </a:endParaRPr>
          </a:p>
          <a:p>
            <a:pPr indent="0" algn="l">
              <a:lnSpc>
                <a:spcPct val="100000"/>
              </a:lnSpc>
            </a:pPr>
            <a:r>
              <a:rPr lang="en-US" sz="1500" b="1" i="0" u="none" strike="noStrike">
                <a:solidFill>
                  <a:srgbClr val="1F2329"/>
                </a:solidFill>
              </a:rPr>
              <a:t>通用性：</a:t>
            </a:r>
            <a:r>
              <a:rPr lang="en-US" sz="1500" b="0" i="0" u="none" strike="noStrike">
                <a:solidFill>
                  <a:srgbClr val="1F2329"/>
                </a:solidFill>
              </a:rPr>
              <a:t>使用dropout和早停法</a:t>
            </a:r>
          </a:p>
          <a:p>
            <a:pPr indent="0" algn="l">
              <a:lnSpc>
                <a:spcPct val="100000"/>
              </a:lnSpc>
            </a:pPr>
            <a:endParaRPr lang="en-US" sz="1500" b="0" i="0" u="none" strike="noStrike">
              <a:solidFill>
                <a:srgbClr val="1F2329"/>
              </a:solidFill>
            </a:endParaRPr>
          </a:p>
          <a:p>
            <a:pPr indent="0" algn="l">
              <a:lnSpc>
                <a:spcPct val="100000"/>
              </a:lnSpc>
            </a:pPr>
            <a:endParaRPr lang="en-US" sz="1500" b="0" i="0" u="none" strike="noStrike">
              <a:solidFill>
                <a:srgbClr val="1F232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Adaption</a:t>
            </a:r>
            <a:endParaRPr lang="en-US" sz="1100"/>
          </a:p>
        </p:txBody>
      </p:sp>
      <p:sp>
        <p:nvSpPr>
          <p:cNvPr id="3" name="AutoShape 3"/>
          <p:cNvSpPr/>
          <p:nvPr/>
        </p:nvSpPr>
        <p:spPr>
          <a:xfrm>
            <a:off x="423862" y="1394544"/>
            <a:ext cx="4148138" cy="36195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收集大量数据用于模型训练既昂贵又耗时……</a:t>
            </a:r>
            <a:endParaRPr lang="en-US" sz="1100"/>
          </a:p>
          <a:p>
            <a:pPr indent="0" algn="l">
              <a:lnSpc>
                <a:spcPct val="100000"/>
              </a:lnSpc>
            </a:pPr>
            <a:endParaRPr lang="en-US" sz="1100"/>
          </a:p>
          <a:p>
            <a:pPr indent="0" algn="l">
              <a:lnSpc>
                <a:spcPct val="100000"/>
              </a:lnSpc>
            </a:pPr>
            <a:r>
              <a:rPr lang="en-US" sz="1500" b="1" i="0" u="none" strike="noStrike">
                <a:solidFill>
                  <a:srgbClr val="1F2329"/>
                </a:solidFill>
              </a:rPr>
              <a:t>迁移学习(transfer learning)</a:t>
            </a:r>
          </a:p>
          <a:p>
            <a:pPr indent="0" algn="l">
              <a:lnSpc>
                <a:spcPct val="100000"/>
              </a:lnSpc>
            </a:pPr>
            <a:r>
              <a:rPr lang="en-US" sz="1500" b="0" i="0" u="none" strike="noStrike">
                <a:solidFill>
                  <a:srgbClr val="1F2329"/>
                </a:solidFill>
              </a:rPr>
              <a:t>当 LIB 在具有不同数据模式的新数据集上实施时，并不用从头开始使用新收集的训练数 据来训练模型，而是使用之前已经在具有大量样本的数据集上训练的模型作为预训练模 型。然后我们 fine tune LIB 中的所有预训练参数以适应新数据模式。</a:t>
            </a:r>
          </a:p>
          <a:p>
            <a:pPr indent="0" algn="l">
              <a:lnSpc>
                <a:spcPct val="100000"/>
              </a:lnSpc>
            </a:pPr>
            <a:endParaRPr lang="en-US" sz="1500" b="0" i="0" u="none" strike="noStrike">
              <a:solidFill>
                <a:srgbClr val="1F2329"/>
              </a:solidFill>
            </a:endParaRPr>
          </a:p>
          <a:p>
            <a:pPr indent="0" algn="l">
              <a:lnSpc>
                <a:spcPct val="100000"/>
              </a:lnSpc>
            </a:pPr>
            <a:endParaRPr lang="en-US" sz="1500" b="0" i="0" u="none" strike="noStrike">
              <a:solidFill>
                <a:srgbClr val="1F2329"/>
              </a:solidFill>
            </a:endParaRPr>
          </a:p>
          <a:p>
            <a:pPr indent="0" algn="l">
              <a:lnSpc>
                <a:spcPct val="100000"/>
              </a:lnSpc>
            </a:pPr>
            <a:endParaRPr lang="en-US" sz="1500" b="0" i="0" u="none" strike="noStrike">
              <a:solidFill>
                <a:srgbClr val="1F2329"/>
              </a:solidFill>
            </a:endParaRPr>
          </a:p>
        </p:txBody>
      </p:sp>
      <p:pic>
        <p:nvPicPr>
          <p:cNvPr id="4" name="Picture 4"/>
          <p:cNvPicPr>
            <a:picLocks noChangeAspect="1"/>
          </p:cNvPicPr>
          <p:nvPr/>
        </p:nvPicPr>
        <p:blipFill>
          <a:blip r:embed="rId3"/>
          <a:stretch>
            <a:fillRect/>
          </a:stretch>
        </p:blipFill>
        <p:spPr>
          <a:xfrm>
            <a:off x="4572000" y="1394544"/>
            <a:ext cx="4348576" cy="3220752"/>
          </a:xfrm>
          <a:prstGeom prst="rect">
            <a:avLst/>
          </a:prstGeom>
          <a:ln>
            <a:noFill/>
            <a:prstDash val="soli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333" r="333"/>
          <a:stretch>
            <a:fillRect/>
          </a:stretch>
        </p:blipFill>
        <p:spPr>
          <a:xfrm>
            <a:off x="1339814" y="1755512"/>
            <a:ext cx="1354922" cy="1257300"/>
          </a:xfrm>
          <a:prstGeom prst="rect">
            <a:avLst/>
          </a:prstGeom>
        </p:spPr>
      </p:pic>
      <p:sp>
        <p:nvSpPr>
          <p:cNvPr id="3" name="AutoShape 3"/>
          <p:cNvSpPr>
            <a:spLocks noGrp="1"/>
          </p:cNvSpPr>
          <p:nvPr>
            <p:ph type="body" sz="quarter" idx="1" hasCustomPrompt="1"/>
          </p:nvPr>
        </p:nvSpPr>
        <p:spPr>
          <a:xfrm>
            <a:off x="3043275" y="1431662"/>
            <a:ext cx="5410200" cy="1905000"/>
          </a:xfrm>
          <a:prstGeom prst="rect">
            <a:avLst/>
          </a:prstGeom>
        </p:spPr>
        <p:txBody>
          <a:bodyPr lIns="95250" tIns="95250" rIns="95250" bIns="95250">
            <a:noAutofit/>
          </a:bodyPr>
          <a:lstStyle>
            <a:lvl1pPr algn="l">
              <a:defRPr sz="4500" b="1" i="0" u="none" strike="noStrike">
                <a:solidFill>
                  <a:srgbClr val="FFFFFF">
                    <a:alpha val="100000"/>
                  </a:srgbClr>
                </a:solidFill>
              </a:defRPr>
            </a:lvl1pPr>
          </a:lstStyle>
          <a:p>
            <a:pPr indent="0" algn="l">
              <a:lnSpc>
                <a:spcPct val="150000"/>
              </a:lnSpc>
            </a:pPr>
            <a:r>
              <a:rPr lang="en-US" sz="4500" b="1" i="0" u="none" strike="noStrike">
                <a:solidFill>
                  <a:srgbClr val="FFFFFF"/>
                </a:solidFill>
              </a:rPr>
              <a:t>05 </a:t>
            </a:r>
          </a:p>
          <a:p>
            <a:pPr indent="0" algn="l">
              <a:lnSpc>
                <a:spcPct val="150000"/>
              </a:lnSpc>
            </a:pPr>
            <a:r>
              <a:rPr lang="en-US" sz="4500" b="1" i="0" u="none" strike="noStrike">
                <a:solidFill>
                  <a:srgbClr val="FFFFFF"/>
                </a:solidFill>
              </a:rPr>
              <a:t>INTEGTATION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07197" y="215877"/>
            <a:ext cx="3756692" cy="623888"/>
            <a:chOff x="4407197" y="215877"/>
            <a:chExt cx="3756692" cy="623888"/>
          </a:xfrm>
        </p:grpSpPr>
        <p:grpSp>
          <p:nvGrpSpPr>
            <p:cNvPr id="3" name="Group 3"/>
            <p:cNvGrpSpPr/>
            <p:nvPr/>
          </p:nvGrpSpPr>
          <p:grpSpPr>
            <a:xfrm>
              <a:off x="4407197" y="215877"/>
              <a:ext cx="3756692" cy="623888"/>
              <a:chOff x="4407197" y="215877"/>
              <a:chExt cx="3756692" cy="623888"/>
            </a:xfrm>
          </p:grpSpPr>
          <p:sp>
            <p:nvSpPr>
              <p:cNvPr id="4" name="AutoShape 4"/>
              <p:cNvSpPr/>
              <p:nvPr/>
            </p:nvSpPr>
            <p:spPr>
              <a:xfrm>
                <a:off x="4407197" y="215877"/>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5" name="AutoShape 5"/>
              <p:cNvSpPr/>
              <p:nvPr/>
            </p:nvSpPr>
            <p:spPr>
              <a:xfrm>
                <a:off x="4489308" y="284933"/>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6" name="AutoShape 6"/>
            <p:cNvSpPr/>
            <p:nvPr/>
          </p:nvSpPr>
          <p:spPr>
            <a:xfrm>
              <a:off x="4413101" y="217613"/>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01</a:t>
              </a:r>
              <a:endParaRPr lang="en-US" sz="1100"/>
            </a:p>
          </p:txBody>
        </p:sp>
      </p:grpSp>
      <p:grpSp>
        <p:nvGrpSpPr>
          <p:cNvPr id="7" name="Group 7"/>
          <p:cNvGrpSpPr/>
          <p:nvPr/>
        </p:nvGrpSpPr>
        <p:grpSpPr>
          <a:xfrm>
            <a:off x="4407197" y="3806586"/>
            <a:ext cx="3756692" cy="623888"/>
            <a:chOff x="4407197" y="3806586"/>
            <a:chExt cx="3756692" cy="623888"/>
          </a:xfrm>
        </p:grpSpPr>
        <p:grpSp>
          <p:nvGrpSpPr>
            <p:cNvPr id="8" name="Group 8"/>
            <p:cNvGrpSpPr/>
            <p:nvPr/>
          </p:nvGrpSpPr>
          <p:grpSpPr>
            <a:xfrm>
              <a:off x="4407197" y="3806586"/>
              <a:ext cx="3756692" cy="623888"/>
              <a:chOff x="4407197" y="3806586"/>
              <a:chExt cx="3756692" cy="623888"/>
            </a:xfrm>
          </p:grpSpPr>
          <p:sp>
            <p:nvSpPr>
              <p:cNvPr id="9" name="AutoShape 9"/>
              <p:cNvSpPr/>
              <p:nvPr/>
            </p:nvSpPr>
            <p:spPr>
              <a:xfrm>
                <a:off x="4407197" y="3806586"/>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10" name="AutoShape 10"/>
              <p:cNvSpPr/>
              <p:nvPr/>
            </p:nvSpPr>
            <p:spPr>
              <a:xfrm>
                <a:off x="4489308" y="3875642"/>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11" name="AutoShape 11"/>
            <p:cNvSpPr/>
            <p:nvPr/>
          </p:nvSpPr>
          <p:spPr>
            <a:xfrm>
              <a:off x="4407197" y="3806586"/>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06</a:t>
              </a:r>
              <a:endParaRPr lang="en-US" sz="1100"/>
            </a:p>
          </p:txBody>
        </p:sp>
      </p:grpSp>
      <p:grpSp>
        <p:nvGrpSpPr>
          <p:cNvPr id="12" name="Group 12"/>
          <p:cNvGrpSpPr/>
          <p:nvPr/>
        </p:nvGrpSpPr>
        <p:grpSpPr>
          <a:xfrm>
            <a:off x="4406365" y="936651"/>
            <a:ext cx="3756692" cy="623888"/>
            <a:chOff x="4406365" y="936651"/>
            <a:chExt cx="3756692" cy="623888"/>
          </a:xfrm>
        </p:grpSpPr>
        <p:grpSp>
          <p:nvGrpSpPr>
            <p:cNvPr id="13" name="Group 13"/>
            <p:cNvGrpSpPr/>
            <p:nvPr/>
          </p:nvGrpSpPr>
          <p:grpSpPr>
            <a:xfrm>
              <a:off x="4406365" y="936651"/>
              <a:ext cx="3756692" cy="623888"/>
              <a:chOff x="4406365" y="936651"/>
              <a:chExt cx="3756692" cy="623888"/>
            </a:xfrm>
          </p:grpSpPr>
          <p:sp>
            <p:nvSpPr>
              <p:cNvPr id="14" name="AutoShape 14"/>
              <p:cNvSpPr/>
              <p:nvPr/>
            </p:nvSpPr>
            <p:spPr>
              <a:xfrm>
                <a:off x="4406365" y="936651"/>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15" name="AutoShape 15"/>
              <p:cNvSpPr/>
              <p:nvPr/>
            </p:nvSpPr>
            <p:spPr>
              <a:xfrm>
                <a:off x="4488476" y="1005707"/>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16" name="AutoShape 16"/>
            <p:cNvSpPr/>
            <p:nvPr/>
          </p:nvSpPr>
          <p:spPr>
            <a:xfrm>
              <a:off x="4406365" y="936651"/>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02</a:t>
              </a:r>
              <a:endParaRPr lang="en-US" sz="1100"/>
            </a:p>
          </p:txBody>
        </p:sp>
      </p:grpSp>
      <p:grpSp>
        <p:nvGrpSpPr>
          <p:cNvPr id="17" name="Group 17"/>
          <p:cNvGrpSpPr/>
          <p:nvPr/>
        </p:nvGrpSpPr>
        <p:grpSpPr>
          <a:xfrm>
            <a:off x="4406365" y="1664159"/>
            <a:ext cx="3756692" cy="623888"/>
            <a:chOff x="4406365" y="1664159"/>
            <a:chExt cx="3756692" cy="623888"/>
          </a:xfrm>
        </p:grpSpPr>
        <p:grpSp>
          <p:nvGrpSpPr>
            <p:cNvPr id="18" name="Group 18"/>
            <p:cNvGrpSpPr/>
            <p:nvPr/>
          </p:nvGrpSpPr>
          <p:grpSpPr>
            <a:xfrm>
              <a:off x="4406365" y="1664159"/>
              <a:ext cx="3756692" cy="623888"/>
              <a:chOff x="4406365" y="1664159"/>
              <a:chExt cx="3756692" cy="623888"/>
            </a:xfrm>
          </p:grpSpPr>
          <p:sp>
            <p:nvSpPr>
              <p:cNvPr id="19" name="AutoShape 19"/>
              <p:cNvSpPr/>
              <p:nvPr/>
            </p:nvSpPr>
            <p:spPr>
              <a:xfrm>
                <a:off x="4406365" y="1664159"/>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20" name="AutoShape 20"/>
              <p:cNvSpPr/>
              <p:nvPr/>
            </p:nvSpPr>
            <p:spPr>
              <a:xfrm>
                <a:off x="4488476" y="1733215"/>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21" name="AutoShape 21"/>
            <p:cNvSpPr/>
            <p:nvPr/>
          </p:nvSpPr>
          <p:spPr>
            <a:xfrm>
              <a:off x="4406365" y="1664159"/>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03</a:t>
              </a:r>
              <a:endParaRPr lang="en-US" sz="1100"/>
            </a:p>
          </p:txBody>
        </p:sp>
      </p:grpSp>
      <p:sp>
        <p:nvSpPr>
          <p:cNvPr id="22" name="AutoShape 22"/>
          <p:cNvSpPr/>
          <p:nvPr/>
        </p:nvSpPr>
        <p:spPr>
          <a:xfrm>
            <a:off x="5006231" y="303983"/>
            <a:ext cx="3036588"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INTRODUCTION</a:t>
            </a:r>
            <a:endParaRPr lang="en-US" sz="1100"/>
          </a:p>
        </p:txBody>
      </p:sp>
      <p:sp>
        <p:nvSpPr>
          <p:cNvPr id="23" name="AutoShape 23"/>
          <p:cNvSpPr/>
          <p:nvPr/>
        </p:nvSpPr>
        <p:spPr>
          <a:xfrm>
            <a:off x="5006231" y="3894692"/>
            <a:ext cx="3542846"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EXPERIMENTS &amp; CONCLUSION</a:t>
            </a:r>
            <a:endParaRPr lang="en-US" sz="1100"/>
          </a:p>
        </p:txBody>
      </p:sp>
      <p:sp>
        <p:nvSpPr>
          <p:cNvPr id="24" name="AutoShape 24"/>
          <p:cNvSpPr/>
          <p:nvPr/>
        </p:nvSpPr>
        <p:spPr>
          <a:xfrm>
            <a:off x="5004758" y="1024757"/>
            <a:ext cx="3037228"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FRAMEWORK OVERVIEW </a:t>
            </a:r>
            <a:endParaRPr lang="en-US" sz="1100"/>
          </a:p>
        </p:txBody>
      </p:sp>
      <p:sp>
        <p:nvSpPr>
          <p:cNvPr id="25" name="AutoShape 25"/>
          <p:cNvSpPr/>
          <p:nvPr/>
        </p:nvSpPr>
        <p:spPr>
          <a:xfrm>
            <a:off x="5017997" y="1752265"/>
            <a:ext cx="3411370"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FEATURE REPRESENTATION</a:t>
            </a:r>
            <a:endParaRPr lang="en-US" sz="1100"/>
          </a:p>
        </p:txBody>
      </p:sp>
      <p:grpSp>
        <p:nvGrpSpPr>
          <p:cNvPr id="26" name="Group 26"/>
          <p:cNvGrpSpPr/>
          <p:nvPr/>
        </p:nvGrpSpPr>
        <p:grpSpPr>
          <a:xfrm>
            <a:off x="4406365" y="2384979"/>
            <a:ext cx="3756692" cy="623888"/>
            <a:chOff x="4406365" y="2384979"/>
            <a:chExt cx="3756692" cy="623888"/>
          </a:xfrm>
        </p:grpSpPr>
        <p:grpSp>
          <p:nvGrpSpPr>
            <p:cNvPr id="27" name="Group 27"/>
            <p:cNvGrpSpPr/>
            <p:nvPr/>
          </p:nvGrpSpPr>
          <p:grpSpPr>
            <a:xfrm>
              <a:off x="4406365" y="2384979"/>
              <a:ext cx="3756692" cy="623888"/>
              <a:chOff x="4406365" y="2384979"/>
              <a:chExt cx="3756692" cy="623888"/>
            </a:xfrm>
          </p:grpSpPr>
          <p:sp>
            <p:nvSpPr>
              <p:cNvPr id="28" name="AutoShape 28"/>
              <p:cNvSpPr/>
              <p:nvPr/>
            </p:nvSpPr>
            <p:spPr>
              <a:xfrm>
                <a:off x="4406365" y="2384979"/>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29" name="AutoShape 29"/>
              <p:cNvSpPr/>
              <p:nvPr/>
            </p:nvSpPr>
            <p:spPr>
              <a:xfrm>
                <a:off x="4488476" y="2454036"/>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30" name="AutoShape 30"/>
            <p:cNvSpPr/>
            <p:nvPr/>
          </p:nvSpPr>
          <p:spPr>
            <a:xfrm>
              <a:off x="4406365" y="2384979"/>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04</a:t>
              </a:r>
              <a:endParaRPr lang="en-US" sz="1100"/>
            </a:p>
          </p:txBody>
        </p:sp>
      </p:grpSp>
      <p:sp>
        <p:nvSpPr>
          <p:cNvPr id="31" name="AutoShape 31"/>
          <p:cNvSpPr/>
          <p:nvPr/>
        </p:nvSpPr>
        <p:spPr>
          <a:xfrm>
            <a:off x="5016246" y="2473086"/>
            <a:ext cx="3411370"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LIB ESTIMATION MODEL</a:t>
            </a:r>
            <a:endParaRPr lang="en-US" sz="1100"/>
          </a:p>
        </p:txBody>
      </p:sp>
      <p:grpSp>
        <p:nvGrpSpPr>
          <p:cNvPr id="32" name="Group 32"/>
          <p:cNvGrpSpPr/>
          <p:nvPr/>
        </p:nvGrpSpPr>
        <p:grpSpPr>
          <a:xfrm>
            <a:off x="4417212" y="3099354"/>
            <a:ext cx="3756692" cy="623888"/>
            <a:chOff x="4417212" y="3099354"/>
            <a:chExt cx="3756692" cy="623888"/>
          </a:xfrm>
        </p:grpSpPr>
        <p:grpSp>
          <p:nvGrpSpPr>
            <p:cNvPr id="33" name="Group 33"/>
            <p:cNvGrpSpPr/>
            <p:nvPr/>
          </p:nvGrpSpPr>
          <p:grpSpPr>
            <a:xfrm>
              <a:off x="4417212" y="3099354"/>
              <a:ext cx="3756692" cy="623888"/>
              <a:chOff x="4417212" y="3099354"/>
              <a:chExt cx="3756692" cy="623888"/>
            </a:xfrm>
          </p:grpSpPr>
          <p:sp>
            <p:nvSpPr>
              <p:cNvPr id="34" name="AutoShape 34"/>
              <p:cNvSpPr/>
              <p:nvPr/>
            </p:nvSpPr>
            <p:spPr>
              <a:xfrm>
                <a:off x="4417212" y="3099354"/>
                <a:ext cx="3756692" cy="623888"/>
              </a:xfrm>
              <a:prstGeom prst="ellipse">
                <a:avLst/>
              </a:prstGeom>
              <a:solidFill>
                <a:srgbClr val="F4F5F6">
                  <a:alpha val="100000"/>
                </a:srgbClr>
              </a:solidFill>
              <a:ln w="9525">
                <a:solidFill>
                  <a:srgbClr val="2B2F36">
                    <a:alpha val="100000"/>
                  </a:srgbClr>
                </a:solidFill>
                <a:prstDash val="solid"/>
              </a:ln>
            </p:spPr>
            <p:txBody>
              <a:bodyPr lIns="95250" tIns="95250" rIns="95250" bIns="95250" rtlCol="0" anchor="ctr">
                <a:noAutofit/>
              </a:bodyPr>
              <a:lstStyle/>
              <a:p>
                <a:pPr algn="ctr">
                  <a:defRPr/>
                </a:pPr>
                <a:endParaRPr/>
              </a:p>
            </p:txBody>
          </p:sp>
          <p:sp>
            <p:nvSpPr>
              <p:cNvPr id="35" name="AutoShape 35"/>
              <p:cNvSpPr/>
              <p:nvPr/>
            </p:nvSpPr>
            <p:spPr>
              <a:xfrm>
                <a:off x="4499323" y="3168411"/>
                <a:ext cx="553209" cy="485775"/>
              </a:xfrm>
              <a:prstGeom prst="ellipse">
                <a:avLst/>
              </a:prstGeom>
              <a:solidFill>
                <a:srgbClr val="2B2F36">
                  <a:alpha val="100000"/>
                </a:srgbClr>
              </a:solidFill>
              <a:ln w="38100">
                <a:noFill/>
                <a:prstDash val="solid"/>
              </a:ln>
            </p:spPr>
            <p:txBody>
              <a:bodyPr lIns="95250" tIns="95250" rIns="95250" bIns="95250" rtlCol="0" anchor="ctr">
                <a:noAutofit/>
              </a:bodyPr>
              <a:lstStyle/>
              <a:p>
                <a:pPr algn="ctr">
                  <a:defRPr/>
                </a:pPr>
                <a:endParaRPr/>
              </a:p>
            </p:txBody>
          </p:sp>
        </p:grpSp>
        <p:sp>
          <p:nvSpPr>
            <p:cNvPr id="36" name="AutoShape 36"/>
            <p:cNvSpPr/>
            <p:nvPr/>
          </p:nvSpPr>
          <p:spPr>
            <a:xfrm>
              <a:off x="4417212" y="3099354"/>
              <a:ext cx="708517" cy="622151"/>
            </a:xfrm>
            <a:prstGeom prst="ellipse">
              <a:avLst/>
            </a:prstGeom>
            <a:noFill/>
            <a:ln w="38100">
              <a:noFill/>
              <a:prstDash val="solid"/>
            </a:ln>
          </p:spPr>
          <p:txBody>
            <a:bodyPr lIns="95250" tIns="95250" rIns="95250" bIns="95250" rtlCol="0" anchor="ctr">
              <a:noAutofit/>
            </a:bodyPr>
            <a:lstStyle/>
            <a:p>
              <a:pPr indent="0" algn="ctr">
                <a:lnSpc>
                  <a:spcPct val="100000"/>
                </a:lnSpc>
                <a:defRPr/>
              </a:pPr>
              <a:r>
                <a:rPr lang="en-US" sz="1350" b="1" i="0" u="none" strike="noStrike">
                  <a:solidFill>
                    <a:srgbClr val="FFFFFF"/>
                  </a:solidFill>
                </a:rPr>
                <a:t>05</a:t>
              </a:r>
              <a:endParaRPr lang="en-US" sz="1100"/>
            </a:p>
          </p:txBody>
        </p:sp>
      </p:grpSp>
      <p:sp>
        <p:nvSpPr>
          <p:cNvPr id="37" name="AutoShape 37"/>
          <p:cNvSpPr/>
          <p:nvPr/>
        </p:nvSpPr>
        <p:spPr>
          <a:xfrm>
            <a:off x="5027093" y="3187461"/>
            <a:ext cx="3411370" cy="447675"/>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350" b="1" i="0" u="none" strike="noStrike">
                <a:solidFill>
                  <a:srgbClr val="1F2329"/>
                </a:solidFill>
              </a:rPr>
              <a:t>INTEGRATION</a:t>
            </a:r>
            <a:endParaRPr lang="en-US" sz="1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Integration with Index Tuner</a:t>
            </a:r>
            <a:endParaRPr lang="en-US" sz="1100"/>
          </a:p>
        </p:txBody>
      </p:sp>
      <p:sp>
        <p:nvSpPr>
          <p:cNvPr id="3" name="AutoShape 3"/>
          <p:cNvSpPr/>
          <p:nvPr/>
        </p:nvSpPr>
        <p:spPr>
          <a:xfrm>
            <a:off x="423862" y="1394544"/>
            <a:ext cx="7534275" cy="27622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为了推荐一个索引配置以最小化给定 workload 的总执行成本，index tuner 需要执行索 引效益估计以评估每个索引配置对 workload 的益处，从而搜索出理想的推荐配置。由 于 LIB 输出的每个查询的索引效益是通过查询的初始执行成本归一化的，并且不同查询 的执行成本不同，索引调优器不能直接使用成本减少率在整个工作负载的查询上进行索 引调优。为了解决这个问题，我们将 LIB 输出的归一化比率乘以初始成本，将比率转换 为绝对成本减少。转换公式如下：</a:t>
            </a:r>
            <a:endParaRPr lang="en-US" sz="1100"/>
          </a:p>
          <a:p>
            <a:pPr indent="0" algn="l">
              <a:lnSpc>
                <a:spcPct val="100000"/>
              </a:lnSpc>
            </a:pPr>
            <a:endParaRPr lang="en-US" sz="1100"/>
          </a:p>
          <a:p>
            <a:pPr indent="0" algn="l">
              <a:lnSpc>
                <a:spcPct val="100000"/>
              </a:lnSpc>
            </a:pPr>
            <a:endParaRPr lang="en-US" sz="1100"/>
          </a:p>
          <a:p>
            <a:pPr indent="0" algn="l">
              <a:lnSpc>
                <a:spcPct val="100000"/>
              </a:lnSpc>
            </a:pPr>
            <a:endParaRPr lang="en-US" sz="1100"/>
          </a:p>
        </p:txBody>
      </p:sp>
      <p:pic>
        <p:nvPicPr>
          <p:cNvPr id="4" name="Picture 4"/>
          <p:cNvPicPr>
            <a:picLocks noChangeAspect="1"/>
          </p:cNvPicPr>
          <p:nvPr/>
        </p:nvPicPr>
        <p:blipFill>
          <a:blip r:embed="rId3"/>
          <a:stretch>
            <a:fillRect/>
          </a:stretch>
        </p:blipFill>
        <p:spPr>
          <a:xfrm>
            <a:off x="525174" y="3337214"/>
            <a:ext cx="3781425" cy="685800"/>
          </a:xfrm>
          <a:prstGeom prst="rect">
            <a:avLst/>
          </a:prstGeom>
          <a:ln>
            <a:noFill/>
            <a:prstDash val="soli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333" r="333"/>
          <a:stretch>
            <a:fillRect/>
          </a:stretch>
        </p:blipFill>
        <p:spPr>
          <a:xfrm>
            <a:off x="1339814" y="1755512"/>
            <a:ext cx="1354922" cy="1257300"/>
          </a:xfrm>
          <a:prstGeom prst="rect">
            <a:avLst/>
          </a:prstGeom>
        </p:spPr>
      </p:pic>
      <p:sp>
        <p:nvSpPr>
          <p:cNvPr id="3" name="AutoShape 3"/>
          <p:cNvSpPr>
            <a:spLocks noGrp="1"/>
          </p:cNvSpPr>
          <p:nvPr>
            <p:ph type="body" sz="quarter" idx="1" hasCustomPrompt="1"/>
          </p:nvPr>
        </p:nvSpPr>
        <p:spPr>
          <a:xfrm>
            <a:off x="3043275" y="1431662"/>
            <a:ext cx="5410200" cy="2762250"/>
          </a:xfrm>
          <a:prstGeom prst="rect">
            <a:avLst/>
          </a:prstGeom>
        </p:spPr>
        <p:txBody>
          <a:bodyPr lIns="95250" tIns="95250" rIns="95250" bIns="95250">
            <a:noAutofit/>
          </a:bodyPr>
          <a:lstStyle>
            <a:lvl1pPr algn="l">
              <a:defRPr sz="4500" b="1" i="0" u="none" strike="noStrike">
                <a:solidFill>
                  <a:srgbClr val="FFFFFF">
                    <a:alpha val="100000"/>
                  </a:srgbClr>
                </a:solidFill>
              </a:defRPr>
            </a:lvl1pPr>
          </a:lstStyle>
          <a:p>
            <a:pPr indent="0" algn="l">
              <a:lnSpc>
                <a:spcPct val="150000"/>
              </a:lnSpc>
            </a:pPr>
            <a:r>
              <a:rPr lang="en-US" sz="4500" b="1" i="0" u="none" strike="noStrike">
                <a:solidFill>
                  <a:srgbClr val="FFFFFF"/>
                </a:solidFill>
              </a:rPr>
              <a:t>06 </a:t>
            </a:r>
          </a:p>
          <a:p>
            <a:pPr indent="0" algn="l">
              <a:lnSpc>
                <a:spcPct val="150000"/>
              </a:lnSpc>
            </a:pPr>
            <a:r>
              <a:rPr lang="en-US" sz="4500" b="1" i="0" u="none" strike="noStrike">
                <a:solidFill>
                  <a:srgbClr val="FFFFFF"/>
                </a:solidFill>
              </a:rPr>
              <a:t>EXPERIMENTS &amp;</a:t>
            </a:r>
          </a:p>
          <a:p>
            <a:pPr indent="0" algn="l">
              <a:lnSpc>
                <a:spcPct val="150000"/>
              </a:lnSpc>
            </a:pPr>
            <a:r>
              <a:rPr lang="en-US" sz="4500" b="1" i="0" u="none" strike="noStrike">
                <a:solidFill>
                  <a:srgbClr val="FFFFFF"/>
                </a:solidFill>
              </a:rPr>
              <a:t>CONCLUTION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实验参数设置</a:t>
            </a:r>
            <a:endParaRPr lang="en-US" sz="1100"/>
          </a:p>
        </p:txBody>
      </p:sp>
      <p:sp>
        <p:nvSpPr>
          <p:cNvPr id="3" name="AutoShape 3"/>
          <p:cNvSpPr/>
          <p:nvPr/>
        </p:nvSpPr>
        <p:spPr>
          <a:xfrm>
            <a:off x="381331" y="1026999"/>
            <a:ext cx="7534275" cy="1905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dirty="0" err="1">
                <a:solidFill>
                  <a:srgbClr val="1F2329"/>
                </a:solidFill>
              </a:rPr>
              <a:t>一、为衡量预测准确性</a:t>
            </a:r>
            <a:r>
              <a:rPr lang="en-US" sz="1500" b="0" i="0" u="none" strike="noStrike" dirty="0">
                <a:solidFill>
                  <a:srgbClr val="1F2329"/>
                </a:solidFill>
              </a:rPr>
              <a:t>，（</a:t>
            </a:r>
            <a:r>
              <a:rPr lang="en-US" sz="1500" b="0" i="0" u="none" strike="noStrike" dirty="0" err="1">
                <a:solidFill>
                  <a:srgbClr val="1F2329"/>
                </a:solidFill>
              </a:rPr>
              <a:t>引用了论文）使用</a:t>
            </a:r>
            <a:r>
              <a:rPr lang="en-US" sz="1500" b="0" i="0" u="none" strike="noStrike" dirty="0">
                <a:solidFill>
                  <a:srgbClr val="1F2329"/>
                </a:solidFill>
              </a:rPr>
              <a:t> Q-Error </a:t>
            </a:r>
            <a:r>
              <a:rPr lang="en-US" sz="1500" b="0" i="0" u="none" strike="noStrike" dirty="0" err="1">
                <a:solidFill>
                  <a:srgbClr val="1F2329"/>
                </a:solidFill>
              </a:rPr>
              <a:t>方法</a:t>
            </a:r>
            <a:r>
              <a:rPr lang="en-US" sz="1500" b="0" i="0" u="none" strike="noStrike" dirty="0">
                <a:solidFill>
                  <a:srgbClr val="1F2329"/>
                </a:solidFill>
              </a:rPr>
              <a:t>：</a:t>
            </a:r>
            <a:endParaRPr lang="en-US" sz="1100" dirty="0"/>
          </a:p>
          <a:p>
            <a:pPr indent="0" algn="l">
              <a:lnSpc>
                <a:spcPct val="100000"/>
              </a:lnSpc>
            </a:pPr>
            <a:endParaRPr lang="en-US" sz="1100" dirty="0"/>
          </a:p>
          <a:p>
            <a:pPr indent="0" algn="l">
              <a:lnSpc>
                <a:spcPct val="100000"/>
              </a:lnSpc>
            </a:pPr>
            <a:endParaRPr lang="en-US" sz="1100" dirty="0"/>
          </a:p>
          <a:p>
            <a:pPr indent="0" algn="l">
              <a:lnSpc>
                <a:spcPct val="100000"/>
              </a:lnSpc>
            </a:pPr>
            <a:endParaRPr lang="en-US" sz="1100" dirty="0"/>
          </a:p>
          <a:p>
            <a:pPr indent="0" algn="l">
              <a:lnSpc>
                <a:spcPct val="100000"/>
              </a:lnSpc>
            </a:pPr>
            <a:endParaRPr lang="en-US" sz="1100" dirty="0"/>
          </a:p>
          <a:p>
            <a:pPr indent="0" algn="l">
              <a:lnSpc>
                <a:spcPct val="100000"/>
              </a:lnSpc>
            </a:pPr>
            <a:r>
              <a:rPr lang="en-US" sz="1500" b="0" i="0" u="none" strike="noStrike" dirty="0">
                <a:solidFill>
                  <a:srgbClr val="1F2329"/>
                </a:solidFill>
              </a:rPr>
              <a:t>
</a:t>
            </a:r>
            <a:r>
              <a:rPr lang="en-US" sz="1500" b="0" i="0" u="none" strike="noStrike" dirty="0" err="1">
                <a:solidFill>
                  <a:srgbClr val="1F2329"/>
                </a:solidFill>
              </a:rPr>
              <a:t>二、工作负载</a:t>
            </a:r>
            <a:r>
              <a:rPr lang="en-US" sz="1500" b="0" i="0" u="none" strike="noStrike" dirty="0">
                <a:solidFill>
                  <a:srgbClr val="1F2329"/>
                </a:solidFill>
              </a:rPr>
              <a:t>(workload)：</a:t>
            </a:r>
          </a:p>
          <a:p>
            <a:pPr indent="0" algn="l">
              <a:lnSpc>
                <a:spcPct val="100000"/>
              </a:lnSpc>
            </a:pPr>
            <a:endParaRPr lang="en-US" sz="1500" b="0" i="0" u="none" strike="noStrike" dirty="0">
              <a:solidFill>
                <a:srgbClr val="1F2329"/>
              </a:solidFill>
            </a:endParaRPr>
          </a:p>
        </p:txBody>
      </p:sp>
      <p:pic>
        <p:nvPicPr>
          <p:cNvPr id="4" name="Picture 4"/>
          <p:cNvPicPr>
            <a:picLocks noChangeAspect="1"/>
          </p:cNvPicPr>
          <p:nvPr/>
        </p:nvPicPr>
        <p:blipFill>
          <a:blip r:embed="rId3"/>
          <a:stretch>
            <a:fillRect/>
          </a:stretch>
        </p:blipFill>
        <p:spPr>
          <a:xfrm>
            <a:off x="2846093" y="1559218"/>
            <a:ext cx="3338512" cy="661251"/>
          </a:xfrm>
          <a:prstGeom prst="rect">
            <a:avLst/>
          </a:prstGeom>
          <a:ln>
            <a:noFill/>
            <a:prstDash val="solid"/>
          </a:ln>
        </p:spPr>
      </p:pic>
      <p:pic>
        <p:nvPicPr>
          <p:cNvPr id="5" name="Picture 5"/>
          <p:cNvPicPr>
            <a:picLocks noChangeAspect="1"/>
          </p:cNvPicPr>
          <p:nvPr/>
        </p:nvPicPr>
        <p:blipFill>
          <a:blip r:embed="rId4"/>
          <a:stretch>
            <a:fillRect/>
          </a:stretch>
        </p:blipFill>
        <p:spPr>
          <a:xfrm>
            <a:off x="852488" y="3009931"/>
            <a:ext cx="4718635" cy="1905000"/>
          </a:xfrm>
          <a:prstGeom prst="rect">
            <a:avLst/>
          </a:prstGeom>
          <a:ln>
            <a:noFill/>
            <a:prstDash val="soli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实验参数设置</a:t>
            </a:r>
            <a:endParaRPr lang="en-US" sz="1100"/>
          </a:p>
        </p:txBody>
      </p:sp>
      <p:sp>
        <p:nvSpPr>
          <p:cNvPr id="3" name="AutoShape 3"/>
          <p:cNvSpPr/>
          <p:nvPr/>
        </p:nvSpPr>
        <p:spPr>
          <a:xfrm>
            <a:off x="423862" y="1394544"/>
            <a:ext cx="7534275" cy="3048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三、数据生成：采用 Microsoft SQL Server 的数据库 引擎调优顾问（DTA）的 Anytime 算法为上述工作负载生成索引配置候选。(1) 索引配置：5级交叉验证。(2) 查询：数据集根据查询信息分为 5 个不相交的集合。我们首先将查询分成 5 个不相交 的集合，然后将每个查询集的相应实例放入一个集合中。</a:t>
            </a:r>
            <a:endParaRPr lang="en-US" sz="1100"/>
          </a:p>
          <a:p>
            <a:pPr indent="0" algn="l">
              <a:lnSpc>
                <a:spcPct val="100000"/>
              </a:lnSpc>
            </a:pPr>
            <a:r>
              <a:rPr lang="en-US" sz="1500" b="0" i="0" u="none" strike="noStrike">
                <a:solidFill>
                  <a:srgbClr val="1F2329"/>
                </a:solidFill>
              </a:rPr>
              <a:t>
四、神经网络设置：如前所述，数据向量大小为 12。LIB 中使用的嵌入大小为𝑑 = 32。 编码器采用 6 层 8 头自注意力模块，dropout 率为 0.2。编码器中前馈线性层的隐 藏维度设计为 128。输出层的隐藏维度和输出维度分别为 64 和 1。模型使用 Adam optimizer 进行训练，初始学习率为 0.001，训练 150 个周期。</a:t>
            </a:r>
          </a:p>
          <a:p>
            <a:pPr indent="0" algn="l">
              <a:lnSpc>
                <a:spcPct val="100000"/>
              </a:lnSpc>
            </a:pPr>
            <a:endParaRPr lang="en-US" sz="1500" b="0" i="0" u="none" strike="noStrike">
              <a:solidFill>
                <a:srgbClr val="1F232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实验1：预测准确性实验</a:t>
            </a:r>
            <a:endParaRPr lang="en-US" sz="1100"/>
          </a:p>
        </p:txBody>
      </p:sp>
      <p:sp>
        <p:nvSpPr>
          <p:cNvPr id="3" name="AutoShape 3"/>
          <p:cNvSpPr/>
          <p:nvPr/>
        </p:nvSpPr>
        <p:spPr>
          <a:xfrm>
            <a:off x="423862" y="1394544"/>
            <a:ext cx="7534275" cy="1047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评估了 LIB 在跨查询和索引配置估计成本减少比率(rr)任务中的 准确性。与 PostgreSQL-13 优化器的成本估计相比，我们观察到错误率减少了最多 91.2%。 此外，我们还观察到 LIB 不仅在平均上减少了错误，而且在所有误差分位数上都减少了误差。 </a:t>
            </a:r>
            <a:endParaRPr lang="en-US" sz="1100"/>
          </a:p>
        </p:txBody>
      </p:sp>
      <p:pic>
        <p:nvPicPr>
          <p:cNvPr id="4" name="Picture 4"/>
          <p:cNvPicPr>
            <a:picLocks noChangeAspect="1"/>
          </p:cNvPicPr>
          <p:nvPr/>
        </p:nvPicPr>
        <p:blipFill>
          <a:blip r:embed="rId3"/>
          <a:stretch>
            <a:fillRect/>
          </a:stretch>
        </p:blipFill>
        <p:spPr>
          <a:xfrm>
            <a:off x="476250" y="2442294"/>
            <a:ext cx="7315200" cy="2528607"/>
          </a:xfrm>
          <a:prstGeom prst="rect">
            <a:avLst/>
          </a:prstGeom>
          <a:ln>
            <a:noFill/>
            <a:prstDash val="soli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实验2：索引推荐改进实验</a:t>
            </a:r>
            <a:endParaRPr lang="en-US" sz="1100"/>
          </a:p>
        </p:txBody>
      </p:sp>
      <p:sp>
        <p:nvSpPr>
          <p:cNvPr id="3" name="AutoShape 3"/>
          <p:cNvSpPr/>
          <p:nvPr/>
        </p:nvSpPr>
        <p:spPr>
          <a:xfrm>
            <a:off x="423862" y="1394544"/>
            <a:ext cx="7534275" cy="762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作者将 LIB 集成到一个 index tuner 中，并量化了工作负载执行成本的 端到端改进，展示了使用 LIB 增强 index tuner 可以提高索引推荐的效果。 </a:t>
            </a:r>
            <a:endParaRPr lang="en-US" sz="1100"/>
          </a:p>
        </p:txBody>
      </p:sp>
      <p:pic>
        <p:nvPicPr>
          <p:cNvPr id="4" name="Picture 4"/>
          <p:cNvPicPr>
            <a:picLocks noChangeAspect="1"/>
          </p:cNvPicPr>
          <p:nvPr/>
        </p:nvPicPr>
        <p:blipFill>
          <a:blip r:embed="rId3"/>
          <a:stretch>
            <a:fillRect/>
          </a:stretch>
        </p:blipFill>
        <p:spPr>
          <a:xfrm>
            <a:off x="423862" y="2156544"/>
            <a:ext cx="6041005" cy="2761820"/>
          </a:xfrm>
          <a:prstGeom prst="rect">
            <a:avLst/>
          </a:prstGeom>
          <a:ln>
            <a:noFill/>
            <a:prstDash val="soli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实验3：运行效率实验</a:t>
            </a:r>
            <a:endParaRPr lang="en-US" sz="1100"/>
          </a:p>
        </p:txBody>
      </p:sp>
      <p:sp>
        <p:nvSpPr>
          <p:cNvPr id="3" name="AutoShape 3"/>
          <p:cNvSpPr/>
          <p:nvPr/>
        </p:nvSpPr>
        <p:spPr>
          <a:xfrm>
            <a:off x="423862" y="1394544"/>
            <a:ext cx="7534275" cy="104775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作者评估了在线索引效益预测的运行时间，以及在不同规模的工作负载上集成了LIB的两个索引选择算法的端到端索引调优时间。我们观察到LIB比基于"what-if"的方法更高效。使用LIB可以减少最多89%的端到端索引调优运行时间。</a:t>
            </a:r>
            <a:endParaRPr lang="en-US" sz="1100"/>
          </a:p>
        </p:txBody>
      </p:sp>
      <p:pic>
        <p:nvPicPr>
          <p:cNvPr id="4" name="Picture 4"/>
          <p:cNvPicPr>
            <a:picLocks noChangeAspect="1"/>
          </p:cNvPicPr>
          <p:nvPr/>
        </p:nvPicPr>
        <p:blipFill>
          <a:blip r:embed="rId3"/>
          <a:stretch>
            <a:fillRect/>
          </a:stretch>
        </p:blipFill>
        <p:spPr>
          <a:xfrm>
            <a:off x="476250" y="2442294"/>
            <a:ext cx="4308111" cy="2610276"/>
          </a:xfrm>
          <a:prstGeom prst="rect">
            <a:avLst/>
          </a:prstGeom>
          <a:ln>
            <a:noFill/>
            <a:prstDash val="soli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15668"/>
            <a:ext cx="6366520" cy="533400"/>
          </a:xfrm>
          <a:prstGeom prst="rect">
            <a:avLst/>
          </a:prstGeom>
          <a:noFill/>
          <a:ln w="9525">
            <a:noFill/>
            <a:prstDash val="solid"/>
          </a:ln>
          <a:effectLst/>
        </p:spPr>
        <p:txBody>
          <a:bodyPr lIns="95250" tIns="95250" rIns="95250" bIns="95250" rtlCol="0" anchor="ctr">
            <a:noAutofit/>
          </a:bodyPr>
          <a:lstStyle/>
          <a:p>
            <a:pPr indent="0" algn="l">
              <a:lnSpc>
                <a:spcPct val="100000"/>
              </a:lnSpc>
              <a:defRPr/>
            </a:pPr>
            <a:r>
              <a:rPr lang="en-US" sz="1800" b="1" i="0" u="none" strike="noStrike">
                <a:solidFill>
                  <a:srgbClr val="3A6CEA"/>
                </a:solidFill>
              </a:rPr>
              <a:t>实验4：适应不同数据模式实验</a:t>
            </a:r>
            <a:endParaRPr lang="en-US" sz="1100"/>
          </a:p>
        </p:txBody>
      </p:sp>
      <p:sp>
        <p:nvSpPr>
          <p:cNvPr id="3" name="AutoShape 3"/>
          <p:cNvSpPr/>
          <p:nvPr/>
        </p:nvSpPr>
        <p:spPr>
          <a:xfrm>
            <a:off x="423862" y="1394544"/>
            <a:ext cx="7534275" cy="7620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00" b="0" i="0" u="none" strike="noStrike">
                <a:solidFill>
                  <a:srgbClr val="1F2329"/>
                </a:solidFill>
              </a:rPr>
              <a:t>作者评估了 LIB 对不同数据模式的适应性。我们发现 LIB 在提高模 型学习性能方面是有效的。 </a:t>
            </a:r>
            <a:endParaRPr lang="en-US" sz="1100"/>
          </a:p>
        </p:txBody>
      </p:sp>
      <p:pic>
        <p:nvPicPr>
          <p:cNvPr id="4" name="Picture 4"/>
          <p:cNvPicPr>
            <a:picLocks noChangeAspect="1"/>
          </p:cNvPicPr>
          <p:nvPr/>
        </p:nvPicPr>
        <p:blipFill>
          <a:blip r:embed="rId3"/>
          <a:stretch>
            <a:fillRect/>
          </a:stretch>
        </p:blipFill>
        <p:spPr>
          <a:xfrm>
            <a:off x="467941" y="2091603"/>
            <a:ext cx="5692890" cy="2826760"/>
          </a:xfrm>
          <a:prstGeom prst="rect">
            <a:avLst/>
          </a:prstGeom>
          <a:ln>
            <a:noFill/>
            <a:prstDash val="soli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626713" y="1479269"/>
            <a:ext cx="3881928" cy="923925"/>
          </a:xfrm>
          <a:prstGeom prst="rect">
            <a:avLst/>
          </a:prstGeom>
          <a:noFill/>
          <a:ln w="19050">
            <a:noFill/>
            <a:prstDash val="solid"/>
          </a:ln>
        </p:spPr>
        <p:txBody>
          <a:bodyPr lIns="95250" tIns="95250" rIns="95250" bIns="95250" rtlCol="0" anchor="ctr">
            <a:noAutofit/>
          </a:bodyPr>
          <a:lstStyle/>
          <a:p>
            <a:pPr indent="0" algn="ctr">
              <a:lnSpc>
                <a:spcPct val="100000"/>
              </a:lnSpc>
              <a:defRPr/>
            </a:pPr>
            <a:r>
              <a:rPr lang="en-US" sz="3825" b="1" i="0" u="none" strike="noStrike">
                <a:solidFill>
                  <a:srgbClr val="2B2F36"/>
                </a:solidFill>
              </a:rPr>
              <a:t>感谢观看</a:t>
            </a:r>
            <a:endParaRPr lang="en-US" sz="1100"/>
          </a:p>
        </p:txBody>
      </p:sp>
      <p:sp>
        <p:nvSpPr>
          <p:cNvPr id="3" name="AutoShape 3"/>
          <p:cNvSpPr/>
          <p:nvPr/>
        </p:nvSpPr>
        <p:spPr>
          <a:xfrm>
            <a:off x="3326606" y="2160307"/>
            <a:ext cx="2495550" cy="533400"/>
          </a:xfrm>
          <a:prstGeom prst="rect">
            <a:avLst/>
          </a:prstGeom>
          <a:noFill/>
          <a:ln w="19050">
            <a:noFill/>
            <a:prstDash val="solid"/>
          </a:ln>
        </p:spPr>
        <p:txBody>
          <a:bodyPr lIns="95250" tIns="95250" rIns="95250" bIns="95250" rtlCol="0" anchor="ctr">
            <a:noAutofit/>
          </a:bodyPr>
          <a:lstStyle/>
          <a:p>
            <a:pPr indent="0" algn="ctr">
              <a:lnSpc>
                <a:spcPct val="100000"/>
              </a:lnSpc>
              <a:defRPr/>
            </a:pPr>
            <a:r>
              <a:rPr lang="en-US" sz="1800" b="0" i="0" u="none" strike="noStrike">
                <a:solidFill>
                  <a:srgbClr val="2B2F36">
                    <a:alpha val="49804"/>
                  </a:srgbClr>
                </a:solidFill>
              </a:rPr>
              <a:t>THANKS</a:t>
            </a:r>
            <a:endParaRPr lang="en-US" sz="1100"/>
          </a:p>
        </p:txBody>
      </p:sp>
      <p:sp>
        <p:nvSpPr>
          <p:cNvPr id="4" name="AutoShape 4"/>
          <p:cNvSpPr/>
          <p:nvPr/>
        </p:nvSpPr>
        <p:spPr>
          <a:xfrm>
            <a:off x="3500438" y="2789161"/>
            <a:ext cx="2058441" cy="429684"/>
          </a:xfrm>
          <a:prstGeom prst="ellipse">
            <a:avLst/>
          </a:prstGeom>
          <a:solidFill>
            <a:srgbClr val="3A6CEA">
              <a:alpha val="100000"/>
            </a:srgbClr>
          </a:solidFill>
          <a:ln w="38100">
            <a:noFill/>
            <a:prstDash val="solid"/>
          </a:ln>
        </p:spPr>
        <p:txBody>
          <a:bodyPr lIns="95250" tIns="95250" rIns="95250" bIns="95250" rtlCol="0" anchor="ctr">
            <a:noAutofit/>
          </a:bodyPr>
          <a:lstStyle/>
          <a:p>
            <a:pPr indent="0" algn="ctr">
              <a:lnSpc>
                <a:spcPct val="100000"/>
              </a:lnSpc>
              <a:defRPr/>
            </a:pPr>
            <a:r>
              <a:rPr lang="en-US" sz="1050" b="1" i="0" u="none" strike="noStrike">
                <a:solidFill>
                  <a:srgbClr val="FFFFFF"/>
                </a:solidFill>
              </a:rPr>
              <a:t>报告人: 夏晟竣 谢志康</a:t>
            </a:r>
            <a:endParaRPr lang="en-US" sz="1100"/>
          </a:p>
        </p:txBody>
      </p:sp>
      <p:sp>
        <p:nvSpPr>
          <p:cNvPr id="5" name="AutoShape 5"/>
          <p:cNvSpPr/>
          <p:nvPr/>
        </p:nvSpPr>
        <p:spPr>
          <a:xfrm>
            <a:off x="3500438" y="3302543"/>
            <a:ext cx="2143125" cy="419100"/>
          </a:xfrm>
          <a:prstGeom prst="rect">
            <a:avLst/>
          </a:prstGeom>
          <a:noFill/>
          <a:ln w="19050">
            <a:noFill/>
            <a:prstDash val="solid"/>
          </a:ln>
        </p:spPr>
        <p:txBody>
          <a:bodyPr lIns="95250" tIns="95250" rIns="95250" bIns="95250" rtlCol="0" anchor="ctr">
            <a:noAutofit/>
          </a:bodyPr>
          <a:lstStyle/>
          <a:p>
            <a:pPr indent="0" algn="ctr">
              <a:lnSpc>
                <a:spcPct val="100000"/>
              </a:lnSpc>
              <a:defRPr/>
            </a:pPr>
            <a:r>
              <a:rPr lang="en-US" sz="1200" b="0" i="0" u="none" strike="noStrike">
                <a:solidFill>
                  <a:srgbClr val="1F2329">
                    <a:alpha val="49804"/>
                  </a:srgbClr>
                </a:solidFill>
              </a:rPr>
              <a:t>汇报时间：2024.06.29</a:t>
            </a:r>
            <a:endParaRPr 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333" r="333"/>
          <a:stretch>
            <a:fillRect/>
          </a:stretch>
        </p:blipFill>
        <p:spPr>
          <a:xfrm>
            <a:off x="1339814" y="1755512"/>
            <a:ext cx="1354922" cy="1257300"/>
          </a:xfrm>
          <a:prstGeom prst="rect">
            <a:avLst/>
          </a:prstGeom>
        </p:spPr>
      </p:pic>
      <p:sp>
        <p:nvSpPr>
          <p:cNvPr id="3" name="AutoShape 3"/>
          <p:cNvSpPr>
            <a:spLocks noGrp="1"/>
          </p:cNvSpPr>
          <p:nvPr>
            <p:ph type="body" sz="quarter" idx="1" hasCustomPrompt="1"/>
          </p:nvPr>
        </p:nvSpPr>
        <p:spPr>
          <a:xfrm>
            <a:off x="3043275" y="1431662"/>
            <a:ext cx="5408007" cy="1905000"/>
          </a:xfrm>
          <a:prstGeom prst="rect">
            <a:avLst/>
          </a:prstGeom>
        </p:spPr>
        <p:txBody>
          <a:bodyPr lIns="95250" tIns="95250" rIns="95250" bIns="95250">
            <a:noAutofit/>
          </a:bodyPr>
          <a:lstStyle>
            <a:lvl1pPr algn="l">
              <a:defRPr sz="4500" b="1" i="0" u="none" strike="noStrike">
                <a:solidFill>
                  <a:srgbClr val="FFFFFF">
                    <a:alpha val="100000"/>
                  </a:srgbClr>
                </a:solidFill>
              </a:defRPr>
            </a:lvl1pPr>
          </a:lstStyle>
          <a:p>
            <a:pPr indent="0" algn="l">
              <a:lnSpc>
                <a:spcPct val="150000"/>
              </a:lnSpc>
            </a:pPr>
            <a:r>
              <a:rPr lang="en-US" sz="4500" b="1" i="0" u="none" strike="noStrike">
                <a:solidFill>
                  <a:srgbClr val="FFFFFF"/>
                </a:solidFill>
              </a:rPr>
              <a:t>01 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69142" y="555962"/>
            <a:ext cx="8205717" cy="8763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800" b="0" i="0" u="none" strike="noStrike">
                <a:solidFill>
                  <a:srgbClr val="1F2329"/>
                </a:solidFill>
              </a:rPr>
              <a:t>索引选择仍然是关系数据库管理系统中最具挑战性的问题之一, 然而索引选择是NP-Complete的，且存在如下问题：</a:t>
            </a:r>
            <a:endParaRPr lang="en-US" sz="1100"/>
          </a:p>
        </p:txBody>
      </p:sp>
      <p:pic>
        <p:nvPicPr>
          <p:cNvPr id="3" name="Picture 3"/>
          <p:cNvPicPr>
            <a:picLocks noChangeAspect="1"/>
          </p:cNvPicPr>
          <p:nvPr/>
        </p:nvPicPr>
        <p:blipFill>
          <a:blip r:embed="rId3"/>
          <a:stretch>
            <a:fillRect/>
          </a:stretch>
        </p:blipFill>
        <p:spPr>
          <a:xfrm>
            <a:off x="582562" y="1649672"/>
            <a:ext cx="6026315" cy="2904921"/>
          </a:xfrm>
          <a:prstGeom prst="rect">
            <a:avLst/>
          </a:prstGeom>
          <a:ln>
            <a:noFill/>
            <a:prstDash val="soli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250" y="409783"/>
            <a:ext cx="8201025" cy="15621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800" b="0" i="0" u="none" strike="noStrike">
                <a:solidFill>
                  <a:srgbClr val="1F2329"/>
                </a:solidFill>
              </a:rPr>
              <a:t>除了选择算法之外，高效量化候选索引在查询计划中的好处很重要，现有的索引选择算法依赖于成本模型"what-if"的调用，而调用"what-if"有如下缺点，因此本文提出了一种端到端的机器学习方法来估计学习索引性能（Learned Index Benefits, LIB）取代"what-if"来估计和量化索引的benefits</a:t>
            </a:r>
            <a:endParaRPr lang="en-US" sz="1100"/>
          </a:p>
        </p:txBody>
      </p:sp>
      <p:pic>
        <p:nvPicPr>
          <p:cNvPr id="3" name="Picture 3"/>
          <p:cNvPicPr>
            <a:picLocks noChangeAspect="1"/>
          </p:cNvPicPr>
          <p:nvPr/>
        </p:nvPicPr>
        <p:blipFill>
          <a:blip r:embed="rId3"/>
          <a:stretch>
            <a:fillRect/>
          </a:stretch>
        </p:blipFill>
        <p:spPr>
          <a:xfrm>
            <a:off x="385552" y="2166102"/>
            <a:ext cx="8372896" cy="2413940"/>
          </a:xfrm>
          <a:prstGeom prst="rect">
            <a:avLst/>
          </a:prstGeom>
          <a:ln>
            <a:noFill/>
            <a:prstDash val="soli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95256" y="319152"/>
            <a:ext cx="1990725" cy="4857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575" b="0" i="0" u="none" strike="noStrike">
                <a:solidFill>
                  <a:srgbClr val="1F2329"/>
                </a:solidFill>
              </a:rPr>
              <a:t>本文贡献主要如下：</a:t>
            </a:r>
            <a:endParaRPr lang="en-US" sz="1100"/>
          </a:p>
        </p:txBody>
      </p:sp>
      <p:pic>
        <p:nvPicPr>
          <p:cNvPr id="3" name="Picture 3"/>
          <p:cNvPicPr>
            <a:picLocks noChangeAspect="1"/>
          </p:cNvPicPr>
          <p:nvPr/>
        </p:nvPicPr>
        <p:blipFill>
          <a:blip r:embed="rId3"/>
          <a:stretch>
            <a:fillRect/>
          </a:stretch>
        </p:blipFill>
        <p:spPr>
          <a:xfrm>
            <a:off x="1120732" y="688677"/>
            <a:ext cx="6590910" cy="4114800"/>
          </a:xfrm>
          <a:prstGeom prst="rect">
            <a:avLst/>
          </a:prstGeom>
          <a:ln>
            <a:noFill/>
            <a:prstDash val="soli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p:cNvPicPr>
          <p:nvPr>
            <p:ph type="pic" sz="quarter" idx="3"/>
          </p:nvPr>
        </p:nvPicPr>
        <p:blipFill>
          <a:blip r:embed="rId3"/>
          <a:srcRect l="183" r="183"/>
          <a:stretch>
            <a:fillRect/>
          </a:stretch>
        </p:blipFill>
        <p:spPr>
          <a:xfrm>
            <a:off x="1047455" y="1463153"/>
            <a:ext cx="1104900" cy="1257300"/>
          </a:xfrm>
          <a:prstGeom prst="rect">
            <a:avLst/>
          </a:prstGeom>
        </p:spPr>
      </p:pic>
      <p:sp>
        <p:nvSpPr>
          <p:cNvPr id="3" name="AutoShape 3"/>
          <p:cNvSpPr>
            <a:spLocks noGrp="1"/>
          </p:cNvSpPr>
          <p:nvPr>
            <p:ph type="body" sz="quarter" idx="1" hasCustomPrompt="1"/>
          </p:nvPr>
        </p:nvSpPr>
        <p:spPr>
          <a:xfrm>
            <a:off x="2435170" y="777353"/>
            <a:ext cx="7086600" cy="2628900"/>
          </a:xfrm>
          <a:prstGeom prst="rect">
            <a:avLst/>
          </a:prstGeom>
        </p:spPr>
        <p:txBody>
          <a:bodyPr lIns="95250" tIns="95250" rIns="95250" bIns="95250">
            <a:noAutofit/>
          </a:bodyPr>
          <a:lstStyle>
            <a:lvl1pPr algn="l">
              <a:defRPr sz="4200" b="1" i="0" u="none" strike="noStrike">
                <a:solidFill>
                  <a:srgbClr val="FFFFFF">
                    <a:alpha val="100000"/>
                  </a:srgbClr>
                </a:solidFill>
              </a:defRPr>
            </a:lvl1pPr>
          </a:lstStyle>
          <a:p>
            <a:pPr indent="0" algn="l">
              <a:lnSpc>
                <a:spcPct val="100000"/>
              </a:lnSpc>
            </a:pPr>
            <a:r>
              <a:rPr lang="en-US" sz="4275" b="1" i="0" u="none" strike="noStrike">
                <a:solidFill>
                  <a:srgbClr val="FFFFFF"/>
                </a:solidFill>
              </a:rPr>
              <a:t>02 </a:t>
            </a:r>
          </a:p>
          <a:p>
            <a:pPr indent="0" algn="l">
              <a:lnSpc>
                <a:spcPct val="100000"/>
              </a:lnSpc>
            </a:pPr>
            <a:r>
              <a:rPr lang="en-US" sz="4275" b="1" i="0" u="none" strike="noStrike">
                <a:solidFill>
                  <a:srgbClr val="FFFFFF"/>
                </a:solidFill>
              </a:rPr>
              <a:t>FRAMEWORK                  OVERVIEW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69142" y="555962"/>
            <a:ext cx="6019800" cy="533400"/>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800" b="0" i="0" u="none" strike="noStrike">
                <a:solidFill>
                  <a:srgbClr val="1F2329"/>
                </a:solidFill>
              </a:rPr>
              <a:t>对于一个原始的查询计划，利用LIB模型和索引选择算法结合，找到最佳的索引配置的流程框架如下</a:t>
            </a:r>
            <a:endParaRPr lang="en-US" sz="1100"/>
          </a:p>
        </p:txBody>
      </p:sp>
      <p:pic>
        <p:nvPicPr>
          <p:cNvPr id="3" name="Picture 3"/>
          <p:cNvPicPr>
            <a:picLocks noChangeAspect="1"/>
          </p:cNvPicPr>
          <p:nvPr/>
        </p:nvPicPr>
        <p:blipFill>
          <a:blip r:embed="rId3"/>
          <a:stretch>
            <a:fillRect/>
          </a:stretch>
        </p:blipFill>
        <p:spPr>
          <a:xfrm>
            <a:off x="520694" y="1347947"/>
            <a:ext cx="4501103" cy="3440333"/>
          </a:xfrm>
          <a:prstGeom prst="rect">
            <a:avLst/>
          </a:prstGeom>
          <a:ln>
            <a:noFill/>
            <a:prstDash val="solid"/>
          </a:ln>
        </p:spPr>
      </p:pic>
      <p:sp>
        <p:nvSpPr>
          <p:cNvPr id="4" name="AutoShape 4"/>
          <p:cNvSpPr/>
          <p:nvPr/>
        </p:nvSpPr>
        <p:spPr>
          <a:xfrm>
            <a:off x="4955351" y="1534993"/>
            <a:ext cx="3486150" cy="6762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workload为工作负载，形式化的来说，包含有n个查询</a:t>
            </a:r>
            <a:endParaRPr lang="en-US" sz="1100"/>
          </a:p>
        </p:txBody>
      </p:sp>
      <p:pic>
        <p:nvPicPr>
          <p:cNvPr id="5" name="Picture 5"/>
          <p:cNvPicPr>
            <a:picLocks noChangeAspect="1"/>
          </p:cNvPicPr>
          <p:nvPr/>
        </p:nvPicPr>
        <p:blipFill>
          <a:blip r:embed="rId4"/>
          <a:stretch>
            <a:fillRect/>
          </a:stretch>
        </p:blipFill>
        <p:spPr>
          <a:xfrm>
            <a:off x="5021797" y="2211268"/>
            <a:ext cx="1852861" cy="293746"/>
          </a:xfrm>
          <a:prstGeom prst="rect">
            <a:avLst/>
          </a:prstGeom>
          <a:ln>
            <a:noFill/>
            <a:prstDash val="solid"/>
          </a:ln>
        </p:spPr>
      </p:pic>
      <p:sp>
        <p:nvSpPr>
          <p:cNvPr id="6" name="AutoShape 6"/>
          <p:cNvSpPr/>
          <p:nvPr/>
        </p:nvSpPr>
        <p:spPr>
          <a:xfrm>
            <a:off x="5021797" y="2505014"/>
            <a:ext cx="3486150" cy="676275"/>
          </a:xfrm>
          <a:prstGeom prst="rect">
            <a:avLst/>
          </a:prstGeom>
          <a:noFill/>
          <a:ln w="9525">
            <a:noFill/>
            <a:prstDash val="solid"/>
          </a:ln>
        </p:spPr>
        <p:txBody>
          <a:bodyPr lIns="95250" tIns="95250" rIns="95250" bIns="95250" rtlCol="0" anchor="ctr">
            <a:noAutofit/>
          </a:bodyPr>
          <a:lstStyle/>
          <a:p>
            <a:pPr indent="0" algn="l">
              <a:lnSpc>
                <a:spcPct val="100000"/>
              </a:lnSpc>
              <a:defRPr/>
            </a:pPr>
            <a:r>
              <a:rPr lang="en-US" sz="1275" b="0" i="0" u="none" strike="noStrike">
                <a:solidFill>
                  <a:srgbClr val="1F2329"/>
                </a:solidFill>
              </a:rPr>
              <a:t>将W输入到Index Candidate Generator中，会得到候选索引配置，这些是可能的最佳的索引配置，记为C</a:t>
            </a:r>
            <a:endParaRPr lang="en-US" sz="1100"/>
          </a:p>
        </p:txBody>
      </p:sp>
      <p:pic>
        <p:nvPicPr>
          <p:cNvPr id="7" name="Picture 7"/>
          <p:cNvPicPr>
            <a:picLocks noChangeAspect="1"/>
          </p:cNvPicPr>
          <p:nvPr/>
        </p:nvPicPr>
        <p:blipFill>
          <a:blip r:embed="rId5"/>
          <a:stretch>
            <a:fillRect/>
          </a:stretch>
        </p:blipFill>
        <p:spPr>
          <a:xfrm>
            <a:off x="5021797" y="3419414"/>
            <a:ext cx="1900738" cy="328309"/>
          </a:xfrm>
          <a:prstGeom prst="rect">
            <a:avLst/>
          </a:prstGeom>
          <a:ln>
            <a:noFill/>
            <a:prstDash val="solid"/>
          </a:ln>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全屏显示(16:9)</PresentationFormat>
  <Paragraphs>203</Paragraphs>
  <Slides>38</Slides>
  <Notes>38</Notes>
  <HiddenSlides>0</HiddenSlides>
  <MMClips>0</MMClips>
  <ScaleCrop>false</ScaleCrop>
  <HeadingPairs>
    <vt:vector size="6" baseType="variant">
      <vt:variant>
        <vt:lpstr>已用的字体</vt:lpstr>
      </vt:variant>
      <vt:variant>
        <vt:i4>1</vt:i4>
      </vt:variant>
      <vt:variant>
        <vt:lpstr>主题</vt:lpstr>
      </vt:variant>
      <vt:variant>
        <vt:i4>2</vt:i4>
      </vt:variant>
      <vt:variant>
        <vt:lpstr>幻灯片标题</vt:lpstr>
      </vt:variant>
      <vt:variant>
        <vt:i4>38</vt:i4>
      </vt:variant>
    </vt:vector>
  </HeadingPairs>
  <TitlesOfParts>
    <vt:vector size="41" baseType="lpstr">
      <vt:lpstr>Arial</vt:lpstr>
      <vt:lpstr>Office 主题​​</vt:lpstr>
      <vt:lpstr>默认主题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SJ 夏</cp:lastModifiedBy>
  <cp:revision>1</cp:revision>
  <dcterms:modified xsi:type="dcterms:W3CDTF">2024-06-29T00:46:07Z</dcterms:modified>
</cp:coreProperties>
</file>