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1"/>
  </p:notesMasterIdLst>
  <p:sldIdLst>
    <p:sldId id="258" r:id="rId2"/>
    <p:sldId id="257" r:id="rId3"/>
    <p:sldId id="259" r:id="rId4"/>
    <p:sldId id="260" r:id="rId5"/>
    <p:sldId id="261" r:id="rId6"/>
    <p:sldId id="262" r:id="rId7"/>
    <p:sldId id="264" r:id="rId8"/>
    <p:sldId id="265" r:id="rId9"/>
    <p:sldId id="266" r:id="rId10"/>
    <p:sldId id="267" r:id="rId11"/>
    <p:sldId id="268" r:id="rId12"/>
    <p:sldId id="272" r:id="rId13"/>
    <p:sldId id="273" r:id="rId14"/>
    <p:sldId id="274" r:id="rId15"/>
    <p:sldId id="269" r:id="rId16"/>
    <p:sldId id="270" r:id="rId17"/>
    <p:sldId id="271" r:id="rId18"/>
    <p:sldId id="263" r:id="rId19"/>
    <p:sldId id="275"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2" d="100"/>
          <a:sy n="112" d="100"/>
        </p:scale>
        <p:origin x="46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724472-30E1-4327-A8DD-CDF277EB2FC6}" type="datetimeFigureOut">
              <a:rPr lang="de-DE"/>
              <a:t>14.03.2021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6E731C-6954-4EE3-9C63-19AD41F77EC0}" type="slidenum">
              <a:rPr lang="de-DE"/>
              <a:t>‹#›</a:t>
            </a:fld>
            <a:endParaRPr lang="de-DE"/>
          </a:p>
        </p:txBody>
      </p:sp>
    </p:spTree>
    <p:extLst>
      <p:ext uri="{BB962C8B-B14F-4D97-AF65-F5344CB8AC3E}">
        <p14:creationId xmlns:p14="http://schemas.microsoft.com/office/powerpoint/2010/main" val="1552313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87575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1"/>
        <p:cNvGrpSpPr/>
        <p:nvPr/>
      </p:nvGrpSpPr>
      <p:grpSpPr>
        <a:xfrm>
          <a:off x="0" y="0"/>
          <a:ext cx="0" cy="0"/>
          <a:chOff x="0" y="0"/>
          <a:chExt cx="0" cy="0"/>
        </a:xfrm>
      </p:grpSpPr>
      <p:sp>
        <p:nvSpPr>
          <p:cNvPr id="42" name="Google Shape;42;p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accent1"/>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Click to edit Master title style</a:t>
            </a:r>
            <a:endParaRPr/>
          </a:p>
        </p:txBody>
      </p:sp>
      <p:sp>
        <p:nvSpPr>
          <p:cNvPr id="43" name="Google Shape;43;p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pPr lvl="0"/>
            <a:r>
              <a:rPr lang="en-US"/>
              <a:t>Click to edit Master text styles</a:t>
            </a:r>
          </a:p>
        </p:txBody>
      </p:sp>
      <p:sp>
        <p:nvSpPr>
          <p:cNvPr id="44" name="Google Shape;44;p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47" name="Google Shape;47;p3" descr="Logo&#10;&#10;Description automatically generated"/>
          <p:cNvPicPr preferRelativeResize="0"/>
          <p:nvPr/>
        </p:nvPicPr>
        <p:blipFill rotWithShape="1">
          <a:blip r:embed="rId2">
            <a:alphaModFix/>
          </a:blip>
          <a:srcRect/>
          <a:stretch/>
        </p:blipFill>
        <p:spPr>
          <a:xfrm>
            <a:off x="9661846" y="0"/>
            <a:ext cx="1288885" cy="81663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3"/>
        <p:cNvGrpSpPr/>
        <p:nvPr/>
      </p:nvGrpSpPr>
      <p:grpSpPr>
        <a:xfrm>
          <a:off x="0" y="0"/>
          <a:ext cx="0" cy="0"/>
          <a:chOff x="0" y="0"/>
          <a:chExt cx="0" cy="0"/>
        </a:xfrm>
      </p:grpSpPr>
      <p:grpSp>
        <p:nvGrpSpPr>
          <p:cNvPr id="24" name="Google Shape;24;p2"/>
          <p:cNvGrpSpPr/>
          <p:nvPr/>
        </p:nvGrpSpPr>
        <p:grpSpPr>
          <a:xfrm>
            <a:off x="0" y="-8467"/>
            <a:ext cx="12192000" cy="6866467"/>
            <a:chOff x="0" y="-8467"/>
            <a:chExt cx="12192000" cy="6866467"/>
          </a:xfrm>
        </p:grpSpPr>
        <p:cxnSp>
          <p:nvCxnSpPr>
            <p:cNvPr id="25" name="Google Shape;25;p2"/>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6" name="Google Shape;26;p2"/>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7" name="Google Shape;27;p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8" name="Google Shape;28;p2"/>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 name="Google Shape;29;p2"/>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D09037">
                <a:alpha val="69803"/>
              </a:srgbClr>
            </a:solidFill>
            <a:ln>
              <a:noFill/>
            </a:ln>
          </p:spPr>
        </p:sp>
        <p:sp>
          <p:nvSpPr>
            <p:cNvPr id="31" name="Google Shape;31;p2"/>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73807A">
                <a:alpha val="69803"/>
              </a:srgbClr>
            </a:solidFill>
            <a:ln>
              <a:noFill/>
            </a:ln>
          </p:spPr>
        </p:sp>
        <p:sp>
          <p:nvSpPr>
            <p:cNvPr id="32" name="Google Shape;32;p2"/>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3" name="Google Shape;33;p2"/>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Century Gothic"/>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Click to edit Master title style</a:t>
            </a:r>
            <a:endParaRPr/>
          </a:p>
        </p:txBody>
      </p:sp>
      <p:sp>
        <p:nvSpPr>
          <p:cNvPr id="36" name="Google Shape;36;p2"/>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r>
              <a:rPr lang="en-US"/>
              <a:t>Click to edit Master subtitle style</a:t>
            </a:r>
            <a:endParaRPr/>
          </a:p>
        </p:txBody>
      </p:sp>
      <p:sp>
        <p:nvSpPr>
          <p:cNvPr id="37" name="Google Shape;37;p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40" name="Google Shape;40;p2" descr="Logo&#10;&#10;Description automatically generated"/>
          <p:cNvPicPr preferRelativeResize="0"/>
          <p:nvPr/>
        </p:nvPicPr>
        <p:blipFill rotWithShape="1">
          <a:blip r:embed="rId2">
            <a:alphaModFix/>
          </a:blip>
          <a:srcRect/>
          <a:stretch/>
        </p:blipFill>
        <p:spPr>
          <a:xfrm>
            <a:off x="4094269" y="209694"/>
            <a:ext cx="2592531" cy="164262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D09037">
                <a:alpha val="69803"/>
              </a:srgbClr>
            </a:solidFill>
            <a:ln>
              <a:noFill/>
            </a:ln>
          </p:spPr>
        </p:sp>
        <p:sp>
          <p:nvSpPr>
            <p:cNvPr id="13" name="Google Shape;13;p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73807A">
                <a:alpha val="69803"/>
              </a:srgbClr>
            </a:solidFill>
            <a:ln>
              <a:noFill/>
            </a:ln>
          </p:spPr>
        </p:sp>
        <p:sp>
          <p:nvSpPr>
            <p:cNvPr id="14" name="Google Shape;14;p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accent1"/>
              </a:buClr>
              <a:buSzPts val="3600"/>
              <a:buFont typeface="Century Gothic"/>
              <a:buNone/>
              <a:defRPr sz="36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9" name="Google Shape;19;p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0" name="Google Shape;20;p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1" name="Google Shape;21;p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Century Gothic"/>
                <a:ea typeface="Century Gothic"/>
                <a:cs typeface="Century Gothic"/>
                <a:sym typeface="Century Gothic"/>
              </a:defRPr>
            </a:lvl1pPr>
            <a:lvl2pPr marL="0" marR="0" lvl="1" indent="0" algn="r" rtl="0">
              <a:spcBef>
                <a:spcPts val="0"/>
              </a:spcBef>
              <a:buNone/>
              <a:defRPr sz="900" b="0" i="0" u="none" strike="noStrike" cap="none">
                <a:solidFill>
                  <a:schemeClr val="accent1"/>
                </a:solidFill>
                <a:latin typeface="Century Gothic"/>
                <a:ea typeface="Century Gothic"/>
                <a:cs typeface="Century Gothic"/>
                <a:sym typeface="Century Gothic"/>
              </a:defRPr>
            </a:lvl2pPr>
            <a:lvl3pPr marL="0" marR="0" lvl="2" indent="0" algn="r" rtl="0">
              <a:spcBef>
                <a:spcPts val="0"/>
              </a:spcBef>
              <a:buNone/>
              <a:defRPr sz="900" b="0" i="0" u="none" strike="noStrike" cap="none">
                <a:solidFill>
                  <a:schemeClr val="accent1"/>
                </a:solidFill>
                <a:latin typeface="Century Gothic"/>
                <a:ea typeface="Century Gothic"/>
                <a:cs typeface="Century Gothic"/>
                <a:sym typeface="Century Gothic"/>
              </a:defRPr>
            </a:lvl3pPr>
            <a:lvl4pPr marL="0" marR="0" lvl="3" indent="0" algn="r" rtl="0">
              <a:spcBef>
                <a:spcPts val="0"/>
              </a:spcBef>
              <a:buNone/>
              <a:defRPr sz="900" b="0" i="0" u="none" strike="noStrike" cap="none">
                <a:solidFill>
                  <a:schemeClr val="accent1"/>
                </a:solidFill>
                <a:latin typeface="Century Gothic"/>
                <a:ea typeface="Century Gothic"/>
                <a:cs typeface="Century Gothic"/>
                <a:sym typeface="Century Gothic"/>
              </a:defRPr>
            </a:lvl4pPr>
            <a:lvl5pPr marL="0" marR="0" lvl="4" indent="0" algn="r" rtl="0">
              <a:spcBef>
                <a:spcPts val="0"/>
              </a:spcBef>
              <a:buNone/>
              <a:defRPr sz="900" b="0" i="0" u="none" strike="noStrike" cap="none">
                <a:solidFill>
                  <a:schemeClr val="accent1"/>
                </a:solidFill>
                <a:latin typeface="Century Gothic"/>
                <a:ea typeface="Century Gothic"/>
                <a:cs typeface="Century Gothic"/>
                <a:sym typeface="Century Gothic"/>
              </a:defRPr>
            </a:lvl5pPr>
            <a:lvl6pPr marL="0" marR="0" lvl="5" indent="0" algn="r" rtl="0">
              <a:spcBef>
                <a:spcPts val="0"/>
              </a:spcBef>
              <a:buNone/>
              <a:defRPr sz="900" b="0" i="0" u="none" strike="noStrike" cap="none">
                <a:solidFill>
                  <a:schemeClr val="accent1"/>
                </a:solidFill>
                <a:latin typeface="Century Gothic"/>
                <a:ea typeface="Century Gothic"/>
                <a:cs typeface="Century Gothic"/>
                <a:sym typeface="Century Gothic"/>
              </a:defRPr>
            </a:lvl6pPr>
            <a:lvl7pPr marL="0" marR="0" lvl="6" indent="0" algn="r" rtl="0">
              <a:spcBef>
                <a:spcPts val="0"/>
              </a:spcBef>
              <a:buNone/>
              <a:defRPr sz="900" b="0" i="0" u="none" strike="noStrike" cap="none">
                <a:solidFill>
                  <a:schemeClr val="accent1"/>
                </a:solidFill>
                <a:latin typeface="Century Gothic"/>
                <a:ea typeface="Century Gothic"/>
                <a:cs typeface="Century Gothic"/>
                <a:sym typeface="Century Gothic"/>
              </a:defRPr>
            </a:lvl7pPr>
            <a:lvl8pPr marL="0" marR="0" lvl="7" indent="0" algn="r" rtl="0">
              <a:spcBef>
                <a:spcPts val="0"/>
              </a:spcBef>
              <a:buNone/>
              <a:defRPr sz="900" b="0" i="0" u="none" strike="noStrike" cap="none">
                <a:solidFill>
                  <a:schemeClr val="accent1"/>
                </a:solidFill>
                <a:latin typeface="Century Gothic"/>
                <a:ea typeface="Century Gothic"/>
                <a:cs typeface="Century Gothic"/>
                <a:sym typeface="Century Gothic"/>
              </a:defRPr>
            </a:lvl8pPr>
            <a:lvl9pPr marL="0" marR="0" lvl="8" indent="0" algn="r" rtl="0">
              <a:spcBef>
                <a:spcPts val="0"/>
              </a:spcBef>
              <a:buNone/>
              <a:defRPr sz="9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pic>
        <p:nvPicPr>
          <p:cNvPr id="22" name="Google Shape;22;p1" descr="Logo&#10;&#10;Description automatically generated"/>
          <p:cNvPicPr preferRelativeResize="0"/>
          <p:nvPr/>
        </p:nvPicPr>
        <p:blipFill rotWithShape="1">
          <a:blip r:embed="rId4">
            <a:alphaModFix/>
          </a:blip>
          <a:srcRect/>
          <a:stretch/>
        </p:blipFill>
        <p:spPr>
          <a:xfrm>
            <a:off x="9661846" y="0"/>
            <a:ext cx="1288885" cy="81663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48"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15"/>
          <p:cNvSpPr txBox="1">
            <a:spLocks noGrp="1"/>
          </p:cNvSpPr>
          <p:nvPr>
            <p:ph type="ctrTitle"/>
          </p:nvPr>
        </p:nvSpPr>
        <p:spPr>
          <a:xfrm>
            <a:off x="1024788" y="2645672"/>
            <a:ext cx="9194480" cy="2106631"/>
          </a:xfrm>
          <a:prstGeom prst="rect">
            <a:avLst/>
          </a:prstGeom>
          <a:noFill/>
          <a:ln>
            <a:noFill/>
          </a:ln>
        </p:spPr>
        <p:txBody>
          <a:bodyPr spcFirstLastPara="1" wrap="square" lIns="91425" tIns="45700" rIns="91425" bIns="45700" anchor="b" anchorCtr="0">
            <a:noAutofit/>
          </a:bodyPr>
          <a:lstStyle/>
          <a:p>
            <a:pPr algn="ctr"/>
            <a:r>
              <a:rPr lang="de-DE" sz="4000" dirty="0"/>
              <a:t>Master‘s Thesis</a:t>
            </a:r>
            <a:br>
              <a:rPr lang="de-DE" sz="4000" dirty="0"/>
            </a:br>
            <a:r>
              <a:rPr lang="de-DE" sz="4000" dirty="0"/>
              <a:t>Product Categorisation for Customer Recommendation</a:t>
            </a:r>
          </a:p>
        </p:txBody>
      </p:sp>
      <p:sp>
        <p:nvSpPr>
          <p:cNvPr id="2" name="TextBox 1">
            <a:extLst>
              <a:ext uri="{FF2B5EF4-FFF2-40B4-BE49-F238E27FC236}">
                <a16:creationId xmlns:a16="http://schemas.microsoft.com/office/drawing/2014/main" id="{1AB6C17B-2065-4C7A-9813-EBF67EEC9E50}"/>
              </a:ext>
            </a:extLst>
          </p:cNvPr>
          <p:cNvSpPr txBox="1"/>
          <p:nvPr/>
        </p:nvSpPr>
        <p:spPr>
          <a:xfrm flipH="1">
            <a:off x="303570" y="6053071"/>
            <a:ext cx="5195708" cy="646331"/>
          </a:xfrm>
          <a:prstGeom prst="rect">
            <a:avLst/>
          </a:prstGeom>
          <a:noFill/>
        </p:spPr>
        <p:txBody>
          <a:bodyPr wrap="square" rtlCol="0">
            <a:spAutoFit/>
          </a:bodyPr>
          <a:lstStyle/>
          <a:p>
            <a:r>
              <a:rPr lang="en-IN" dirty="0"/>
              <a:t>Abhishek Ravindra Kurup</a:t>
            </a:r>
          </a:p>
          <a:p>
            <a:r>
              <a:rPr lang="en-IN" dirty="0"/>
              <a:t>Project Management and Data Science (MPMD)</a:t>
            </a:r>
          </a:p>
        </p:txBody>
      </p:sp>
      <p:sp>
        <p:nvSpPr>
          <p:cNvPr id="4" name="TextBox 3">
            <a:extLst>
              <a:ext uri="{FF2B5EF4-FFF2-40B4-BE49-F238E27FC236}">
                <a16:creationId xmlns:a16="http://schemas.microsoft.com/office/drawing/2014/main" id="{9DBF0EE6-F117-435F-B967-CDCA9209EF9B}"/>
              </a:ext>
            </a:extLst>
          </p:cNvPr>
          <p:cNvSpPr txBox="1"/>
          <p:nvPr/>
        </p:nvSpPr>
        <p:spPr>
          <a:xfrm flipH="1">
            <a:off x="6542991" y="6053071"/>
            <a:ext cx="4107835" cy="646331"/>
          </a:xfrm>
          <a:prstGeom prst="rect">
            <a:avLst/>
          </a:prstGeom>
          <a:noFill/>
        </p:spPr>
        <p:txBody>
          <a:bodyPr wrap="square" rtlCol="0">
            <a:spAutoFit/>
          </a:bodyPr>
          <a:lstStyle/>
          <a:p>
            <a:r>
              <a:rPr lang="en-IN" dirty="0"/>
              <a:t>1</a:t>
            </a:r>
            <a:r>
              <a:rPr lang="en-IN" baseline="30000" dirty="0"/>
              <a:t>st</a:t>
            </a:r>
            <a:r>
              <a:rPr lang="en-IN" dirty="0"/>
              <a:t> Supervisor - Prof. Dr. Tilo Wendler</a:t>
            </a:r>
          </a:p>
          <a:p>
            <a:r>
              <a:rPr lang="en-IN" dirty="0"/>
              <a:t>2</a:t>
            </a:r>
            <a:r>
              <a:rPr lang="en-IN" baseline="30000" dirty="0"/>
              <a:t>nd</a:t>
            </a:r>
            <a:r>
              <a:rPr lang="en-IN" dirty="0"/>
              <a:t> Supervisor - Dr. Yousof Mardoukhi</a:t>
            </a:r>
          </a:p>
        </p:txBody>
      </p:sp>
      <p:pic>
        <p:nvPicPr>
          <p:cNvPr id="5" name="Picture 4">
            <a:extLst>
              <a:ext uri="{FF2B5EF4-FFF2-40B4-BE49-F238E27FC236}">
                <a16:creationId xmlns:a16="http://schemas.microsoft.com/office/drawing/2014/main" id="{C6C77709-46BB-4558-A26E-394E5CEE44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4836" y="0"/>
            <a:ext cx="2396911" cy="1427092"/>
          </a:xfrm>
          <a:prstGeom prst="rect">
            <a:avLst/>
          </a:prstGeom>
        </p:spPr>
      </p:pic>
    </p:spTree>
    <p:extLst>
      <p:ext uri="{BB962C8B-B14F-4D97-AF65-F5344CB8AC3E}">
        <p14:creationId xmlns:p14="http://schemas.microsoft.com/office/powerpoint/2010/main" val="2376282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9FF86-2709-4F4B-90C1-5A6D7861D73E}"/>
              </a:ext>
            </a:extLst>
          </p:cNvPr>
          <p:cNvSpPr>
            <a:spLocks noGrp="1"/>
          </p:cNvSpPr>
          <p:nvPr>
            <p:ph type="title"/>
          </p:nvPr>
        </p:nvSpPr>
        <p:spPr>
          <a:xfrm>
            <a:off x="677334" y="609600"/>
            <a:ext cx="8596668" cy="560173"/>
          </a:xfrm>
        </p:spPr>
        <p:txBody>
          <a:bodyPr/>
          <a:lstStyle/>
          <a:p>
            <a:r>
              <a:rPr lang="en-IN" sz="2000" b="1" dirty="0"/>
              <a:t>K-Means clustering of products</a:t>
            </a:r>
          </a:p>
        </p:txBody>
      </p:sp>
      <p:sp>
        <p:nvSpPr>
          <p:cNvPr id="3" name="Text Placeholder 2">
            <a:extLst>
              <a:ext uri="{FF2B5EF4-FFF2-40B4-BE49-F238E27FC236}">
                <a16:creationId xmlns:a16="http://schemas.microsoft.com/office/drawing/2014/main" id="{ADD144A6-5151-46AF-B873-7B67B125DAE7}"/>
              </a:ext>
            </a:extLst>
          </p:cNvPr>
          <p:cNvSpPr>
            <a:spLocks noGrp="1"/>
          </p:cNvSpPr>
          <p:nvPr>
            <p:ph type="body" idx="1"/>
          </p:nvPr>
        </p:nvSpPr>
        <p:spPr>
          <a:xfrm>
            <a:off x="677334" y="1169773"/>
            <a:ext cx="8596668" cy="4871589"/>
          </a:xfrm>
        </p:spPr>
        <p:txBody>
          <a:bodyPr/>
          <a:lstStyle/>
          <a:p>
            <a:pPr>
              <a:buFont typeface="Arial" panose="020B0604020202020204" pitchFamily="34" charset="0"/>
              <a:buChar char="•"/>
            </a:pPr>
            <a:r>
              <a:rPr lang="en-IN" dirty="0"/>
              <a:t>Using the Hue, Saturation and Lightness attributes to fit a K-Means model and generate clusters for the entire dataset.</a:t>
            </a:r>
          </a:p>
          <a:p>
            <a:pPr>
              <a:buFont typeface="Arial" panose="020B0604020202020204" pitchFamily="34" charset="0"/>
              <a:buChar char="•"/>
            </a:pPr>
            <a:r>
              <a:rPr lang="en-IN" dirty="0"/>
              <a:t>The value of K, which is the number of clusters to generate, has to be determined and that was done with the help of the elbow method.</a:t>
            </a:r>
          </a:p>
          <a:p>
            <a:pPr>
              <a:buFont typeface="Arial" panose="020B0604020202020204" pitchFamily="34" charset="0"/>
              <a:buChar char="•"/>
            </a:pPr>
            <a:r>
              <a:rPr lang="en-IN" dirty="0"/>
              <a:t>Using the label for the main product to retrieve all the products having the same label as recommendations.</a:t>
            </a:r>
          </a:p>
        </p:txBody>
      </p:sp>
      <p:pic>
        <p:nvPicPr>
          <p:cNvPr id="5" name="Picture 4">
            <a:extLst>
              <a:ext uri="{FF2B5EF4-FFF2-40B4-BE49-F238E27FC236}">
                <a16:creationId xmlns:a16="http://schemas.microsoft.com/office/drawing/2014/main" id="{1CAE3D7F-A4F0-473F-8D52-822066F787C6}"/>
              </a:ext>
            </a:extLst>
          </p:cNvPr>
          <p:cNvPicPr>
            <a:picLocks noChangeAspect="1"/>
          </p:cNvPicPr>
          <p:nvPr/>
        </p:nvPicPr>
        <p:blipFill>
          <a:blip r:embed="rId2"/>
          <a:stretch>
            <a:fillRect/>
          </a:stretch>
        </p:blipFill>
        <p:spPr>
          <a:xfrm>
            <a:off x="677334" y="3429000"/>
            <a:ext cx="4791744" cy="2259227"/>
          </a:xfrm>
          <a:prstGeom prst="rect">
            <a:avLst/>
          </a:prstGeom>
        </p:spPr>
      </p:pic>
      <p:pic>
        <p:nvPicPr>
          <p:cNvPr id="7" name="Picture 6">
            <a:extLst>
              <a:ext uri="{FF2B5EF4-FFF2-40B4-BE49-F238E27FC236}">
                <a16:creationId xmlns:a16="http://schemas.microsoft.com/office/drawing/2014/main" id="{7760B4F6-CB27-48F8-AB2E-7BB3DAB4D3B7}"/>
              </a:ext>
            </a:extLst>
          </p:cNvPr>
          <p:cNvPicPr>
            <a:picLocks noChangeAspect="1"/>
          </p:cNvPicPr>
          <p:nvPr/>
        </p:nvPicPr>
        <p:blipFill>
          <a:blip r:embed="rId3"/>
          <a:stretch>
            <a:fillRect/>
          </a:stretch>
        </p:blipFill>
        <p:spPr>
          <a:xfrm>
            <a:off x="5615313" y="3429000"/>
            <a:ext cx="4579819" cy="2259227"/>
          </a:xfrm>
          <a:prstGeom prst="rect">
            <a:avLst/>
          </a:prstGeom>
        </p:spPr>
      </p:pic>
    </p:spTree>
    <p:extLst>
      <p:ext uri="{BB962C8B-B14F-4D97-AF65-F5344CB8AC3E}">
        <p14:creationId xmlns:p14="http://schemas.microsoft.com/office/powerpoint/2010/main" val="142749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AC7A8-5A1A-4A5D-BAD7-D54469BBF4A5}"/>
              </a:ext>
            </a:extLst>
          </p:cNvPr>
          <p:cNvSpPr>
            <a:spLocks noGrp="1"/>
          </p:cNvSpPr>
          <p:nvPr>
            <p:ph type="title"/>
          </p:nvPr>
        </p:nvSpPr>
        <p:spPr>
          <a:xfrm>
            <a:off x="677334" y="609600"/>
            <a:ext cx="8596668" cy="453081"/>
          </a:xfrm>
        </p:spPr>
        <p:txBody>
          <a:bodyPr/>
          <a:lstStyle/>
          <a:p>
            <a:r>
              <a:rPr lang="en-IN" sz="2000" b="1" dirty="0"/>
              <a:t>DBSCAN clustering of products</a:t>
            </a:r>
          </a:p>
        </p:txBody>
      </p:sp>
      <p:sp>
        <p:nvSpPr>
          <p:cNvPr id="3" name="Text Placeholder 2">
            <a:extLst>
              <a:ext uri="{FF2B5EF4-FFF2-40B4-BE49-F238E27FC236}">
                <a16:creationId xmlns:a16="http://schemas.microsoft.com/office/drawing/2014/main" id="{5225B0F9-77A0-45BE-9C45-3614E34F25EE}"/>
              </a:ext>
            </a:extLst>
          </p:cNvPr>
          <p:cNvSpPr>
            <a:spLocks noGrp="1"/>
          </p:cNvSpPr>
          <p:nvPr>
            <p:ph type="body" idx="1"/>
          </p:nvPr>
        </p:nvSpPr>
        <p:spPr>
          <a:xfrm>
            <a:off x="677334" y="1161535"/>
            <a:ext cx="8596668" cy="4879827"/>
          </a:xfrm>
        </p:spPr>
        <p:txBody>
          <a:bodyPr/>
          <a:lstStyle/>
          <a:p>
            <a:pPr>
              <a:buFont typeface="Arial" panose="020B0604020202020204" pitchFamily="34" charset="0"/>
              <a:buChar char="•"/>
            </a:pPr>
            <a:r>
              <a:rPr lang="en-GB" sz="1400" dirty="0"/>
              <a:t>Density-Based Spatial Clustering of Applications with Noise or </a:t>
            </a:r>
            <a:r>
              <a:rPr lang="en-IN" sz="1400" dirty="0"/>
              <a:t>DBSCAN algorithm is used in cases when the clusters might not necessarily be in a consistent shape.</a:t>
            </a:r>
          </a:p>
          <a:p>
            <a:pPr>
              <a:buFont typeface="Arial" panose="020B0604020202020204" pitchFamily="34" charset="0"/>
              <a:buChar char="•"/>
            </a:pPr>
            <a:r>
              <a:rPr lang="en-IN" sz="1400" dirty="0"/>
              <a:t>Similar to K-Means clustering, the Hue, Saturation and Lightness attributes are again used to create clusters with the help of DBSCAN algorithm.</a:t>
            </a:r>
          </a:p>
          <a:p>
            <a:pPr>
              <a:buFont typeface="Arial" panose="020B0604020202020204" pitchFamily="34" charset="0"/>
              <a:buChar char="•"/>
            </a:pPr>
            <a:r>
              <a:rPr lang="en-IN" sz="1400" dirty="0"/>
              <a:t>DBSCAN needs an epsilon(Eps) parameter, which is the radius within which the algorithm would search for similarity. </a:t>
            </a:r>
          </a:p>
          <a:p>
            <a:pPr>
              <a:buFont typeface="Arial" panose="020B0604020202020204" pitchFamily="34" charset="0"/>
              <a:buChar char="•"/>
            </a:pPr>
            <a:r>
              <a:rPr lang="en-IN" sz="1400" dirty="0"/>
              <a:t>The optimal Eps needs to be determined separately by calculating the distance between the datapoints and plotting them and observing the point at which the change is more pronounced.</a:t>
            </a:r>
          </a:p>
          <a:p>
            <a:pPr>
              <a:buFont typeface="Arial" panose="020B0604020202020204" pitchFamily="34" charset="0"/>
              <a:buChar char="•"/>
            </a:pPr>
            <a:r>
              <a:rPr lang="en-IN" sz="1400" dirty="0"/>
              <a:t>An important point to note with DBSCAN is that this algorithm produces noise, i.e. results that don’t fit into any cluster and these are wasted data points.</a:t>
            </a:r>
          </a:p>
        </p:txBody>
      </p:sp>
      <p:pic>
        <p:nvPicPr>
          <p:cNvPr id="7" name="Picture 6">
            <a:extLst>
              <a:ext uri="{FF2B5EF4-FFF2-40B4-BE49-F238E27FC236}">
                <a16:creationId xmlns:a16="http://schemas.microsoft.com/office/drawing/2014/main" id="{345F5C5A-1138-42D4-9F79-699C6412C07D}"/>
              </a:ext>
            </a:extLst>
          </p:cNvPr>
          <p:cNvPicPr>
            <a:picLocks noChangeAspect="1"/>
          </p:cNvPicPr>
          <p:nvPr/>
        </p:nvPicPr>
        <p:blipFill>
          <a:blip r:embed="rId2"/>
          <a:stretch>
            <a:fillRect/>
          </a:stretch>
        </p:blipFill>
        <p:spPr>
          <a:xfrm>
            <a:off x="679310" y="4341264"/>
            <a:ext cx="4477375" cy="2273339"/>
          </a:xfrm>
          <a:prstGeom prst="rect">
            <a:avLst/>
          </a:prstGeom>
        </p:spPr>
      </p:pic>
      <p:pic>
        <p:nvPicPr>
          <p:cNvPr id="11" name="Picture 10">
            <a:extLst>
              <a:ext uri="{FF2B5EF4-FFF2-40B4-BE49-F238E27FC236}">
                <a16:creationId xmlns:a16="http://schemas.microsoft.com/office/drawing/2014/main" id="{66B7FB73-FF90-4159-BC38-D8C220CEE22E}"/>
              </a:ext>
            </a:extLst>
          </p:cNvPr>
          <p:cNvPicPr>
            <a:picLocks noChangeAspect="1"/>
          </p:cNvPicPr>
          <p:nvPr/>
        </p:nvPicPr>
        <p:blipFill>
          <a:blip r:embed="rId3"/>
          <a:stretch>
            <a:fillRect/>
          </a:stretch>
        </p:blipFill>
        <p:spPr>
          <a:xfrm>
            <a:off x="5572777" y="4341265"/>
            <a:ext cx="5021736" cy="2273338"/>
          </a:xfrm>
          <a:prstGeom prst="rect">
            <a:avLst/>
          </a:prstGeom>
        </p:spPr>
      </p:pic>
    </p:spTree>
    <p:extLst>
      <p:ext uri="{BB962C8B-B14F-4D97-AF65-F5344CB8AC3E}">
        <p14:creationId xmlns:p14="http://schemas.microsoft.com/office/powerpoint/2010/main" val="3507664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92F0-0734-429E-BB0E-AFF28C417E0B}"/>
              </a:ext>
            </a:extLst>
          </p:cNvPr>
          <p:cNvSpPr>
            <a:spLocks noGrp="1"/>
          </p:cNvSpPr>
          <p:nvPr>
            <p:ph type="title"/>
          </p:nvPr>
        </p:nvSpPr>
        <p:spPr>
          <a:xfrm>
            <a:off x="677334" y="609600"/>
            <a:ext cx="8596668" cy="683741"/>
          </a:xfrm>
        </p:spPr>
        <p:txBody>
          <a:bodyPr/>
          <a:lstStyle/>
          <a:p>
            <a:r>
              <a:rPr lang="en-IN" b="1" dirty="0"/>
              <a:t>Results</a:t>
            </a:r>
          </a:p>
        </p:txBody>
      </p:sp>
      <p:sp>
        <p:nvSpPr>
          <p:cNvPr id="3" name="Text Placeholder 2">
            <a:extLst>
              <a:ext uri="{FF2B5EF4-FFF2-40B4-BE49-F238E27FC236}">
                <a16:creationId xmlns:a16="http://schemas.microsoft.com/office/drawing/2014/main" id="{BB9D6B8C-F7AB-421F-956B-490D18A91F34}"/>
              </a:ext>
            </a:extLst>
          </p:cNvPr>
          <p:cNvSpPr>
            <a:spLocks noGrp="1"/>
          </p:cNvSpPr>
          <p:nvPr>
            <p:ph type="body" idx="1"/>
          </p:nvPr>
        </p:nvSpPr>
        <p:spPr>
          <a:xfrm>
            <a:off x="677334" y="1383957"/>
            <a:ext cx="8596668" cy="4657405"/>
          </a:xfrm>
        </p:spPr>
        <p:txBody>
          <a:bodyPr/>
          <a:lstStyle/>
          <a:p>
            <a:pPr marL="137160" indent="0">
              <a:buNone/>
            </a:pPr>
            <a:r>
              <a:rPr lang="en-IN" sz="2000" dirty="0"/>
              <a:t>The algorithms had to be evaluated in two different ways, the more visually similar result and the most optimal.</a:t>
            </a:r>
          </a:p>
          <a:p>
            <a:pPr marL="137160" indent="0">
              <a:buNone/>
            </a:pPr>
            <a:r>
              <a:rPr lang="en-IN" sz="2000" b="1" dirty="0"/>
              <a:t>Visual Results</a:t>
            </a:r>
          </a:p>
        </p:txBody>
      </p:sp>
      <p:pic>
        <p:nvPicPr>
          <p:cNvPr id="5" name="Picture 4">
            <a:extLst>
              <a:ext uri="{FF2B5EF4-FFF2-40B4-BE49-F238E27FC236}">
                <a16:creationId xmlns:a16="http://schemas.microsoft.com/office/drawing/2014/main" id="{89AB696A-5CD7-4B02-A8E9-3D5F937D4D82}"/>
              </a:ext>
            </a:extLst>
          </p:cNvPr>
          <p:cNvPicPr>
            <a:picLocks noChangeAspect="1"/>
          </p:cNvPicPr>
          <p:nvPr/>
        </p:nvPicPr>
        <p:blipFill>
          <a:blip r:embed="rId2"/>
          <a:stretch>
            <a:fillRect/>
          </a:stretch>
        </p:blipFill>
        <p:spPr>
          <a:xfrm>
            <a:off x="862640" y="2849362"/>
            <a:ext cx="6478198" cy="3399038"/>
          </a:xfrm>
          <a:prstGeom prst="rect">
            <a:avLst/>
          </a:prstGeom>
        </p:spPr>
      </p:pic>
    </p:spTree>
    <p:extLst>
      <p:ext uri="{BB962C8B-B14F-4D97-AF65-F5344CB8AC3E}">
        <p14:creationId xmlns:p14="http://schemas.microsoft.com/office/powerpoint/2010/main" val="28242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1CD74-AAFE-48B4-8F2C-A1E64B4E747A}"/>
              </a:ext>
            </a:extLst>
          </p:cNvPr>
          <p:cNvSpPr>
            <a:spLocks noGrp="1"/>
          </p:cNvSpPr>
          <p:nvPr>
            <p:ph type="title"/>
          </p:nvPr>
        </p:nvSpPr>
        <p:spPr>
          <a:xfrm>
            <a:off x="677334" y="609600"/>
            <a:ext cx="8596668" cy="475716"/>
          </a:xfrm>
        </p:spPr>
        <p:txBody>
          <a:bodyPr/>
          <a:lstStyle/>
          <a:p>
            <a:r>
              <a:rPr lang="en-IN" sz="2000" b="1" dirty="0"/>
              <a:t>Initial observations for all algorithms</a:t>
            </a:r>
          </a:p>
        </p:txBody>
      </p:sp>
      <p:sp>
        <p:nvSpPr>
          <p:cNvPr id="3" name="Text Placeholder 2">
            <a:extLst>
              <a:ext uri="{FF2B5EF4-FFF2-40B4-BE49-F238E27FC236}">
                <a16:creationId xmlns:a16="http://schemas.microsoft.com/office/drawing/2014/main" id="{F944F539-9A33-4444-AE49-EE403139B66E}"/>
              </a:ext>
            </a:extLst>
          </p:cNvPr>
          <p:cNvSpPr>
            <a:spLocks noGrp="1"/>
          </p:cNvSpPr>
          <p:nvPr>
            <p:ph type="body" idx="1"/>
          </p:nvPr>
        </p:nvSpPr>
        <p:spPr>
          <a:xfrm>
            <a:off x="677334" y="1085317"/>
            <a:ext cx="8596668" cy="4956046"/>
          </a:xfrm>
        </p:spPr>
        <p:txBody>
          <a:bodyPr/>
          <a:lstStyle/>
          <a:p>
            <a:pPr marL="137160" indent="0">
              <a:buNone/>
            </a:pPr>
            <a:r>
              <a:rPr lang="en-IN" dirty="0"/>
              <a:t>The below observations were made based on the visual results and the performance of each algorithm</a:t>
            </a:r>
          </a:p>
          <a:p>
            <a:pPr>
              <a:buFont typeface="Arial" panose="020B0604020202020204" pitchFamily="34" charset="0"/>
              <a:buChar char="•"/>
            </a:pPr>
            <a:r>
              <a:rPr lang="en-IN" dirty="0"/>
              <a:t>The custom function and Euclidean distance function although produced satisfactory visual results, the need to run the algorithm on the entire dataset every time a “recommendation” would be needed is a disadvantage. This would be an expensive process in terms of processing power and might cause the website to also function poorly.</a:t>
            </a:r>
          </a:p>
          <a:p>
            <a:pPr>
              <a:buFont typeface="Arial" panose="020B0604020202020204" pitchFamily="34" charset="0"/>
              <a:buChar char="•"/>
            </a:pPr>
            <a:r>
              <a:rPr lang="en-IN" dirty="0"/>
              <a:t>The two clustering algorithms, K-Means and DBSCAN, do not have this disadvantage as the clustering needs to be done once in a while when ever a new product is added to the database.</a:t>
            </a:r>
          </a:p>
          <a:p>
            <a:pPr>
              <a:buFont typeface="Arial" panose="020B0604020202020204" pitchFamily="34" charset="0"/>
              <a:buChar char="•"/>
            </a:pPr>
            <a:r>
              <a:rPr lang="en-IN" dirty="0"/>
              <a:t>Based on these observations, K-Means and DBSCAN seems to be better among the four algorithms tested.</a:t>
            </a:r>
          </a:p>
        </p:txBody>
      </p:sp>
    </p:spTree>
    <p:extLst>
      <p:ext uri="{BB962C8B-B14F-4D97-AF65-F5344CB8AC3E}">
        <p14:creationId xmlns:p14="http://schemas.microsoft.com/office/powerpoint/2010/main" val="1350059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E837D-0254-48CA-AFD6-5596AA21E243}"/>
              </a:ext>
            </a:extLst>
          </p:cNvPr>
          <p:cNvSpPr>
            <a:spLocks noGrp="1"/>
          </p:cNvSpPr>
          <p:nvPr>
            <p:ph type="title"/>
          </p:nvPr>
        </p:nvSpPr>
        <p:spPr>
          <a:xfrm>
            <a:off x="677334" y="609600"/>
            <a:ext cx="8596668" cy="475716"/>
          </a:xfrm>
        </p:spPr>
        <p:txBody>
          <a:bodyPr/>
          <a:lstStyle/>
          <a:p>
            <a:r>
              <a:rPr lang="en-IN" sz="2000" b="1" dirty="0"/>
              <a:t>Quantitative results between K-Means and DBSCAN</a:t>
            </a:r>
          </a:p>
        </p:txBody>
      </p:sp>
      <p:sp>
        <p:nvSpPr>
          <p:cNvPr id="3" name="Text Placeholder 2">
            <a:extLst>
              <a:ext uri="{FF2B5EF4-FFF2-40B4-BE49-F238E27FC236}">
                <a16:creationId xmlns:a16="http://schemas.microsoft.com/office/drawing/2014/main" id="{272183F4-6BC4-4F50-ABB1-EA1660C5F7AD}"/>
              </a:ext>
            </a:extLst>
          </p:cNvPr>
          <p:cNvSpPr>
            <a:spLocks noGrp="1"/>
          </p:cNvSpPr>
          <p:nvPr>
            <p:ph type="body" idx="1"/>
          </p:nvPr>
        </p:nvSpPr>
        <p:spPr>
          <a:xfrm>
            <a:off x="677334" y="1298961"/>
            <a:ext cx="8596668" cy="4742401"/>
          </a:xfrm>
        </p:spPr>
        <p:txBody>
          <a:bodyPr/>
          <a:lstStyle/>
          <a:p>
            <a:pPr>
              <a:buFont typeface="Arial" panose="020B0604020202020204" pitchFamily="34" charset="0"/>
              <a:buChar char="•"/>
            </a:pPr>
            <a:r>
              <a:rPr lang="en-IN" dirty="0"/>
              <a:t>As the K-Means and DBSCAN algorithms are better in terms of overall performance, the next step is to identify which is the better model among the two.</a:t>
            </a:r>
          </a:p>
          <a:p>
            <a:pPr>
              <a:buFont typeface="Arial" panose="020B0604020202020204" pitchFamily="34" charset="0"/>
              <a:buChar char="•"/>
            </a:pPr>
            <a:r>
              <a:rPr lang="en-IN" dirty="0"/>
              <a:t>Davies-Bouldin index score is a quantitative measure to determine the model that performed a better clustering between unsupervised clustering models.</a:t>
            </a:r>
          </a:p>
          <a:p>
            <a:pPr>
              <a:buFont typeface="Arial" panose="020B0604020202020204" pitchFamily="34" charset="0"/>
              <a:buChar char="•"/>
            </a:pPr>
            <a:r>
              <a:rPr lang="en-IN" dirty="0"/>
              <a:t>The score is generated by comparing the average similarity between clusters generated by a model. The model having the lower score is considered to be a better model.</a:t>
            </a:r>
          </a:p>
          <a:p>
            <a:pPr>
              <a:buFont typeface="Arial" panose="020B0604020202020204" pitchFamily="34" charset="0"/>
              <a:buChar char="•"/>
            </a:pPr>
            <a:r>
              <a:rPr lang="en-IN" dirty="0"/>
              <a:t>By comparing the scores generated for K-Means and DBSCAN, it was determined that the K-means model performed better.</a:t>
            </a:r>
          </a:p>
        </p:txBody>
      </p:sp>
      <p:pic>
        <p:nvPicPr>
          <p:cNvPr id="5" name="Picture 4">
            <a:extLst>
              <a:ext uri="{FF2B5EF4-FFF2-40B4-BE49-F238E27FC236}">
                <a16:creationId xmlns:a16="http://schemas.microsoft.com/office/drawing/2014/main" id="{B92B0541-2722-4ABB-A0B0-886E4125197F}"/>
              </a:ext>
            </a:extLst>
          </p:cNvPr>
          <p:cNvPicPr>
            <a:picLocks noChangeAspect="1"/>
          </p:cNvPicPr>
          <p:nvPr/>
        </p:nvPicPr>
        <p:blipFill>
          <a:blip r:embed="rId2"/>
          <a:stretch>
            <a:fillRect/>
          </a:stretch>
        </p:blipFill>
        <p:spPr>
          <a:xfrm>
            <a:off x="1273463" y="5482978"/>
            <a:ext cx="7404410" cy="724829"/>
          </a:xfrm>
          <a:prstGeom prst="rect">
            <a:avLst/>
          </a:prstGeom>
        </p:spPr>
      </p:pic>
    </p:spTree>
    <p:extLst>
      <p:ext uri="{BB962C8B-B14F-4D97-AF65-F5344CB8AC3E}">
        <p14:creationId xmlns:p14="http://schemas.microsoft.com/office/powerpoint/2010/main" val="1672186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375CC-BBA1-4B62-A4E7-ABFEBD2DDDA5}"/>
              </a:ext>
            </a:extLst>
          </p:cNvPr>
          <p:cNvSpPr>
            <a:spLocks noGrp="1"/>
          </p:cNvSpPr>
          <p:nvPr>
            <p:ph type="title"/>
          </p:nvPr>
        </p:nvSpPr>
        <p:spPr>
          <a:xfrm>
            <a:off x="677334" y="609600"/>
            <a:ext cx="8596668" cy="593124"/>
          </a:xfrm>
        </p:spPr>
        <p:txBody>
          <a:bodyPr/>
          <a:lstStyle/>
          <a:p>
            <a:r>
              <a:rPr lang="en-IN" sz="2000" b="1" dirty="0"/>
              <a:t>Summary and Conclusion</a:t>
            </a:r>
          </a:p>
        </p:txBody>
      </p:sp>
      <p:sp>
        <p:nvSpPr>
          <p:cNvPr id="3" name="Text Placeholder 2">
            <a:extLst>
              <a:ext uri="{FF2B5EF4-FFF2-40B4-BE49-F238E27FC236}">
                <a16:creationId xmlns:a16="http://schemas.microsoft.com/office/drawing/2014/main" id="{E018ACCB-B15A-4949-A7C5-5AAF010511D4}"/>
              </a:ext>
            </a:extLst>
          </p:cNvPr>
          <p:cNvSpPr>
            <a:spLocks noGrp="1"/>
          </p:cNvSpPr>
          <p:nvPr>
            <p:ph type="body" idx="1"/>
          </p:nvPr>
        </p:nvSpPr>
        <p:spPr>
          <a:xfrm>
            <a:off x="677334" y="1318055"/>
            <a:ext cx="8596668" cy="4723308"/>
          </a:xfrm>
        </p:spPr>
        <p:txBody>
          <a:bodyPr/>
          <a:lstStyle/>
          <a:p>
            <a:pPr>
              <a:buFont typeface="Arial" panose="020B0604020202020204" pitchFamily="34" charset="0"/>
              <a:buChar char="•"/>
            </a:pPr>
            <a:r>
              <a:rPr lang="en-IN" dirty="0"/>
              <a:t>This thesis focused on the exploration of an optimal method to cluster colours which is a part of the bigger project which also includes clustering smells. </a:t>
            </a:r>
          </a:p>
          <a:p>
            <a:pPr>
              <a:buFont typeface="Arial" panose="020B0604020202020204" pitchFamily="34" charset="0"/>
              <a:buChar char="•"/>
            </a:pPr>
            <a:r>
              <a:rPr lang="en-IN" dirty="0"/>
              <a:t>This concept is being developed to provide better product recommendations which would be similar to products that a customer might choose on the product website.</a:t>
            </a:r>
          </a:p>
          <a:p>
            <a:pPr>
              <a:buFont typeface="Arial" panose="020B0604020202020204" pitchFamily="34" charset="0"/>
              <a:buChar char="•"/>
            </a:pPr>
            <a:r>
              <a:rPr lang="en-IN" dirty="0"/>
              <a:t>Starting with understanding colours and the different colour models to work with, the process of clustering colours of the products involved exploring different algorithms and custom functions.</a:t>
            </a:r>
          </a:p>
          <a:p>
            <a:pPr>
              <a:buFont typeface="Arial" panose="020B0604020202020204" pitchFamily="34" charset="0"/>
              <a:buChar char="•"/>
            </a:pPr>
            <a:r>
              <a:rPr lang="en-IN" dirty="0"/>
              <a:t>After comparing the visual and quantitative results along with general observations made during the experimentation, it was inferred that the K-Means model worked best for our use-case.</a:t>
            </a:r>
          </a:p>
          <a:p>
            <a:pPr>
              <a:buFont typeface="Arial" panose="020B0604020202020204" pitchFamily="34" charset="0"/>
              <a:buChar char="•"/>
            </a:pPr>
            <a:r>
              <a:rPr lang="en-IN" dirty="0"/>
              <a:t>Some of the disadvantages the other algorithms had over K-Means include, low efficiency, high cost and wastage of data due to noise.</a:t>
            </a:r>
          </a:p>
        </p:txBody>
      </p:sp>
    </p:spTree>
    <p:extLst>
      <p:ext uri="{BB962C8B-B14F-4D97-AF65-F5344CB8AC3E}">
        <p14:creationId xmlns:p14="http://schemas.microsoft.com/office/powerpoint/2010/main" val="2334471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973B-7A12-4327-AFF9-D9881F7E0C1D}"/>
              </a:ext>
            </a:extLst>
          </p:cNvPr>
          <p:cNvSpPr>
            <a:spLocks noGrp="1"/>
          </p:cNvSpPr>
          <p:nvPr>
            <p:ph type="title"/>
          </p:nvPr>
        </p:nvSpPr>
        <p:spPr>
          <a:xfrm>
            <a:off x="677334" y="609600"/>
            <a:ext cx="8596668" cy="897924"/>
          </a:xfrm>
        </p:spPr>
        <p:txBody>
          <a:bodyPr/>
          <a:lstStyle/>
          <a:p>
            <a:r>
              <a:rPr lang="en-IN" dirty="0"/>
              <a:t>Future scope and development</a:t>
            </a:r>
          </a:p>
        </p:txBody>
      </p:sp>
      <p:sp>
        <p:nvSpPr>
          <p:cNvPr id="3" name="Text Placeholder 2">
            <a:extLst>
              <a:ext uri="{FF2B5EF4-FFF2-40B4-BE49-F238E27FC236}">
                <a16:creationId xmlns:a16="http://schemas.microsoft.com/office/drawing/2014/main" id="{4B028DB0-44B5-4E33-BF12-B5BC1063D02E}"/>
              </a:ext>
            </a:extLst>
          </p:cNvPr>
          <p:cNvSpPr>
            <a:spLocks noGrp="1"/>
          </p:cNvSpPr>
          <p:nvPr>
            <p:ph type="body" idx="1"/>
          </p:nvPr>
        </p:nvSpPr>
        <p:spPr>
          <a:xfrm>
            <a:off x="677334" y="1894703"/>
            <a:ext cx="8596668" cy="4146659"/>
          </a:xfrm>
        </p:spPr>
        <p:txBody>
          <a:bodyPr/>
          <a:lstStyle/>
          <a:p>
            <a:pPr>
              <a:buFont typeface="Arial" panose="020B0604020202020204" pitchFamily="34" charset="0"/>
              <a:buChar char="•"/>
            </a:pPr>
            <a:r>
              <a:rPr lang="en-IN" dirty="0"/>
              <a:t>Concluding the exploration of an optimal model to cluster products based on its colour attributes, the next goal would be to find an optimal method to cluster products based on its smells.</a:t>
            </a:r>
          </a:p>
          <a:p>
            <a:pPr>
              <a:buFont typeface="Arial" panose="020B0604020202020204" pitchFamily="34" charset="0"/>
              <a:buChar char="•"/>
            </a:pPr>
            <a:r>
              <a:rPr lang="en-IN" dirty="0"/>
              <a:t>This is slightly complicated as it would involve a deeper understanding of customer preferences of smell as well as mapping these preferences to the structure of a fragrance.</a:t>
            </a:r>
          </a:p>
          <a:p>
            <a:pPr>
              <a:buFont typeface="Arial" panose="020B0604020202020204" pitchFamily="34" charset="0"/>
              <a:buChar char="•"/>
            </a:pPr>
            <a:r>
              <a:rPr lang="en-IN" dirty="0"/>
              <a:t>Fragrances are usually designed with three layers, namely, the head, heart and base. Some fragrances might only contain a single layer, but with multiple layers it is important to understand the preferences of customers as well.</a:t>
            </a:r>
          </a:p>
        </p:txBody>
      </p:sp>
    </p:spTree>
    <p:extLst>
      <p:ext uri="{BB962C8B-B14F-4D97-AF65-F5344CB8AC3E}">
        <p14:creationId xmlns:p14="http://schemas.microsoft.com/office/powerpoint/2010/main" val="3136638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A473902-7484-46A2-A9A7-4164801D5052}"/>
              </a:ext>
            </a:extLst>
          </p:cNvPr>
          <p:cNvSpPr>
            <a:spLocks noGrp="1"/>
          </p:cNvSpPr>
          <p:nvPr>
            <p:ph type="body" idx="1"/>
          </p:nvPr>
        </p:nvSpPr>
        <p:spPr>
          <a:xfrm>
            <a:off x="677334" y="316195"/>
            <a:ext cx="8596668" cy="5725168"/>
          </a:xfrm>
        </p:spPr>
        <p:txBody>
          <a:bodyPr/>
          <a:lstStyle/>
          <a:p>
            <a:pPr>
              <a:buFont typeface="Arial" panose="020B0604020202020204" pitchFamily="34" charset="0"/>
              <a:buChar char="•"/>
            </a:pPr>
            <a:r>
              <a:rPr lang="en-IN" sz="1600" dirty="0"/>
              <a:t>A sample of the available fragrance attributes for the products sold by GGB is as below.</a:t>
            </a:r>
          </a:p>
          <a:p>
            <a:pPr>
              <a:buFont typeface="Arial" panose="020B0604020202020204" pitchFamily="34" charset="0"/>
              <a:buChar char="•"/>
            </a:pPr>
            <a:endParaRPr lang="en-IN" sz="1600" dirty="0"/>
          </a:p>
          <a:p>
            <a:pPr>
              <a:buFont typeface="Arial" panose="020B0604020202020204" pitchFamily="34" charset="0"/>
              <a:buChar char="•"/>
            </a:pPr>
            <a:endParaRPr lang="en-IN" sz="1600" dirty="0"/>
          </a:p>
          <a:p>
            <a:pPr>
              <a:buFont typeface="Arial" panose="020B0604020202020204" pitchFamily="34" charset="0"/>
              <a:buChar char="•"/>
            </a:pPr>
            <a:endParaRPr lang="en-IN" sz="1600" dirty="0"/>
          </a:p>
          <a:p>
            <a:pPr>
              <a:buFont typeface="Arial" panose="020B0604020202020204" pitchFamily="34" charset="0"/>
              <a:buChar char="•"/>
            </a:pPr>
            <a:endParaRPr lang="en-IN" sz="1600" dirty="0"/>
          </a:p>
          <a:p>
            <a:pPr>
              <a:buFont typeface="Arial" panose="020B0604020202020204" pitchFamily="34" charset="0"/>
              <a:buChar char="•"/>
            </a:pPr>
            <a:r>
              <a:rPr lang="en-IN" sz="1600" dirty="0"/>
              <a:t>Although the smell group and subgroup could potentially be used as labels for each smell, there are chances that the smell tones might not really match due to inconsistent naming conventions. The differences can also be observed with the help of the ingredients or the smell profiles in the “</a:t>
            </a:r>
            <a:r>
              <a:rPr lang="en-IN" sz="1600" dirty="0" err="1"/>
              <a:t>smell_head</a:t>
            </a:r>
            <a:r>
              <a:rPr lang="en-IN" sz="1600" dirty="0"/>
              <a:t>”, “</a:t>
            </a:r>
            <a:r>
              <a:rPr lang="en-IN" sz="1600" dirty="0" err="1"/>
              <a:t>smell_heart</a:t>
            </a:r>
            <a:r>
              <a:rPr lang="en-IN" sz="1600" dirty="0"/>
              <a:t>” and “</a:t>
            </a:r>
            <a:r>
              <a:rPr lang="en-IN" sz="1600" dirty="0" err="1"/>
              <a:t>smell_base</a:t>
            </a:r>
            <a:r>
              <a:rPr lang="en-IN" sz="1600" dirty="0"/>
              <a:t>” fields.</a:t>
            </a:r>
          </a:p>
          <a:p>
            <a:pPr>
              <a:buFont typeface="Arial" panose="020B0604020202020204" pitchFamily="34" charset="0"/>
              <a:buChar char="•"/>
            </a:pPr>
            <a:r>
              <a:rPr lang="en-IN" sz="1600" dirty="0"/>
              <a:t>To tackle this problem, a potential approach would be to utilise the concept of hypernyms and hyponyms in natural language processing.</a:t>
            </a:r>
          </a:p>
          <a:p>
            <a:pPr>
              <a:buFont typeface="Arial" panose="020B0604020202020204" pitchFamily="34" charset="0"/>
              <a:buChar char="•"/>
            </a:pPr>
            <a:r>
              <a:rPr lang="en-IN" sz="1600" dirty="0"/>
              <a:t>By identifying the families of the smells, it would be possible to further create clusters with the help of clustering algorithms such as K-Means.</a:t>
            </a:r>
          </a:p>
          <a:p>
            <a:pPr>
              <a:buFont typeface="Arial" panose="020B0604020202020204" pitchFamily="34" charset="0"/>
              <a:buChar char="•"/>
            </a:pPr>
            <a:r>
              <a:rPr lang="en-IN" sz="1600" dirty="0"/>
              <a:t>Finally, once the clusterings are available, the products that fit in both, the colour cluster and the smell cluster could be “recommended” to a customer. </a:t>
            </a:r>
          </a:p>
          <a:p>
            <a:pPr>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54696D11-DACE-439E-8660-D8CAE82F128E}"/>
              </a:ext>
            </a:extLst>
          </p:cNvPr>
          <p:cNvPicPr>
            <a:picLocks noChangeAspect="1"/>
          </p:cNvPicPr>
          <p:nvPr/>
        </p:nvPicPr>
        <p:blipFill>
          <a:blip r:embed="rId2"/>
          <a:stretch>
            <a:fillRect/>
          </a:stretch>
        </p:blipFill>
        <p:spPr>
          <a:xfrm>
            <a:off x="1517197" y="1108338"/>
            <a:ext cx="6916942" cy="1335759"/>
          </a:xfrm>
          <a:prstGeom prst="rect">
            <a:avLst/>
          </a:prstGeom>
        </p:spPr>
      </p:pic>
      <p:pic>
        <p:nvPicPr>
          <p:cNvPr id="6" name="Picture 5">
            <a:extLst>
              <a:ext uri="{FF2B5EF4-FFF2-40B4-BE49-F238E27FC236}">
                <a16:creationId xmlns:a16="http://schemas.microsoft.com/office/drawing/2014/main" id="{8623DACE-AB20-4E5A-8A39-203B055F79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74002" y="4207315"/>
            <a:ext cx="2654813" cy="978410"/>
          </a:xfrm>
          <a:prstGeom prst="rect">
            <a:avLst/>
          </a:prstGeom>
        </p:spPr>
      </p:pic>
    </p:spTree>
    <p:extLst>
      <p:ext uri="{BB962C8B-B14F-4D97-AF65-F5344CB8AC3E}">
        <p14:creationId xmlns:p14="http://schemas.microsoft.com/office/powerpoint/2010/main" val="209753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EA7D5-CF17-46FA-AA3A-83045466AEBD}"/>
              </a:ext>
            </a:extLst>
          </p:cNvPr>
          <p:cNvSpPr>
            <a:spLocks noGrp="1"/>
          </p:cNvSpPr>
          <p:nvPr>
            <p:ph type="title"/>
          </p:nvPr>
        </p:nvSpPr>
        <p:spPr>
          <a:xfrm>
            <a:off x="839704" y="2523857"/>
            <a:ext cx="8596668" cy="1320800"/>
          </a:xfrm>
        </p:spPr>
        <p:txBody>
          <a:bodyPr/>
          <a:lstStyle/>
          <a:p>
            <a:pPr algn="ctr"/>
            <a:r>
              <a:rPr lang="en-IN" dirty="0"/>
              <a:t>Q&amp;A</a:t>
            </a:r>
          </a:p>
        </p:txBody>
      </p:sp>
    </p:spTree>
    <p:extLst>
      <p:ext uri="{BB962C8B-B14F-4D97-AF65-F5344CB8AC3E}">
        <p14:creationId xmlns:p14="http://schemas.microsoft.com/office/powerpoint/2010/main" val="2045829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BE30F-EBDD-4286-8380-BEE9AFCA4DC9}"/>
              </a:ext>
            </a:extLst>
          </p:cNvPr>
          <p:cNvSpPr>
            <a:spLocks noGrp="1"/>
          </p:cNvSpPr>
          <p:nvPr>
            <p:ph type="title"/>
          </p:nvPr>
        </p:nvSpPr>
        <p:spPr>
          <a:xfrm>
            <a:off x="805521" y="2768600"/>
            <a:ext cx="8596668" cy="1320800"/>
          </a:xfrm>
        </p:spPr>
        <p:txBody>
          <a:bodyPr/>
          <a:lstStyle/>
          <a:p>
            <a:pPr algn="ctr"/>
            <a:r>
              <a:rPr lang="en-IN" dirty="0"/>
              <a:t>Thank You</a:t>
            </a:r>
          </a:p>
        </p:txBody>
      </p:sp>
    </p:spTree>
    <p:extLst>
      <p:ext uri="{BB962C8B-B14F-4D97-AF65-F5344CB8AC3E}">
        <p14:creationId xmlns:p14="http://schemas.microsoft.com/office/powerpoint/2010/main" val="4224223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6"/>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Century Gothic"/>
              <a:buNone/>
            </a:pPr>
            <a:r>
              <a:rPr lang="en-IN" dirty="0"/>
              <a:t>Agenda</a:t>
            </a:r>
            <a:endParaRPr dirty="0"/>
          </a:p>
        </p:txBody>
      </p:sp>
      <p:sp>
        <p:nvSpPr>
          <p:cNvPr id="141" name="Google Shape;141;p16"/>
          <p:cNvSpPr txBox="1">
            <a:spLocks noGrp="1"/>
          </p:cNvSpPr>
          <p:nvPr>
            <p:ph type="body" idx="1"/>
          </p:nvPr>
        </p:nvSpPr>
        <p:spPr>
          <a:xfrm>
            <a:off x="677324" y="1488625"/>
            <a:ext cx="8768333" cy="4259032"/>
          </a:xfrm>
          <a:prstGeom prst="rect">
            <a:avLst/>
          </a:prstGeom>
          <a:noFill/>
          <a:ln>
            <a:noFill/>
          </a:ln>
        </p:spPr>
        <p:txBody>
          <a:bodyPr spcFirstLastPara="1" wrap="square" lIns="91425" tIns="45700" rIns="91425" bIns="45700" anchor="t" anchorCtr="0">
            <a:noAutofit/>
          </a:bodyPr>
          <a:lstStyle/>
          <a:p>
            <a:pPr marL="285750" indent="-285750">
              <a:lnSpc>
                <a:spcPct val="150000"/>
              </a:lnSpc>
              <a:spcBef>
                <a:spcPts val="0"/>
              </a:spcBef>
              <a:buClr>
                <a:srgbClr val="E1B87F"/>
              </a:buClr>
              <a:buSzPts val="1800"/>
              <a:buFont typeface="Arial" panose="020B0604020202020204" pitchFamily="34" charset="0"/>
              <a:buChar char="•"/>
            </a:pPr>
            <a:r>
              <a:rPr lang="en-US" dirty="0">
                <a:solidFill>
                  <a:schemeClr val="dk1"/>
                </a:solidFill>
              </a:rPr>
              <a:t>Introduction</a:t>
            </a:r>
          </a:p>
          <a:p>
            <a:pPr marL="742950" lvl="1" indent="-285750">
              <a:lnSpc>
                <a:spcPct val="150000"/>
              </a:lnSpc>
              <a:spcBef>
                <a:spcPts val="0"/>
              </a:spcBef>
              <a:buClr>
                <a:srgbClr val="E1B87F"/>
              </a:buClr>
              <a:buSzPts val="1800"/>
              <a:buFont typeface="Arial" panose="020B0604020202020204" pitchFamily="34" charset="0"/>
              <a:buChar char="•"/>
            </a:pPr>
            <a:r>
              <a:rPr lang="en-US" dirty="0">
                <a:solidFill>
                  <a:schemeClr val="dk1"/>
                </a:solidFill>
              </a:rPr>
              <a:t>Company history</a:t>
            </a:r>
          </a:p>
          <a:p>
            <a:pPr marL="742950" lvl="1" indent="-285750">
              <a:lnSpc>
                <a:spcPct val="150000"/>
              </a:lnSpc>
              <a:spcBef>
                <a:spcPts val="0"/>
              </a:spcBef>
              <a:buClr>
                <a:srgbClr val="E1B87F"/>
              </a:buClr>
              <a:buSzPts val="1800"/>
              <a:buFont typeface="Arial" panose="020B0604020202020204" pitchFamily="34" charset="0"/>
              <a:buChar char="•"/>
            </a:pPr>
            <a:r>
              <a:rPr lang="en-US" dirty="0">
                <a:solidFill>
                  <a:schemeClr val="dk1"/>
                </a:solidFill>
              </a:rPr>
              <a:t>Business use-case</a:t>
            </a:r>
          </a:p>
          <a:p>
            <a:pPr marL="285750" indent="-285750">
              <a:lnSpc>
                <a:spcPct val="150000"/>
              </a:lnSpc>
              <a:spcBef>
                <a:spcPts val="0"/>
              </a:spcBef>
              <a:buClr>
                <a:srgbClr val="E1B87F"/>
              </a:buClr>
              <a:buSzPts val="1800"/>
              <a:buFont typeface="Arial" panose="020B0604020202020204" pitchFamily="34" charset="0"/>
              <a:buChar char="•"/>
            </a:pPr>
            <a:r>
              <a:rPr lang="en-US" dirty="0">
                <a:solidFill>
                  <a:schemeClr val="dk1"/>
                </a:solidFill>
              </a:rPr>
              <a:t>Background study</a:t>
            </a:r>
          </a:p>
          <a:p>
            <a:pPr marL="285750" indent="-285750">
              <a:lnSpc>
                <a:spcPct val="150000"/>
              </a:lnSpc>
              <a:spcBef>
                <a:spcPts val="0"/>
              </a:spcBef>
              <a:buClr>
                <a:srgbClr val="E1B87F"/>
              </a:buClr>
              <a:buSzPts val="1800"/>
              <a:buFont typeface="Arial" panose="020B0604020202020204" pitchFamily="34" charset="0"/>
              <a:buChar char="•"/>
            </a:pPr>
            <a:r>
              <a:rPr lang="en-US" dirty="0">
                <a:solidFill>
                  <a:schemeClr val="dk1"/>
                </a:solidFill>
              </a:rPr>
              <a:t>Approach</a:t>
            </a:r>
          </a:p>
          <a:p>
            <a:pPr marL="285750" indent="-285750">
              <a:lnSpc>
                <a:spcPct val="150000"/>
              </a:lnSpc>
              <a:spcBef>
                <a:spcPts val="0"/>
              </a:spcBef>
              <a:buClr>
                <a:srgbClr val="E1B87F"/>
              </a:buClr>
              <a:buSzPts val="1800"/>
              <a:buFont typeface="Arial" panose="020B0604020202020204" pitchFamily="34" charset="0"/>
              <a:buChar char="•"/>
            </a:pPr>
            <a:r>
              <a:rPr lang="en-US" dirty="0">
                <a:solidFill>
                  <a:schemeClr val="dk1"/>
                </a:solidFill>
              </a:rPr>
              <a:t>Results and Conclusion</a:t>
            </a:r>
          </a:p>
          <a:p>
            <a:pPr marL="285750" indent="-285750">
              <a:lnSpc>
                <a:spcPct val="150000"/>
              </a:lnSpc>
              <a:spcBef>
                <a:spcPts val="0"/>
              </a:spcBef>
              <a:buClr>
                <a:srgbClr val="E1B87F"/>
              </a:buClr>
              <a:buSzPts val="1800"/>
              <a:buFont typeface="Arial" panose="020B0604020202020204" pitchFamily="34" charset="0"/>
              <a:buChar char="•"/>
            </a:pPr>
            <a:r>
              <a:rPr lang="en-US" dirty="0">
                <a:solidFill>
                  <a:schemeClr val="dk1"/>
                </a:solidFill>
              </a:rPr>
              <a:t>Q&amp;A</a:t>
            </a:r>
          </a:p>
          <a:p>
            <a:pPr marL="0" indent="0">
              <a:lnSpc>
                <a:spcPct val="150000"/>
              </a:lnSpc>
              <a:spcBef>
                <a:spcPts val="0"/>
              </a:spcBef>
              <a:buClr>
                <a:srgbClr val="E1B87F"/>
              </a:buClr>
              <a:buSzPts val="1800"/>
              <a:buNone/>
            </a:pPr>
            <a:endParaRPr lang="en-US" dirty="0">
              <a:solidFill>
                <a:schemeClr val="dk1"/>
              </a:solidFill>
            </a:endParaRPr>
          </a:p>
        </p:txBody>
      </p:sp>
    </p:spTree>
    <p:extLst>
      <p:ext uri="{BB962C8B-B14F-4D97-AF65-F5344CB8AC3E}">
        <p14:creationId xmlns:p14="http://schemas.microsoft.com/office/powerpoint/2010/main" val="3427774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BBF5-69B1-44A4-903B-3B34AFFF14A9}"/>
              </a:ext>
            </a:extLst>
          </p:cNvPr>
          <p:cNvSpPr>
            <a:spLocks noGrp="1"/>
          </p:cNvSpPr>
          <p:nvPr>
            <p:ph type="title"/>
          </p:nvPr>
        </p:nvSpPr>
        <p:spPr>
          <a:xfrm>
            <a:off x="677334" y="609600"/>
            <a:ext cx="8596668" cy="910107"/>
          </a:xfrm>
        </p:spPr>
        <p:txBody>
          <a:bodyPr/>
          <a:lstStyle/>
          <a:p>
            <a:r>
              <a:rPr lang="en-IN" dirty="0"/>
              <a:t>Introduction</a:t>
            </a:r>
          </a:p>
        </p:txBody>
      </p:sp>
      <p:sp>
        <p:nvSpPr>
          <p:cNvPr id="3" name="Text Placeholder 2">
            <a:extLst>
              <a:ext uri="{FF2B5EF4-FFF2-40B4-BE49-F238E27FC236}">
                <a16:creationId xmlns:a16="http://schemas.microsoft.com/office/drawing/2014/main" id="{47934AF6-9946-45BB-B295-F8786C39F94C}"/>
              </a:ext>
            </a:extLst>
          </p:cNvPr>
          <p:cNvSpPr>
            <a:spLocks noGrp="1"/>
          </p:cNvSpPr>
          <p:nvPr>
            <p:ph type="body" idx="1"/>
          </p:nvPr>
        </p:nvSpPr>
        <p:spPr>
          <a:xfrm>
            <a:off x="677334" y="1648497"/>
            <a:ext cx="8596668" cy="4392866"/>
          </a:xfrm>
        </p:spPr>
        <p:txBody>
          <a:bodyPr/>
          <a:lstStyle/>
          <a:p>
            <a:pPr marL="137160" indent="0">
              <a:buNone/>
            </a:pPr>
            <a:r>
              <a:rPr lang="en-IN" sz="2400" b="1" dirty="0"/>
              <a:t>Company background</a:t>
            </a:r>
          </a:p>
          <a:p>
            <a:pPr marL="137160" indent="0">
              <a:buNone/>
            </a:pPr>
            <a:endParaRPr lang="en-IN" b="1" dirty="0"/>
          </a:p>
          <a:p>
            <a:pPr>
              <a:buFont typeface="Arial" panose="020B0604020202020204" pitchFamily="34" charset="0"/>
              <a:buChar char="•"/>
            </a:pPr>
            <a:r>
              <a:rPr lang="en-IN" dirty="0"/>
              <a:t>Started as JuwelKerze Gmbh in 2013, now renamed as GG Brands Gmbh.</a:t>
            </a:r>
          </a:p>
          <a:p>
            <a:pPr>
              <a:buFont typeface="Arial" panose="020B0604020202020204" pitchFamily="34" charset="0"/>
              <a:buChar char="•"/>
            </a:pPr>
            <a:r>
              <a:rPr lang="en-IN" dirty="0"/>
              <a:t>Producer of luxury scented candles with surprise jewellery inside.</a:t>
            </a:r>
          </a:p>
          <a:p>
            <a:pPr>
              <a:buFont typeface="Arial" panose="020B0604020202020204" pitchFamily="34" charset="0"/>
              <a:buChar char="•"/>
            </a:pPr>
            <a:r>
              <a:rPr lang="en-IN" dirty="0"/>
              <a:t>Sold online via company website and online marketplaces like Amazon, eBay, and offline with the help of B2B partners.</a:t>
            </a:r>
          </a:p>
          <a:p>
            <a:pPr>
              <a:buFont typeface="Arial" panose="020B0604020202020204" pitchFamily="34" charset="0"/>
              <a:buChar char="•"/>
            </a:pPr>
            <a:r>
              <a:rPr lang="en-IN" dirty="0"/>
              <a:t>Products sold in European markets, the U.S and India.</a:t>
            </a:r>
          </a:p>
        </p:txBody>
      </p:sp>
    </p:spTree>
    <p:extLst>
      <p:ext uri="{BB962C8B-B14F-4D97-AF65-F5344CB8AC3E}">
        <p14:creationId xmlns:p14="http://schemas.microsoft.com/office/powerpoint/2010/main" val="1734959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2295D0A-5948-4829-B617-3968F3E33F35}"/>
              </a:ext>
            </a:extLst>
          </p:cNvPr>
          <p:cNvSpPr>
            <a:spLocks noGrp="1"/>
          </p:cNvSpPr>
          <p:nvPr>
            <p:ph type="body" idx="1"/>
          </p:nvPr>
        </p:nvSpPr>
        <p:spPr>
          <a:xfrm>
            <a:off x="677334" y="553793"/>
            <a:ext cx="7403159" cy="5487570"/>
          </a:xfrm>
        </p:spPr>
        <p:txBody>
          <a:bodyPr/>
          <a:lstStyle/>
          <a:p>
            <a:pPr marL="137160" indent="0">
              <a:buNone/>
            </a:pPr>
            <a:r>
              <a:rPr lang="en-IN" sz="2400" b="1" dirty="0"/>
              <a:t>Business use-case</a:t>
            </a:r>
          </a:p>
          <a:p>
            <a:pPr marL="137160" indent="0">
              <a:buNone/>
            </a:pPr>
            <a:endParaRPr lang="en-IN" sz="2400" dirty="0"/>
          </a:p>
          <a:p>
            <a:pPr>
              <a:buFont typeface="Arial" panose="020B0604020202020204" pitchFamily="34" charset="0"/>
              <a:buChar char="•"/>
            </a:pPr>
            <a:r>
              <a:rPr lang="en-IN" dirty="0"/>
              <a:t>Current version of website includes a recommender engine developed by the Shopify platform which provides static and non-personalised recommendations.</a:t>
            </a:r>
          </a:p>
          <a:p>
            <a:pPr>
              <a:buFont typeface="Arial" panose="020B0604020202020204" pitchFamily="34" charset="0"/>
              <a:buChar char="•"/>
            </a:pPr>
            <a:r>
              <a:rPr lang="en-IN" dirty="0"/>
              <a:t>Major goal is to develop a recommendation system that utilises the colours and smell of the products to provide recommended products that are “similar” to customer selection.</a:t>
            </a:r>
          </a:p>
          <a:p>
            <a:pPr>
              <a:buFont typeface="Arial" panose="020B0604020202020204" pitchFamily="34" charset="0"/>
              <a:buChar char="•"/>
            </a:pPr>
            <a:r>
              <a:rPr lang="en-IN" dirty="0"/>
              <a:t>Goal of this thesis is to focus only on the colours of the products.</a:t>
            </a:r>
          </a:p>
          <a:p>
            <a:pPr>
              <a:buFont typeface="Arial" panose="020B0604020202020204" pitchFamily="34" charset="0"/>
              <a:buChar char="•"/>
            </a:pPr>
            <a:r>
              <a:rPr lang="en-IN" dirty="0"/>
              <a:t>Try different approaches to group products with similar colours and finalise on the best approach.</a:t>
            </a:r>
          </a:p>
        </p:txBody>
      </p:sp>
      <p:pic>
        <p:nvPicPr>
          <p:cNvPr id="5" name="Picture 4">
            <a:extLst>
              <a:ext uri="{FF2B5EF4-FFF2-40B4-BE49-F238E27FC236}">
                <a16:creationId xmlns:a16="http://schemas.microsoft.com/office/drawing/2014/main" id="{C29ACD2A-ADD6-4BFD-AF99-D34206171F16}"/>
              </a:ext>
            </a:extLst>
          </p:cNvPr>
          <p:cNvPicPr>
            <a:picLocks noChangeAspect="1"/>
          </p:cNvPicPr>
          <p:nvPr/>
        </p:nvPicPr>
        <p:blipFill>
          <a:blip r:embed="rId2"/>
          <a:stretch>
            <a:fillRect/>
          </a:stretch>
        </p:blipFill>
        <p:spPr>
          <a:xfrm>
            <a:off x="8080493" y="1427903"/>
            <a:ext cx="3434173" cy="4002193"/>
          </a:xfrm>
          <a:prstGeom prst="rect">
            <a:avLst/>
          </a:prstGeom>
        </p:spPr>
      </p:pic>
    </p:spTree>
    <p:extLst>
      <p:ext uri="{BB962C8B-B14F-4D97-AF65-F5344CB8AC3E}">
        <p14:creationId xmlns:p14="http://schemas.microsoft.com/office/powerpoint/2010/main" val="266711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5D141-305A-4168-861F-2F0F7ED122B4}"/>
              </a:ext>
            </a:extLst>
          </p:cNvPr>
          <p:cNvSpPr>
            <a:spLocks noGrp="1"/>
          </p:cNvSpPr>
          <p:nvPr>
            <p:ph type="title"/>
          </p:nvPr>
        </p:nvSpPr>
        <p:spPr>
          <a:xfrm>
            <a:off x="677334" y="609600"/>
            <a:ext cx="8596668" cy="884349"/>
          </a:xfrm>
        </p:spPr>
        <p:txBody>
          <a:bodyPr/>
          <a:lstStyle/>
          <a:p>
            <a:r>
              <a:rPr lang="en-IN" dirty="0"/>
              <a:t>Background Study</a:t>
            </a:r>
          </a:p>
        </p:txBody>
      </p:sp>
      <p:sp>
        <p:nvSpPr>
          <p:cNvPr id="3" name="Text Placeholder 2">
            <a:extLst>
              <a:ext uri="{FF2B5EF4-FFF2-40B4-BE49-F238E27FC236}">
                <a16:creationId xmlns:a16="http://schemas.microsoft.com/office/drawing/2014/main" id="{E15BB8F8-FB04-4E2C-BB17-6D405091193B}"/>
              </a:ext>
            </a:extLst>
          </p:cNvPr>
          <p:cNvSpPr>
            <a:spLocks noGrp="1"/>
          </p:cNvSpPr>
          <p:nvPr>
            <p:ph type="body" idx="1"/>
          </p:nvPr>
        </p:nvSpPr>
        <p:spPr>
          <a:xfrm>
            <a:off x="677334" y="1687133"/>
            <a:ext cx="8596668" cy="4354230"/>
          </a:xfrm>
        </p:spPr>
        <p:txBody>
          <a:bodyPr/>
          <a:lstStyle/>
          <a:p>
            <a:pPr marL="137160" indent="0">
              <a:buNone/>
            </a:pPr>
            <a:r>
              <a:rPr lang="en-IN" b="1" dirty="0"/>
              <a:t>Colours and Colour Models</a:t>
            </a:r>
          </a:p>
          <a:p>
            <a:pPr>
              <a:buFont typeface="Arial" panose="020B0604020202020204" pitchFamily="34" charset="0"/>
              <a:buChar char="•"/>
            </a:pPr>
            <a:r>
              <a:rPr lang="en-IN" dirty="0"/>
              <a:t>Primary attributes are Hue, Saturation and Lightness.</a:t>
            </a:r>
          </a:p>
          <a:p>
            <a:pPr>
              <a:buFont typeface="Arial" panose="020B0604020202020204" pitchFamily="34" charset="0"/>
              <a:buChar char="•"/>
            </a:pPr>
            <a:endParaRPr lang="en-IN" dirty="0"/>
          </a:p>
          <a:p>
            <a:pPr>
              <a:buFont typeface="Arial" panose="020B0604020202020204" pitchFamily="34" charset="0"/>
              <a:buChar char="•"/>
            </a:pPr>
            <a:endParaRPr lang="en-IN" dirty="0"/>
          </a:p>
          <a:p>
            <a:pPr marL="137160" indent="0">
              <a:buNone/>
            </a:pPr>
            <a:endParaRPr lang="en-IN" dirty="0"/>
          </a:p>
          <a:p>
            <a:pPr marL="137160" indent="0">
              <a:buNone/>
            </a:pPr>
            <a:endParaRPr lang="en-IN" dirty="0"/>
          </a:p>
          <a:p>
            <a:pPr>
              <a:buFont typeface="Arial" panose="020B0604020202020204" pitchFamily="34" charset="0"/>
              <a:buChar char="•"/>
            </a:pPr>
            <a:r>
              <a:rPr lang="en-IN" dirty="0"/>
              <a:t>Colour models primarily researched include, RGB, HSL, Munsell, CIE and Pantone.</a:t>
            </a:r>
          </a:p>
          <a:p>
            <a:pPr>
              <a:buFont typeface="Arial" panose="020B0604020202020204" pitchFamily="34" charset="0"/>
              <a:buChar char="•"/>
            </a:pPr>
            <a:r>
              <a:rPr lang="en-IN" dirty="0"/>
              <a:t>The HSL model was selected to be the base model to cluster colours due to the continuity of colours in the model and the ease of use computationally when compared to the other colour models.</a:t>
            </a:r>
          </a:p>
          <a:p>
            <a:pPr>
              <a:buFont typeface="Arial" panose="020B0604020202020204" pitchFamily="34" charset="0"/>
              <a:buChar char="•"/>
            </a:pPr>
            <a:r>
              <a:rPr lang="en-IN" dirty="0"/>
              <a:t>Pantone codes, although being used to identify the colours of the candles, cannot be used in this analysis due to restriction over free usage.</a:t>
            </a:r>
          </a:p>
        </p:txBody>
      </p:sp>
      <p:pic>
        <p:nvPicPr>
          <p:cNvPr id="2050" name="Picture 2">
            <a:extLst>
              <a:ext uri="{FF2B5EF4-FFF2-40B4-BE49-F238E27FC236}">
                <a16:creationId xmlns:a16="http://schemas.microsoft.com/office/drawing/2014/main" id="{AC9351C5-B9EB-47DB-888D-F50BE1FBA6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8502" y="1651381"/>
            <a:ext cx="2373497" cy="177761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2D0E4EC-0318-4372-813F-551AD13B65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8501" y="3774682"/>
            <a:ext cx="2373498" cy="20580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7968E83-30A3-4E3F-9E66-FBA4D122E1F5}"/>
              </a:ext>
            </a:extLst>
          </p:cNvPr>
          <p:cNvPicPr>
            <a:picLocks noChangeAspect="1"/>
          </p:cNvPicPr>
          <p:nvPr/>
        </p:nvPicPr>
        <p:blipFill>
          <a:blip r:embed="rId4"/>
          <a:stretch>
            <a:fillRect/>
          </a:stretch>
        </p:blipFill>
        <p:spPr>
          <a:xfrm>
            <a:off x="2717797" y="2540190"/>
            <a:ext cx="4515741" cy="1672677"/>
          </a:xfrm>
          <a:prstGeom prst="rect">
            <a:avLst/>
          </a:prstGeom>
        </p:spPr>
      </p:pic>
    </p:spTree>
    <p:extLst>
      <p:ext uri="{BB962C8B-B14F-4D97-AF65-F5344CB8AC3E}">
        <p14:creationId xmlns:p14="http://schemas.microsoft.com/office/powerpoint/2010/main" val="3601614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2056E-3E7A-49E8-BB17-928C736779A2}"/>
              </a:ext>
            </a:extLst>
          </p:cNvPr>
          <p:cNvSpPr>
            <a:spLocks noGrp="1"/>
          </p:cNvSpPr>
          <p:nvPr>
            <p:ph type="title"/>
          </p:nvPr>
        </p:nvSpPr>
        <p:spPr>
          <a:xfrm>
            <a:off x="677334" y="609600"/>
            <a:ext cx="8596668" cy="807076"/>
          </a:xfrm>
        </p:spPr>
        <p:txBody>
          <a:bodyPr/>
          <a:lstStyle/>
          <a:p>
            <a:r>
              <a:rPr lang="en-IN" dirty="0"/>
              <a:t>Approach</a:t>
            </a:r>
          </a:p>
        </p:txBody>
      </p:sp>
      <p:sp>
        <p:nvSpPr>
          <p:cNvPr id="3" name="Text Placeholder 2">
            <a:extLst>
              <a:ext uri="{FF2B5EF4-FFF2-40B4-BE49-F238E27FC236}">
                <a16:creationId xmlns:a16="http://schemas.microsoft.com/office/drawing/2014/main" id="{4786E0FE-9F26-4B2E-AECD-49E0A6A8D650}"/>
              </a:ext>
            </a:extLst>
          </p:cNvPr>
          <p:cNvSpPr>
            <a:spLocks noGrp="1"/>
          </p:cNvSpPr>
          <p:nvPr>
            <p:ph type="body" idx="1"/>
          </p:nvPr>
        </p:nvSpPr>
        <p:spPr>
          <a:xfrm>
            <a:off x="677334" y="1635617"/>
            <a:ext cx="8596668" cy="4984124"/>
          </a:xfrm>
        </p:spPr>
        <p:txBody>
          <a:bodyPr/>
          <a:lstStyle/>
          <a:p>
            <a:pPr marL="137160" indent="0">
              <a:buNone/>
            </a:pPr>
            <a:r>
              <a:rPr lang="en-IN" sz="2400" b="1" dirty="0"/>
              <a:t>Data preparation</a:t>
            </a:r>
          </a:p>
          <a:p>
            <a:pPr marL="137160" indent="0">
              <a:buNone/>
            </a:pPr>
            <a:endParaRPr lang="en-IN" dirty="0"/>
          </a:p>
          <a:p>
            <a:pPr>
              <a:buFont typeface="Arial" panose="020B0604020202020204" pitchFamily="34" charset="0"/>
              <a:buChar char="•"/>
            </a:pPr>
            <a:r>
              <a:rPr lang="en-IN" dirty="0"/>
              <a:t>The product information stored in the database only includes the “pantone code” to identify the colour along with a generic name of the colour.</a:t>
            </a:r>
          </a:p>
          <a:p>
            <a:pPr>
              <a:buFont typeface="Arial" panose="020B0604020202020204" pitchFamily="34" charset="0"/>
              <a:buChar char="•"/>
            </a:pPr>
            <a:r>
              <a:rPr lang="en-IN" dirty="0"/>
              <a:t>These pantone codes needed to be converted to HSL values before the modelling can take place.</a:t>
            </a:r>
          </a:p>
          <a:p>
            <a:pPr>
              <a:buFont typeface="Arial" panose="020B0604020202020204" pitchFamily="34" charset="0"/>
              <a:buChar char="•"/>
            </a:pPr>
            <a:r>
              <a:rPr lang="en-IN" dirty="0"/>
              <a:t>This conversion takes place as per the below steps.</a:t>
            </a:r>
          </a:p>
          <a:p>
            <a:pPr marL="137160" indent="0">
              <a:buNone/>
            </a:pPr>
            <a:endParaRPr lang="en-IN" dirty="0"/>
          </a:p>
          <a:p>
            <a:pPr marL="137160" indent="0">
              <a:buNone/>
            </a:pPr>
            <a:endParaRPr lang="en-IN" dirty="0"/>
          </a:p>
          <a:p>
            <a:pPr marL="137160" indent="0">
              <a:buNone/>
            </a:pPr>
            <a:endParaRPr lang="en-IN" dirty="0"/>
          </a:p>
          <a:p>
            <a:pPr marL="137160" indent="0">
              <a:buNone/>
            </a:pPr>
            <a:r>
              <a:rPr lang="en-IN" dirty="0"/>
              <a:t>A third party source had to be used to obtain the approximate Hex values of the respective Pantone codes.</a:t>
            </a:r>
          </a:p>
        </p:txBody>
      </p:sp>
      <p:pic>
        <p:nvPicPr>
          <p:cNvPr id="5" name="Picture 4">
            <a:extLst>
              <a:ext uri="{FF2B5EF4-FFF2-40B4-BE49-F238E27FC236}">
                <a16:creationId xmlns:a16="http://schemas.microsoft.com/office/drawing/2014/main" id="{2B2B04E9-047E-4090-BF95-3412474B6EEF}"/>
              </a:ext>
            </a:extLst>
          </p:cNvPr>
          <p:cNvPicPr>
            <a:picLocks noChangeAspect="1"/>
          </p:cNvPicPr>
          <p:nvPr/>
        </p:nvPicPr>
        <p:blipFill>
          <a:blip r:embed="rId2"/>
          <a:stretch>
            <a:fillRect/>
          </a:stretch>
        </p:blipFill>
        <p:spPr>
          <a:xfrm>
            <a:off x="1780986" y="4858524"/>
            <a:ext cx="6389364" cy="727717"/>
          </a:xfrm>
          <a:prstGeom prst="rect">
            <a:avLst/>
          </a:prstGeom>
        </p:spPr>
      </p:pic>
    </p:spTree>
    <p:extLst>
      <p:ext uri="{BB962C8B-B14F-4D97-AF65-F5344CB8AC3E}">
        <p14:creationId xmlns:p14="http://schemas.microsoft.com/office/powerpoint/2010/main" val="2374590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58F175-C941-4484-BF42-2F03DC844D69}"/>
              </a:ext>
            </a:extLst>
          </p:cNvPr>
          <p:cNvSpPr>
            <a:spLocks noGrp="1"/>
          </p:cNvSpPr>
          <p:nvPr>
            <p:ph type="body" idx="1"/>
          </p:nvPr>
        </p:nvSpPr>
        <p:spPr>
          <a:xfrm>
            <a:off x="677334" y="476519"/>
            <a:ext cx="8596668" cy="5564844"/>
          </a:xfrm>
        </p:spPr>
        <p:txBody>
          <a:bodyPr/>
          <a:lstStyle/>
          <a:p>
            <a:pPr marL="137160" indent="0">
              <a:buNone/>
            </a:pPr>
            <a:r>
              <a:rPr lang="en-IN" b="1" dirty="0"/>
              <a:t>Different models experimented with</a:t>
            </a:r>
          </a:p>
          <a:p>
            <a:pPr marL="137160" indent="0">
              <a:buNone/>
            </a:pPr>
            <a:endParaRPr lang="en-IN" b="1" dirty="0"/>
          </a:p>
          <a:p>
            <a:pPr>
              <a:buFont typeface="Arial" panose="020B0604020202020204" pitchFamily="34" charset="0"/>
              <a:buChar char="•"/>
            </a:pPr>
            <a:r>
              <a:rPr lang="en-IN" dirty="0"/>
              <a:t>Custom function that programmatically compares the Hue, Saturation and Lightness attribute groups that was manually created between the selected product and the other products in the database.</a:t>
            </a:r>
          </a:p>
          <a:p>
            <a:pPr>
              <a:buFont typeface="Arial" panose="020B0604020202020204" pitchFamily="34" charset="0"/>
              <a:buChar char="•"/>
            </a:pPr>
            <a:r>
              <a:rPr lang="en-IN" dirty="0"/>
              <a:t>Mathematical function to calculate the Euclidean distance between the colour attributes of selected product and the other products in the database.</a:t>
            </a:r>
          </a:p>
          <a:p>
            <a:pPr>
              <a:buFont typeface="Arial" panose="020B0604020202020204" pitchFamily="34" charset="0"/>
              <a:buChar char="•"/>
            </a:pPr>
            <a:r>
              <a:rPr lang="en-IN" dirty="0"/>
              <a:t>K-means clustering on the entire dataset to generate labels based on the colour attributes for each product.</a:t>
            </a:r>
          </a:p>
          <a:p>
            <a:pPr>
              <a:buFont typeface="Arial" panose="020B0604020202020204" pitchFamily="34" charset="0"/>
              <a:buChar char="•"/>
            </a:pPr>
            <a:r>
              <a:rPr lang="en-IN" dirty="0"/>
              <a:t>DBSCAN clustering on the entire dataset to generate labels based on the colour attributes for each product.</a:t>
            </a:r>
          </a:p>
        </p:txBody>
      </p:sp>
    </p:spTree>
    <p:extLst>
      <p:ext uri="{BB962C8B-B14F-4D97-AF65-F5344CB8AC3E}">
        <p14:creationId xmlns:p14="http://schemas.microsoft.com/office/powerpoint/2010/main" val="2557917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0ECE7-2031-49A4-8F17-FD5E2F5CD488}"/>
              </a:ext>
            </a:extLst>
          </p:cNvPr>
          <p:cNvSpPr>
            <a:spLocks noGrp="1"/>
          </p:cNvSpPr>
          <p:nvPr>
            <p:ph type="title"/>
          </p:nvPr>
        </p:nvSpPr>
        <p:spPr>
          <a:xfrm>
            <a:off x="677334" y="609600"/>
            <a:ext cx="8596668" cy="510746"/>
          </a:xfrm>
        </p:spPr>
        <p:txBody>
          <a:bodyPr/>
          <a:lstStyle/>
          <a:p>
            <a:r>
              <a:rPr lang="en-IN" sz="2000" b="1" dirty="0"/>
              <a:t>Custom function with manual grouping</a:t>
            </a:r>
          </a:p>
        </p:txBody>
      </p:sp>
      <p:sp>
        <p:nvSpPr>
          <p:cNvPr id="3" name="Text Placeholder 2">
            <a:extLst>
              <a:ext uri="{FF2B5EF4-FFF2-40B4-BE49-F238E27FC236}">
                <a16:creationId xmlns:a16="http://schemas.microsoft.com/office/drawing/2014/main" id="{4EEAAE0A-172D-44FB-AA16-34BD5F54967E}"/>
              </a:ext>
            </a:extLst>
          </p:cNvPr>
          <p:cNvSpPr>
            <a:spLocks noGrp="1"/>
          </p:cNvSpPr>
          <p:nvPr>
            <p:ph type="body" idx="1"/>
          </p:nvPr>
        </p:nvSpPr>
        <p:spPr>
          <a:xfrm>
            <a:off x="677334" y="1260389"/>
            <a:ext cx="8596668" cy="4780973"/>
          </a:xfrm>
        </p:spPr>
        <p:txBody>
          <a:bodyPr/>
          <a:lstStyle/>
          <a:p>
            <a:pPr>
              <a:buFont typeface="Arial" panose="020B0604020202020204" pitchFamily="34" charset="0"/>
              <a:buChar char="•"/>
            </a:pPr>
            <a:r>
              <a:rPr lang="en-IN" dirty="0"/>
              <a:t>The Hue, Saturation and Lightness attributes are split into subgroups as per the below logic.</a:t>
            </a:r>
          </a:p>
          <a:p>
            <a:pPr lvl="1">
              <a:buFont typeface="Arial" panose="020B0604020202020204" pitchFamily="34" charset="0"/>
              <a:buChar char="•"/>
            </a:pPr>
            <a:r>
              <a:rPr lang="en-IN" dirty="0"/>
              <a:t>Hue split into groups of 30 degrees each (0-30, 31-60, etc..) for the 360 degrees of the Hue colour wheel.</a:t>
            </a:r>
          </a:p>
          <a:p>
            <a:pPr lvl="1">
              <a:buFont typeface="Arial" panose="020B0604020202020204" pitchFamily="34" charset="0"/>
              <a:buChar char="•"/>
            </a:pPr>
            <a:r>
              <a:rPr lang="en-IN" dirty="0"/>
              <a:t>Saturation and lightness are split into groups of 20 units for the 100% of values.</a:t>
            </a:r>
          </a:p>
          <a:p>
            <a:pPr marL="444500" lvl="1" indent="-320675">
              <a:buFont typeface="Arial" panose="020B0604020202020204" pitchFamily="34" charset="0"/>
              <a:buChar char="•"/>
            </a:pPr>
            <a:r>
              <a:rPr lang="en-IN" dirty="0"/>
              <a:t>This function works by first comparing the values of the colour attributes and retrieving a set number of results and if the number of results is less than the set threshold, then the range of search for saturation and lightness are increased. This process continues till the threshold is reached.</a:t>
            </a:r>
          </a:p>
          <a:p>
            <a:pPr marL="444500" lvl="1" indent="-320675">
              <a:buFont typeface="Arial" panose="020B0604020202020204" pitchFamily="34" charset="0"/>
              <a:buChar char="•"/>
            </a:pPr>
            <a:r>
              <a:rPr lang="en-IN" dirty="0"/>
              <a:t>This function does not create clusters of products but instead returns a set number of products that are similar to the main product.</a:t>
            </a:r>
          </a:p>
          <a:p>
            <a:pPr marL="444500" lvl="1" indent="-320675">
              <a:buFont typeface="Arial" panose="020B0604020202020204" pitchFamily="34" charset="0"/>
              <a:buChar char="•"/>
            </a:pPr>
            <a:endParaRPr lang="en-IN" dirty="0"/>
          </a:p>
        </p:txBody>
      </p:sp>
      <p:pic>
        <p:nvPicPr>
          <p:cNvPr id="4" name="Picture 4">
            <a:extLst>
              <a:ext uri="{FF2B5EF4-FFF2-40B4-BE49-F238E27FC236}">
                <a16:creationId xmlns:a16="http://schemas.microsoft.com/office/drawing/2014/main" id="{FEC52B89-7D6A-401F-9834-4C0B01CB10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8502" y="2120063"/>
            <a:ext cx="2373498" cy="20580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1E1D64A-26D9-4D34-B762-47A0A936214F}"/>
              </a:ext>
            </a:extLst>
          </p:cNvPr>
          <p:cNvPicPr>
            <a:picLocks noChangeAspect="1"/>
          </p:cNvPicPr>
          <p:nvPr/>
        </p:nvPicPr>
        <p:blipFill>
          <a:blip r:embed="rId3"/>
          <a:stretch>
            <a:fillRect/>
          </a:stretch>
        </p:blipFill>
        <p:spPr>
          <a:xfrm>
            <a:off x="9818502" y="4508728"/>
            <a:ext cx="2373498" cy="1672677"/>
          </a:xfrm>
          <a:prstGeom prst="rect">
            <a:avLst/>
          </a:prstGeom>
        </p:spPr>
      </p:pic>
      <p:pic>
        <p:nvPicPr>
          <p:cNvPr id="7" name="Picture 6">
            <a:extLst>
              <a:ext uri="{FF2B5EF4-FFF2-40B4-BE49-F238E27FC236}">
                <a16:creationId xmlns:a16="http://schemas.microsoft.com/office/drawing/2014/main" id="{6DB0ED64-6B67-4EF6-B58C-1D56AAFB3DC6}"/>
              </a:ext>
            </a:extLst>
          </p:cNvPr>
          <p:cNvPicPr>
            <a:picLocks noChangeAspect="1"/>
          </p:cNvPicPr>
          <p:nvPr/>
        </p:nvPicPr>
        <p:blipFill>
          <a:blip r:embed="rId4"/>
          <a:stretch>
            <a:fillRect/>
          </a:stretch>
        </p:blipFill>
        <p:spPr>
          <a:xfrm>
            <a:off x="2304079" y="5272755"/>
            <a:ext cx="5343177" cy="1341175"/>
          </a:xfrm>
          <a:prstGeom prst="rect">
            <a:avLst/>
          </a:prstGeom>
        </p:spPr>
      </p:pic>
    </p:spTree>
    <p:extLst>
      <p:ext uri="{BB962C8B-B14F-4D97-AF65-F5344CB8AC3E}">
        <p14:creationId xmlns:p14="http://schemas.microsoft.com/office/powerpoint/2010/main" val="3741442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9C470-AD27-4976-B27F-C12566181186}"/>
              </a:ext>
            </a:extLst>
          </p:cNvPr>
          <p:cNvSpPr>
            <a:spLocks noGrp="1"/>
          </p:cNvSpPr>
          <p:nvPr>
            <p:ph type="title"/>
          </p:nvPr>
        </p:nvSpPr>
        <p:spPr>
          <a:xfrm>
            <a:off x="677334" y="609600"/>
            <a:ext cx="8596668" cy="510746"/>
          </a:xfrm>
        </p:spPr>
        <p:txBody>
          <a:bodyPr/>
          <a:lstStyle/>
          <a:p>
            <a:r>
              <a:rPr lang="en-IN" sz="2000" b="1" dirty="0"/>
              <a:t>Calculation of Euclidean distance between product attributes.</a:t>
            </a:r>
            <a:endParaRPr lang="en-IN" sz="2000" dirty="0"/>
          </a:p>
        </p:txBody>
      </p:sp>
      <p:sp>
        <p:nvSpPr>
          <p:cNvPr id="3" name="Text Placeholder 2">
            <a:extLst>
              <a:ext uri="{FF2B5EF4-FFF2-40B4-BE49-F238E27FC236}">
                <a16:creationId xmlns:a16="http://schemas.microsoft.com/office/drawing/2014/main" id="{29C4F760-DC2A-49B1-8A22-80A0512BA2CF}"/>
              </a:ext>
            </a:extLst>
          </p:cNvPr>
          <p:cNvSpPr>
            <a:spLocks noGrp="1"/>
          </p:cNvSpPr>
          <p:nvPr>
            <p:ph type="body" idx="1"/>
          </p:nvPr>
        </p:nvSpPr>
        <p:spPr>
          <a:xfrm>
            <a:off x="677334" y="1252151"/>
            <a:ext cx="8596668" cy="4789211"/>
          </a:xfrm>
        </p:spPr>
        <p:txBody>
          <a:bodyPr/>
          <a:lstStyle/>
          <a:p>
            <a:pPr>
              <a:buFont typeface="Arial" panose="020B0604020202020204" pitchFamily="34" charset="0"/>
              <a:buChar char="•"/>
            </a:pPr>
            <a:r>
              <a:rPr lang="en-IN" dirty="0"/>
              <a:t>This mathematical function tries to use the Euclidean distance formula to calculate the distances between two products.</a:t>
            </a:r>
          </a:p>
          <a:p>
            <a:pPr>
              <a:buFont typeface="Arial" panose="020B0604020202020204" pitchFamily="34" charset="0"/>
              <a:buChar char="•"/>
            </a:pPr>
            <a:r>
              <a:rPr lang="en-IN" dirty="0"/>
              <a:t>The Euclidean distance formula for 3-coordinates was used to accommodate the Hue, Saturation and Lightness values.</a:t>
            </a:r>
          </a:p>
          <a:p>
            <a:pPr>
              <a:buFont typeface="Arial" panose="020B0604020202020204" pitchFamily="34" charset="0"/>
              <a:buChar char="•"/>
            </a:pPr>
            <a:r>
              <a:rPr lang="en-IN" dirty="0"/>
              <a:t>The Hue had to be converted from degrees to radians in order to calculate the difference more efficiently.</a:t>
            </a:r>
          </a:p>
          <a:p>
            <a:pPr>
              <a:buFont typeface="Arial" panose="020B0604020202020204" pitchFamily="34" charset="0"/>
              <a:buChar char="•"/>
            </a:pPr>
            <a:r>
              <a:rPr lang="en-IN" dirty="0"/>
              <a:t>Similar to the custom function, this distance calculations function also returns a set number of products that have the least distance with the main product.</a:t>
            </a:r>
          </a:p>
          <a:p>
            <a:pPr>
              <a:buFont typeface="Arial" panose="020B0604020202020204" pitchFamily="34" charset="0"/>
              <a:buChar char="•"/>
            </a:pPr>
            <a:r>
              <a:rPr lang="en-IN" dirty="0"/>
              <a:t>Another point in common is the need to run the function on the entire data set each time a “recommendation” is required.</a:t>
            </a:r>
          </a:p>
        </p:txBody>
      </p:sp>
      <p:pic>
        <p:nvPicPr>
          <p:cNvPr id="1028" name="Picture 4">
            <a:extLst>
              <a:ext uri="{FF2B5EF4-FFF2-40B4-BE49-F238E27FC236}">
                <a16:creationId xmlns:a16="http://schemas.microsoft.com/office/drawing/2014/main" id="{5AF3C2DD-EE26-4E80-A1B0-691EF9E34A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9098" y="1252151"/>
            <a:ext cx="2783080" cy="20873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856045F-8B9B-423E-8960-87F2334EF985}"/>
              </a:ext>
            </a:extLst>
          </p:cNvPr>
          <p:cNvPicPr>
            <a:picLocks noChangeAspect="1"/>
          </p:cNvPicPr>
          <p:nvPr/>
        </p:nvPicPr>
        <p:blipFill>
          <a:blip r:embed="rId3"/>
          <a:stretch>
            <a:fillRect/>
          </a:stretch>
        </p:blipFill>
        <p:spPr>
          <a:xfrm>
            <a:off x="8845594" y="4016280"/>
            <a:ext cx="3286584" cy="295316"/>
          </a:xfrm>
          <a:prstGeom prst="rect">
            <a:avLst/>
          </a:prstGeom>
        </p:spPr>
      </p:pic>
    </p:spTree>
    <p:extLst>
      <p:ext uri="{BB962C8B-B14F-4D97-AF65-F5344CB8AC3E}">
        <p14:creationId xmlns:p14="http://schemas.microsoft.com/office/powerpoint/2010/main" val="2094492469"/>
      </p:ext>
    </p:extLst>
  </p:cSld>
  <p:clrMapOvr>
    <a:masterClrMapping/>
  </p:clrMapOvr>
</p:sld>
</file>

<file path=ppt/theme/theme1.xml><?xml version="1.0" encoding="utf-8"?>
<a:theme xmlns:a="http://schemas.openxmlformats.org/drawingml/2006/main" name="Facet">
  <a:themeElements>
    <a:clrScheme name="GGB">
      <a:dk1>
        <a:srgbClr val="000000"/>
      </a:dk1>
      <a:lt1>
        <a:srgbClr val="FFFFFF"/>
      </a:lt1>
      <a:dk2>
        <a:srgbClr val="505046"/>
      </a:dk2>
      <a:lt2>
        <a:srgbClr val="EEECE1"/>
      </a:lt2>
      <a:accent1>
        <a:srgbClr val="212322"/>
      </a:accent1>
      <a:accent2>
        <a:srgbClr val="E1B87F"/>
      </a:accent2>
      <a:accent3>
        <a:srgbClr val="E2B87E"/>
      </a:accent3>
      <a:accent4>
        <a:srgbClr val="E2B87E"/>
      </a:accent4>
      <a:accent5>
        <a:srgbClr val="E2B87E"/>
      </a:accent5>
      <a:accent6>
        <a:srgbClr val="E2B87E"/>
      </a:accent6>
      <a:hlink>
        <a:srgbClr val="E2B87E"/>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GB_ppt_template" id="{82C16D47-3289-4D28-A177-D450370CBDF2}" vid="{0D7E52AC-2A61-417A-960F-A6EC67E82A8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GGB_ppt_template</Template>
  <TotalTime>767</TotalTime>
  <Words>1609</Words>
  <Application>Microsoft Office PowerPoint</Application>
  <PresentationFormat>Widescreen</PresentationFormat>
  <Paragraphs>108</Paragraphs>
  <Slides>19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Noto Sans Symbols</vt:lpstr>
      <vt:lpstr>Facet</vt:lpstr>
      <vt:lpstr>Master‘s Thesis Product Categorisation for Customer Recommendation</vt:lpstr>
      <vt:lpstr>Agenda</vt:lpstr>
      <vt:lpstr>Introduction</vt:lpstr>
      <vt:lpstr>PowerPoint Presentation</vt:lpstr>
      <vt:lpstr>Background Study</vt:lpstr>
      <vt:lpstr>Approach</vt:lpstr>
      <vt:lpstr>PowerPoint Presentation</vt:lpstr>
      <vt:lpstr>Custom function with manual grouping</vt:lpstr>
      <vt:lpstr>Calculation of Euclidean distance between product attributes.</vt:lpstr>
      <vt:lpstr>K-Means clustering of products</vt:lpstr>
      <vt:lpstr>DBSCAN clustering of products</vt:lpstr>
      <vt:lpstr>Results</vt:lpstr>
      <vt:lpstr>Initial observations for all algorithms</vt:lpstr>
      <vt:lpstr>Quantitative results between K-Means and DBSCAN</vt:lpstr>
      <vt:lpstr>Summary and Conclusion</vt:lpstr>
      <vt:lpstr>Future scope and development</vt:lpstr>
      <vt:lpstr>PowerPoint Presentation</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Categorisation for Customer Recommendation</dc:title>
  <dc:creator>Abhishek Kurup</dc:creator>
  <cp:lastModifiedBy>Abhishek Kurup</cp:lastModifiedBy>
  <cp:revision>44</cp:revision>
  <dcterms:created xsi:type="dcterms:W3CDTF">2021-03-11T17:50:04Z</dcterms:created>
  <dcterms:modified xsi:type="dcterms:W3CDTF">2021-03-14T21:24:51Z</dcterms:modified>
</cp:coreProperties>
</file>