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257" r:id="rId2"/>
    <p:sldId id="261" r:id="rId3"/>
    <p:sldId id="263" r:id="rId4"/>
    <p:sldId id="300" r:id="rId5"/>
    <p:sldId id="262" r:id="rId6"/>
    <p:sldId id="264" r:id="rId7"/>
    <p:sldId id="265" r:id="rId8"/>
    <p:sldId id="266" r:id="rId9"/>
    <p:sldId id="302" r:id="rId10"/>
    <p:sldId id="268" r:id="rId11"/>
    <p:sldId id="270" r:id="rId12"/>
    <p:sldId id="267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79" r:id="rId21"/>
    <p:sldId id="280" r:id="rId22"/>
    <p:sldId id="282" r:id="rId23"/>
    <p:sldId id="281" r:id="rId24"/>
    <p:sldId id="284" r:id="rId25"/>
    <p:sldId id="285" r:id="rId26"/>
    <p:sldId id="287" r:id="rId27"/>
    <p:sldId id="288" r:id="rId28"/>
    <p:sldId id="289" r:id="rId29"/>
    <p:sldId id="283" r:id="rId30"/>
    <p:sldId id="291" r:id="rId31"/>
    <p:sldId id="292" r:id="rId32"/>
    <p:sldId id="293" r:id="rId33"/>
    <p:sldId id="301" r:id="rId34"/>
    <p:sldId id="295" r:id="rId35"/>
    <p:sldId id="294" r:id="rId36"/>
    <p:sldId id="297" r:id="rId37"/>
    <p:sldId id="298" r:id="rId38"/>
    <p:sldId id="296" r:id="rId39"/>
    <p:sldId id="299" r:id="rId40"/>
    <p:sldId id="259" r:id="rId41"/>
    <p:sldId id="260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5"/>
    <p:restoredTop sz="91928"/>
  </p:normalViewPr>
  <p:slideViewPr>
    <p:cSldViewPr snapToGrid="0" snapToObjects="1">
      <p:cViewPr varScale="1">
        <p:scale>
          <a:sx n="125" d="100"/>
          <a:sy n="125" d="100"/>
        </p:scale>
        <p:origin x="184" y="58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32CD1-698E-D546-8B5F-4E03DDA6F538}" type="datetimeFigureOut">
              <a:rPr lang="cs-CZ" smtClean="0"/>
              <a:t>27.04.19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29BA2-BF39-6346-B465-771E129C4D1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4816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29BA2-BF39-6346-B465-771E129C4D1A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4945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029BA2-BF39-6346-B465-771E129C4D1A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5396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12A-1574-9845-9221-570C1DD5C6F2}" type="datetimeFigureOut">
              <a:rPr lang="cs-CZ" smtClean="0"/>
              <a:t>27.04.19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03F0-C08B-624A-A34F-C1B683C9D1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11332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
Druhá úroveň
Třetí úroveň
Čtvrtá úroveň
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12A-1574-9845-9221-570C1DD5C6F2}" type="datetimeFigureOut">
              <a:rPr lang="cs-CZ" smtClean="0"/>
              <a:t>27.04.19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03F0-C08B-624A-A34F-C1B683C9D1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2662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
Druhá úroveň
Třetí úroveň
Čtvrtá úroveň
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12A-1574-9845-9221-570C1DD5C6F2}" type="datetimeFigureOut">
              <a:rPr lang="cs-CZ" smtClean="0"/>
              <a:t>27.04.19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03F0-C08B-624A-A34F-C1B683C9D1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771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
Druhá úroveň
Třetí úroveň
Čtvrtá úroveň
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12A-1574-9845-9221-570C1DD5C6F2}" type="datetimeFigureOut">
              <a:rPr lang="cs-CZ" smtClean="0"/>
              <a:t>27.04.19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03F0-C08B-624A-A34F-C1B683C9D1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3950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
Druhá úroveň
Třetí úroveň
Čtvrtá úroveň
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12A-1574-9845-9221-570C1DD5C6F2}" type="datetimeFigureOut">
              <a:rPr lang="cs-CZ" smtClean="0"/>
              <a:t>27.04.19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03F0-C08B-624A-A34F-C1B683C9D1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9413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
Druhá úroveň
Třetí úroveň
Čtvrtá úroveň
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
Druhá úroveň
Třetí úroveň
Čtvrtá úroveň
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12A-1574-9845-9221-570C1DD5C6F2}" type="datetimeFigureOut">
              <a:rPr lang="cs-CZ" smtClean="0"/>
              <a:t>27.04.19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03F0-C08B-624A-A34F-C1B683C9D1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5561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
Druhá úroveň
Třetí úroveň
Čtvrtá úroveň
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
Druhá úroveň
Třetí úroveň
Čtvrtá úroveň
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
Druhá úroveň
Třetí úroveň
Čtvrtá úroveň
Pátá úroveň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
Druhá úroveň
Třetí úroveň
Čtvrtá úroveň
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12A-1574-9845-9221-570C1DD5C6F2}" type="datetimeFigureOut">
              <a:rPr lang="cs-CZ" smtClean="0"/>
              <a:t>27.04.19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03F0-C08B-624A-A34F-C1B683C9D1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463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12A-1574-9845-9221-570C1DD5C6F2}" type="datetimeFigureOut">
              <a:rPr lang="cs-CZ" smtClean="0"/>
              <a:t>27.04.19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03F0-C08B-624A-A34F-C1B683C9D1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807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12A-1574-9845-9221-570C1DD5C6F2}" type="datetimeFigureOut">
              <a:rPr lang="cs-CZ" smtClean="0"/>
              <a:t>27.04.19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03F0-C08B-624A-A34F-C1B683C9D1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73802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
Druhá úroveň
Třetí úroveň
Čtvrtá úroveň
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
Druhá úroveň
Třetí úroveň
Čtvrtá úroveň
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12A-1574-9845-9221-570C1DD5C6F2}" type="datetimeFigureOut">
              <a:rPr lang="cs-CZ" smtClean="0"/>
              <a:t>27.04.19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03F0-C08B-624A-A34F-C1B683C9D1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5164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
Druhá úroveň
Třetí úroveň
Čtvrtá úroveň
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612A-1574-9845-9221-570C1DD5C6F2}" type="datetimeFigureOut">
              <a:rPr lang="cs-CZ" smtClean="0"/>
              <a:t>27.04.19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703F0-C08B-624A-A34F-C1B683C9D1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867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
Druhá úroveň
Třetí úroveň
Čtvrtá úroveň
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5612A-1574-9845-9221-570C1DD5C6F2}" type="datetimeFigureOut">
              <a:rPr lang="cs-CZ" smtClean="0"/>
              <a:t>27.04.19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703F0-C08B-624A-A34F-C1B683C9D1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746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1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8/csr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888/jmeno_studenta/autosalon/public/cars/create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laravel.com/docs/5.8/validat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5.8/validation#available-validation-rules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laravel.com/docs/5.8/valid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888/jmeno_studenta/autosalon/public/cars/create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if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5.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://localhost:8888/jmeno_studenta/autosalon/public/cars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914400" y="2391508"/>
            <a:ext cx="7772400" cy="3042138"/>
          </a:xfrm>
        </p:spPr>
        <p:txBody>
          <a:bodyPr>
            <a:normAutofit/>
          </a:bodyPr>
          <a:lstStyle/>
          <a:p>
            <a:r>
              <a:rPr lang="cs-CZ" sz="4300" dirty="0"/>
              <a:t>Technologie www</a:t>
            </a:r>
            <a:br>
              <a:rPr lang="cs-CZ" sz="4300" dirty="0"/>
            </a:br>
            <a:br>
              <a:rPr lang="cs-CZ" sz="4300" dirty="0"/>
            </a:br>
            <a:br>
              <a:rPr lang="cs-CZ" sz="4300" dirty="0"/>
            </a:br>
            <a:r>
              <a:rPr lang="cs-CZ" sz="4300" dirty="0"/>
              <a:t>Cvičení 11 – A4TEW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143000" y="5882054"/>
            <a:ext cx="6858000" cy="624254"/>
          </a:xfrm>
        </p:spPr>
        <p:txBody>
          <a:bodyPr/>
          <a:lstStyle/>
          <a:p>
            <a:r>
              <a:rPr lang="cs-CZ" dirty="0"/>
              <a:t>Radek Vala a Milan Oulehla</a:t>
            </a:r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84" y="617032"/>
            <a:ext cx="1569200" cy="15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61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A38C08-BC53-ED49-808C-B41225A6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Routes</a:t>
            </a:r>
            <a:endParaRPr lang="cs-CZ" b="1" dirty="0"/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1F712DB3-B710-3141-B3F2-D0FE7BBB4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750" y="2355850"/>
            <a:ext cx="7810500" cy="21463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8DA64440-4F9C-5945-9614-F2B6C185ECE5}"/>
              </a:ext>
            </a:extLst>
          </p:cNvPr>
          <p:cNvSpPr txBox="1"/>
          <p:nvPr/>
        </p:nvSpPr>
        <p:spPr>
          <a:xfrm>
            <a:off x="666750" y="1896586"/>
            <a:ext cx="632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Routes</a:t>
            </a:r>
            <a:r>
              <a:rPr lang="cs-CZ" dirty="0"/>
              <a:t> můžeme odvodit z této tabulky (</a:t>
            </a:r>
            <a:r>
              <a:rPr lang="cs-CZ" dirty="0" err="1"/>
              <a:t>photos</a:t>
            </a:r>
            <a:r>
              <a:rPr lang="cs-CZ" dirty="0"/>
              <a:t> změníme na </a:t>
            </a:r>
            <a:r>
              <a:rPr lang="cs-CZ" dirty="0" err="1"/>
              <a:t>cars</a:t>
            </a:r>
            <a:r>
              <a:rPr lang="cs-CZ" dirty="0"/>
              <a:t>):</a:t>
            </a:r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6A570C23-C18B-1342-A533-BA929F4845B4}"/>
              </a:ext>
            </a:extLst>
          </p:cNvPr>
          <p:cNvSpPr/>
          <p:nvPr/>
        </p:nvSpPr>
        <p:spPr>
          <a:xfrm>
            <a:off x="990981" y="5008196"/>
            <a:ext cx="716203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&lt;a </a:t>
            </a:r>
            <a:r>
              <a:rPr lang="cs-CZ" dirty="0" err="1"/>
              <a:t>class</a:t>
            </a:r>
            <a:r>
              <a:rPr lang="cs-CZ" dirty="0"/>
              <a:t>="</a:t>
            </a:r>
            <a:r>
              <a:rPr lang="cs-CZ" dirty="0" err="1"/>
              <a:t>dropdown-item</a:t>
            </a:r>
            <a:r>
              <a:rPr lang="cs-CZ" dirty="0"/>
              <a:t>" </a:t>
            </a:r>
            <a:r>
              <a:rPr lang="cs-CZ" dirty="0" err="1"/>
              <a:t>href</a:t>
            </a:r>
            <a:r>
              <a:rPr lang="cs-CZ" dirty="0"/>
              <a:t>="{{ </a:t>
            </a:r>
            <a:r>
              <a:rPr lang="cs-CZ" b="1" dirty="0" err="1"/>
              <a:t>route</a:t>
            </a:r>
            <a:r>
              <a:rPr lang="cs-CZ" b="1" dirty="0"/>
              <a:t>(</a:t>
            </a:r>
            <a:r>
              <a:rPr lang="cs-CZ" b="1" dirty="0">
                <a:solidFill>
                  <a:srgbClr val="FF0000"/>
                </a:solidFill>
              </a:rPr>
              <a:t>'</a:t>
            </a:r>
            <a:r>
              <a:rPr lang="cs-CZ" b="1" dirty="0" err="1">
                <a:solidFill>
                  <a:srgbClr val="FF0000"/>
                </a:solidFill>
              </a:rPr>
              <a:t>cars.index</a:t>
            </a:r>
            <a:r>
              <a:rPr lang="cs-CZ" b="1" dirty="0"/>
              <a:t>')</a:t>
            </a:r>
            <a:r>
              <a:rPr lang="cs-CZ" dirty="0"/>
              <a:t> }}"&gt;List </a:t>
            </a:r>
            <a:r>
              <a:rPr lang="cs-CZ" dirty="0" err="1"/>
              <a:t>all</a:t>
            </a:r>
            <a:r>
              <a:rPr lang="cs-CZ" dirty="0"/>
              <a:t>&lt;/a&gt;</a:t>
            </a:r>
          </a:p>
          <a:p>
            <a:r>
              <a:rPr lang="cs-CZ" dirty="0"/>
              <a:t>http://localhost:8888/</a:t>
            </a:r>
            <a:r>
              <a:rPr lang="cs-CZ" dirty="0" err="1"/>
              <a:t>jmeno_studenta</a:t>
            </a:r>
            <a:r>
              <a:rPr lang="cs-CZ" dirty="0"/>
              <a:t>/autosalon/public</a:t>
            </a:r>
            <a:r>
              <a:rPr lang="cs-CZ" b="1" dirty="0">
                <a:solidFill>
                  <a:srgbClr val="FF0000"/>
                </a:solidFill>
              </a:rPr>
              <a:t>/</a:t>
            </a:r>
            <a:r>
              <a:rPr lang="cs-CZ" b="1" dirty="0" err="1">
                <a:solidFill>
                  <a:srgbClr val="FF0000"/>
                </a:solidFill>
              </a:rPr>
              <a:t>cars</a:t>
            </a:r>
            <a:endParaRPr lang="cs-CZ" b="1" dirty="0">
              <a:solidFill>
                <a:srgbClr val="FF0000"/>
              </a:solidFill>
            </a:endParaRPr>
          </a:p>
          <a:p>
            <a:endParaRPr lang="cs-CZ" dirty="0"/>
          </a:p>
          <a:p>
            <a:r>
              <a:rPr lang="cs-CZ" dirty="0"/>
              <a:t>&lt;a </a:t>
            </a:r>
            <a:r>
              <a:rPr lang="cs-CZ" dirty="0" err="1"/>
              <a:t>class</a:t>
            </a:r>
            <a:r>
              <a:rPr lang="cs-CZ" dirty="0"/>
              <a:t>="</a:t>
            </a:r>
            <a:r>
              <a:rPr lang="cs-CZ" dirty="0" err="1"/>
              <a:t>dropdown-item</a:t>
            </a:r>
            <a:r>
              <a:rPr lang="cs-CZ" dirty="0"/>
              <a:t>" </a:t>
            </a:r>
            <a:r>
              <a:rPr lang="cs-CZ" dirty="0" err="1"/>
              <a:t>href</a:t>
            </a:r>
            <a:r>
              <a:rPr lang="cs-CZ" dirty="0"/>
              <a:t>="{{ </a:t>
            </a:r>
            <a:r>
              <a:rPr lang="cs-CZ" b="1" dirty="0" err="1"/>
              <a:t>route</a:t>
            </a:r>
            <a:r>
              <a:rPr lang="cs-CZ" b="1" dirty="0"/>
              <a:t>('</a:t>
            </a:r>
            <a:r>
              <a:rPr lang="cs-CZ" b="1" dirty="0" err="1">
                <a:solidFill>
                  <a:srgbClr val="00B050"/>
                </a:solidFill>
              </a:rPr>
              <a:t>cars.create</a:t>
            </a:r>
            <a:r>
              <a:rPr lang="cs-CZ" b="1" dirty="0"/>
              <a:t>')</a:t>
            </a:r>
            <a:r>
              <a:rPr lang="cs-CZ" dirty="0"/>
              <a:t> }}"&gt;</a:t>
            </a:r>
            <a:r>
              <a:rPr lang="cs-CZ" dirty="0" err="1"/>
              <a:t>Create</a:t>
            </a:r>
            <a:r>
              <a:rPr lang="cs-CZ" dirty="0"/>
              <a:t> </a:t>
            </a:r>
            <a:r>
              <a:rPr lang="cs-CZ" dirty="0" err="1"/>
              <a:t>new</a:t>
            </a:r>
            <a:r>
              <a:rPr lang="cs-CZ" dirty="0"/>
              <a:t>&lt;/a&gt;</a:t>
            </a:r>
          </a:p>
          <a:p>
            <a:r>
              <a:rPr lang="cs-CZ" dirty="0"/>
              <a:t>http://localhost:8888/</a:t>
            </a:r>
            <a:r>
              <a:rPr lang="cs-CZ" dirty="0" err="1"/>
              <a:t>jmeno_studenta</a:t>
            </a:r>
            <a:r>
              <a:rPr lang="cs-CZ" dirty="0"/>
              <a:t>/autosalon/public</a:t>
            </a:r>
            <a:r>
              <a:rPr lang="cs-CZ" b="1" dirty="0">
                <a:solidFill>
                  <a:srgbClr val="00B050"/>
                </a:solidFill>
              </a:rPr>
              <a:t>/</a:t>
            </a:r>
            <a:r>
              <a:rPr lang="cs-CZ" b="1" dirty="0" err="1">
                <a:solidFill>
                  <a:srgbClr val="00B050"/>
                </a:solidFill>
              </a:rPr>
              <a:t>cars</a:t>
            </a:r>
            <a:r>
              <a:rPr lang="cs-CZ" b="1" dirty="0">
                <a:solidFill>
                  <a:srgbClr val="00B050"/>
                </a:solidFill>
              </a:rPr>
              <a:t>/</a:t>
            </a:r>
            <a:r>
              <a:rPr lang="cs-CZ" b="1" dirty="0" err="1">
                <a:solidFill>
                  <a:srgbClr val="00B050"/>
                </a:solidFill>
              </a:rPr>
              <a:t>create</a:t>
            </a:r>
            <a:endParaRPr lang="cs-CZ" b="1" dirty="0">
              <a:solidFill>
                <a:srgbClr val="00B050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722C685B-EF5A-E64C-AF48-3A0942D44904}"/>
              </a:ext>
            </a:extLst>
          </p:cNvPr>
          <p:cNvSpPr/>
          <p:nvPr/>
        </p:nvSpPr>
        <p:spPr>
          <a:xfrm>
            <a:off x="2414251" y="3429000"/>
            <a:ext cx="1587906" cy="3213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DCD78FF-FEA6-2847-B6ED-2C1DFBABE8AC}"/>
              </a:ext>
            </a:extLst>
          </p:cNvPr>
          <p:cNvSpPr/>
          <p:nvPr/>
        </p:nvSpPr>
        <p:spPr>
          <a:xfrm>
            <a:off x="6416407" y="3428999"/>
            <a:ext cx="1587906" cy="3213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764D0329-3F42-1D4B-9F83-153C0FB37A9B}"/>
              </a:ext>
            </a:extLst>
          </p:cNvPr>
          <p:cNvSpPr/>
          <p:nvPr/>
        </p:nvSpPr>
        <p:spPr>
          <a:xfrm>
            <a:off x="2414251" y="3965574"/>
            <a:ext cx="1587906" cy="3213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FCABB6C2-8DA7-4648-B342-AA1B1752D152}"/>
              </a:ext>
            </a:extLst>
          </p:cNvPr>
          <p:cNvSpPr/>
          <p:nvPr/>
        </p:nvSpPr>
        <p:spPr>
          <a:xfrm>
            <a:off x="6416407" y="3965573"/>
            <a:ext cx="1587906" cy="32136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739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6A570C23-C18B-1342-A533-BA929F4845B4}"/>
              </a:ext>
            </a:extLst>
          </p:cNvPr>
          <p:cNvSpPr/>
          <p:nvPr/>
        </p:nvSpPr>
        <p:spPr>
          <a:xfrm>
            <a:off x="232803" y="555230"/>
            <a:ext cx="7162038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cs-CZ" dirty="0"/>
              <a:t>&lt;a </a:t>
            </a:r>
            <a:r>
              <a:rPr lang="cs-CZ" dirty="0" err="1"/>
              <a:t>class</a:t>
            </a:r>
            <a:r>
              <a:rPr lang="cs-CZ" dirty="0"/>
              <a:t>="</a:t>
            </a:r>
            <a:r>
              <a:rPr lang="cs-CZ" dirty="0" err="1"/>
              <a:t>dropdown-item</a:t>
            </a:r>
            <a:r>
              <a:rPr lang="cs-CZ" dirty="0"/>
              <a:t>" </a:t>
            </a:r>
            <a:r>
              <a:rPr lang="cs-CZ" dirty="0" err="1"/>
              <a:t>href</a:t>
            </a:r>
            <a:r>
              <a:rPr lang="cs-CZ" dirty="0"/>
              <a:t>="{{ </a:t>
            </a:r>
            <a:r>
              <a:rPr lang="cs-CZ" b="1" dirty="0" err="1"/>
              <a:t>route</a:t>
            </a:r>
            <a:r>
              <a:rPr lang="cs-CZ" b="1" dirty="0"/>
              <a:t>('</a:t>
            </a:r>
            <a:r>
              <a:rPr lang="cs-CZ" b="1" dirty="0" err="1">
                <a:solidFill>
                  <a:srgbClr val="FF0000"/>
                </a:solidFill>
              </a:rPr>
              <a:t>cars.create</a:t>
            </a:r>
            <a:r>
              <a:rPr lang="cs-CZ" b="1" dirty="0"/>
              <a:t>')</a:t>
            </a:r>
            <a:r>
              <a:rPr lang="cs-CZ" dirty="0"/>
              <a:t> }}"&gt;</a:t>
            </a:r>
            <a:r>
              <a:rPr lang="cs-CZ" dirty="0" err="1"/>
              <a:t>Create</a:t>
            </a:r>
            <a:r>
              <a:rPr lang="cs-CZ" dirty="0"/>
              <a:t> </a:t>
            </a:r>
            <a:r>
              <a:rPr lang="cs-CZ" dirty="0" err="1"/>
              <a:t>new</a:t>
            </a:r>
            <a:r>
              <a:rPr lang="cs-CZ" dirty="0"/>
              <a:t>&lt;/a&gt;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3FAD97A6-6609-AA4A-862F-02C3874B2AFC}"/>
              </a:ext>
            </a:extLst>
          </p:cNvPr>
          <p:cNvSpPr txBox="1"/>
          <p:nvPr/>
        </p:nvSpPr>
        <p:spPr>
          <a:xfrm>
            <a:off x="4432566" y="3832253"/>
            <a:ext cx="2749792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s-CZ" dirty="0" err="1"/>
              <a:t>CarController.php</a:t>
            </a:r>
            <a:r>
              <a:rPr lang="cs-CZ" dirty="0"/>
              <a:t>:</a:t>
            </a:r>
          </a:p>
          <a:p>
            <a:r>
              <a:rPr lang="en" dirty="0"/>
              <a:t>public function create()</a:t>
            </a:r>
          </a:p>
          <a:p>
            <a:r>
              <a:rPr lang="en" dirty="0"/>
              <a:t>{</a:t>
            </a:r>
          </a:p>
          <a:p>
            <a:r>
              <a:rPr lang="en" dirty="0"/>
              <a:t>   return view(</a:t>
            </a:r>
            <a:r>
              <a:rPr lang="en" dirty="0">
                <a:solidFill>
                  <a:srgbClr val="7030A0"/>
                </a:solidFill>
              </a:rPr>
              <a:t>'</a:t>
            </a:r>
            <a:r>
              <a:rPr lang="en" b="1" dirty="0" err="1">
                <a:solidFill>
                  <a:srgbClr val="FF0000"/>
                </a:solidFill>
              </a:rPr>
              <a:t>cars.create</a:t>
            </a:r>
            <a:r>
              <a:rPr lang="en" dirty="0"/>
              <a:t>');</a:t>
            </a:r>
          </a:p>
          <a:p>
            <a:r>
              <a:rPr lang="en" dirty="0"/>
              <a:t>}</a:t>
            </a:r>
            <a:endParaRPr lang="cs-CZ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830D162-1F60-8447-97B8-B4277FB1AA76}"/>
              </a:ext>
            </a:extLst>
          </p:cNvPr>
          <p:cNvSpPr/>
          <p:nvPr/>
        </p:nvSpPr>
        <p:spPr>
          <a:xfrm>
            <a:off x="872258" y="1555238"/>
            <a:ext cx="6675120" cy="369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cs-CZ" dirty="0"/>
              <a:t>http://localhost:8888/</a:t>
            </a:r>
            <a:r>
              <a:rPr lang="cs-CZ" dirty="0" err="1"/>
              <a:t>jmeno_studenta</a:t>
            </a:r>
            <a:r>
              <a:rPr lang="cs-CZ" dirty="0"/>
              <a:t>/autosalon/public</a:t>
            </a:r>
            <a:r>
              <a:rPr lang="cs-CZ" b="1" dirty="0">
                <a:solidFill>
                  <a:srgbClr val="FF0000"/>
                </a:solidFill>
              </a:rPr>
              <a:t>/</a:t>
            </a:r>
            <a:r>
              <a:rPr lang="cs-CZ" b="1" dirty="0" err="1">
                <a:solidFill>
                  <a:srgbClr val="FF0000"/>
                </a:solidFill>
              </a:rPr>
              <a:t>cars</a:t>
            </a:r>
            <a:r>
              <a:rPr lang="cs-CZ" b="1" dirty="0">
                <a:solidFill>
                  <a:srgbClr val="FF0000"/>
                </a:solidFill>
              </a:rPr>
              <a:t>/</a:t>
            </a:r>
            <a:r>
              <a:rPr lang="cs-CZ" b="1" dirty="0" err="1">
                <a:solidFill>
                  <a:srgbClr val="FF0000"/>
                </a:solidFill>
              </a:rPr>
              <a:t>create</a:t>
            </a:r>
            <a:endParaRPr lang="cs-CZ" b="1" dirty="0">
              <a:solidFill>
                <a:srgbClr val="FF0000"/>
              </a:solidFill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40718E75-3D90-C941-A614-5DD2F8B743E7}"/>
              </a:ext>
            </a:extLst>
          </p:cNvPr>
          <p:cNvSpPr/>
          <p:nvPr/>
        </p:nvSpPr>
        <p:spPr>
          <a:xfrm>
            <a:off x="1446044" y="2555246"/>
            <a:ext cx="7436358" cy="646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cs-CZ" dirty="0" err="1"/>
              <a:t>Routovací</a:t>
            </a:r>
            <a:r>
              <a:rPr lang="cs-CZ" dirty="0"/>
              <a:t> systém pomocí </a:t>
            </a:r>
            <a:r>
              <a:rPr lang="cs-CZ" dirty="0" err="1"/>
              <a:t>web.php</a:t>
            </a:r>
            <a:r>
              <a:rPr lang="cs-CZ" dirty="0"/>
              <a:t>:  Route::</a:t>
            </a:r>
            <a:r>
              <a:rPr lang="cs-CZ" dirty="0" err="1"/>
              <a:t>resource</a:t>
            </a:r>
            <a:r>
              <a:rPr lang="cs-CZ" dirty="0"/>
              <a:t>('</a:t>
            </a:r>
            <a:r>
              <a:rPr lang="cs-CZ" dirty="0" err="1"/>
              <a:t>cars</a:t>
            </a:r>
            <a:r>
              <a:rPr lang="cs-CZ" dirty="0"/>
              <a:t>', '</a:t>
            </a:r>
            <a:r>
              <a:rPr lang="cs-CZ" dirty="0" err="1"/>
              <a:t>CarController</a:t>
            </a:r>
            <a:r>
              <a:rPr lang="cs-CZ" dirty="0"/>
              <a:t>');</a:t>
            </a:r>
          </a:p>
          <a:p>
            <a:r>
              <a:rPr lang="cs-CZ" dirty="0"/>
              <a:t>zajistí, že se v </a:t>
            </a:r>
            <a:r>
              <a:rPr lang="cs-CZ" dirty="0" err="1"/>
              <a:t>CarController.php</a:t>
            </a:r>
            <a:r>
              <a:rPr lang="cs-CZ" dirty="0"/>
              <a:t> zavolá metoda </a:t>
            </a:r>
            <a:r>
              <a:rPr lang="cs-CZ" b="1" dirty="0" err="1">
                <a:solidFill>
                  <a:srgbClr val="FF0000"/>
                </a:solidFill>
              </a:rPr>
              <a:t>create</a:t>
            </a:r>
            <a:r>
              <a:rPr lang="cs-CZ" dirty="0"/>
              <a:t>.</a:t>
            </a:r>
          </a:p>
        </p:txBody>
      </p:sp>
      <p:cxnSp>
        <p:nvCxnSpPr>
          <p:cNvPr id="9" name="Přímá spojovací šipka 8">
            <a:extLst>
              <a:ext uri="{FF2B5EF4-FFF2-40B4-BE49-F238E27FC236}">
                <a16:creationId xmlns:a16="http://schemas.microsoft.com/office/drawing/2014/main" id="{22D1FB69-4077-0B46-854E-4580F1B30CCE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813822" y="924562"/>
            <a:ext cx="0" cy="6306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ovací šipka 11">
            <a:extLst>
              <a:ext uri="{FF2B5EF4-FFF2-40B4-BE49-F238E27FC236}">
                <a16:creationId xmlns:a16="http://schemas.microsoft.com/office/drawing/2014/main" id="{8E4480F5-1BB9-974D-8049-101167115DBF}"/>
              </a:ext>
            </a:extLst>
          </p:cNvPr>
          <p:cNvCxnSpPr>
            <a:cxnSpLocks/>
          </p:cNvCxnSpPr>
          <p:nvPr/>
        </p:nvCxnSpPr>
        <p:spPr>
          <a:xfrm>
            <a:off x="4432566" y="1924570"/>
            <a:ext cx="0" cy="6306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ovací šipka 12">
            <a:extLst>
              <a:ext uri="{FF2B5EF4-FFF2-40B4-BE49-F238E27FC236}">
                <a16:creationId xmlns:a16="http://schemas.microsoft.com/office/drawing/2014/main" id="{FD6B4EA4-3B52-3341-A031-C58888EB3FD5}"/>
              </a:ext>
            </a:extLst>
          </p:cNvPr>
          <p:cNvCxnSpPr>
            <a:cxnSpLocks/>
          </p:cNvCxnSpPr>
          <p:nvPr/>
        </p:nvCxnSpPr>
        <p:spPr>
          <a:xfrm>
            <a:off x="4950726" y="3201577"/>
            <a:ext cx="0" cy="6306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62666262-9EAB-7E4A-AC91-B982CD1CA708}"/>
              </a:ext>
            </a:extLst>
          </p:cNvPr>
          <p:cNvSpPr txBox="1"/>
          <p:nvPr/>
        </p:nvSpPr>
        <p:spPr>
          <a:xfrm>
            <a:off x="2472458" y="5702920"/>
            <a:ext cx="553779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cs-CZ" dirty="0"/>
              <a:t>Musíme vytvořit: resources/</a:t>
            </a:r>
            <a:r>
              <a:rPr lang="cs-CZ" dirty="0" err="1"/>
              <a:t>views</a:t>
            </a:r>
            <a:r>
              <a:rPr lang="cs-CZ" b="1" dirty="0">
                <a:solidFill>
                  <a:srgbClr val="FF0000"/>
                </a:solidFill>
              </a:rPr>
              <a:t>/</a:t>
            </a:r>
            <a:r>
              <a:rPr lang="cs-CZ" b="1" dirty="0" err="1">
                <a:solidFill>
                  <a:srgbClr val="FF0000"/>
                </a:solidFill>
              </a:rPr>
              <a:t>cars</a:t>
            </a:r>
            <a:r>
              <a:rPr lang="cs-CZ" b="1" dirty="0">
                <a:solidFill>
                  <a:srgbClr val="FF0000"/>
                </a:solidFill>
              </a:rPr>
              <a:t>/</a:t>
            </a:r>
            <a:r>
              <a:rPr lang="cs-CZ" b="1" dirty="0" err="1">
                <a:solidFill>
                  <a:srgbClr val="FF0000"/>
                </a:solidFill>
              </a:rPr>
              <a:t>create</a:t>
            </a:r>
            <a:r>
              <a:rPr lang="cs-CZ" b="1" dirty="0" err="1">
                <a:solidFill>
                  <a:srgbClr val="00B050"/>
                </a:solidFill>
              </a:rPr>
              <a:t>.blade.php</a:t>
            </a:r>
            <a:endParaRPr lang="cs-CZ" b="1" dirty="0">
              <a:solidFill>
                <a:srgbClr val="00B050"/>
              </a:solidFill>
            </a:endParaRPr>
          </a:p>
        </p:txBody>
      </p:sp>
      <p:cxnSp>
        <p:nvCxnSpPr>
          <p:cNvPr id="15" name="Přímá spojovací šipka 14">
            <a:extLst>
              <a:ext uri="{FF2B5EF4-FFF2-40B4-BE49-F238E27FC236}">
                <a16:creationId xmlns:a16="http://schemas.microsoft.com/office/drawing/2014/main" id="{1004FDAE-99A2-1848-9992-0D0E77C2EFCD}"/>
              </a:ext>
            </a:extLst>
          </p:cNvPr>
          <p:cNvCxnSpPr>
            <a:cxnSpLocks/>
          </p:cNvCxnSpPr>
          <p:nvPr/>
        </p:nvCxnSpPr>
        <p:spPr>
          <a:xfrm>
            <a:off x="6316042" y="5007829"/>
            <a:ext cx="0" cy="69509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62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AB32F6-BF05-C642-9B10-04FAF149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Laravel – projekt autosalón - rozšíření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9DF7F3-5366-8341-83D1-5918CF1D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Pokračovat v:</a:t>
            </a:r>
          </a:p>
          <a:p>
            <a:pPr marL="0" indent="0" algn="ctr">
              <a:buNone/>
            </a:pPr>
            <a:r>
              <a:rPr lang="cs-CZ" dirty="0"/>
              <a:t>1-Lavavel_uprava_projektu_autosalon.txt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6739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69C5A54A-5589-E74F-96A6-D4A5B696F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" y="5894450"/>
            <a:ext cx="3797300" cy="711200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C23EBC7A-2032-4748-9D55-FDBCE021F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0" y="260604"/>
            <a:ext cx="3683000" cy="541020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6604C629-0205-3041-B520-B696364BE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690" y="252350"/>
            <a:ext cx="4597400" cy="6324600"/>
          </a:xfrm>
          <a:prstGeom prst="rect">
            <a:avLst/>
          </a:prstGeom>
        </p:spPr>
      </p:pic>
      <p:cxnSp>
        <p:nvCxnSpPr>
          <p:cNvPr id="9" name="Přímá spojovací šipka 8">
            <a:extLst>
              <a:ext uri="{FF2B5EF4-FFF2-40B4-BE49-F238E27FC236}">
                <a16:creationId xmlns:a16="http://schemas.microsoft.com/office/drawing/2014/main" id="{01EFA07B-047A-2E43-B61A-5C3F8EBFC374}"/>
              </a:ext>
            </a:extLst>
          </p:cNvPr>
          <p:cNvCxnSpPr>
            <a:cxnSpLocks/>
          </p:cNvCxnSpPr>
          <p:nvPr/>
        </p:nvCxnSpPr>
        <p:spPr>
          <a:xfrm>
            <a:off x="124192" y="390144"/>
            <a:ext cx="0" cy="6005376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ovací šipka 9">
            <a:extLst>
              <a:ext uri="{FF2B5EF4-FFF2-40B4-BE49-F238E27FC236}">
                <a16:creationId xmlns:a16="http://schemas.microsoft.com/office/drawing/2014/main" id="{38D85D8C-1385-1443-A905-2CB33B69A0CA}"/>
              </a:ext>
            </a:extLst>
          </p:cNvPr>
          <p:cNvCxnSpPr>
            <a:cxnSpLocks/>
          </p:cNvCxnSpPr>
          <p:nvPr/>
        </p:nvCxnSpPr>
        <p:spPr>
          <a:xfrm flipH="1">
            <a:off x="124192" y="6378048"/>
            <a:ext cx="875552" cy="17472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ovací šipka 15">
            <a:extLst>
              <a:ext uri="{FF2B5EF4-FFF2-40B4-BE49-F238E27FC236}">
                <a16:creationId xmlns:a16="http://schemas.microsoft.com/office/drawing/2014/main" id="{559D0793-2F5B-D444-B579-A0E892105329}"/>
              </a:ext>
            </a:extLst>
          </p:cNvPr>
          <p:cNvCxnSpPr>
            <a:cxnSpLocks/>
          </p:cNvCxnSpPr>
          <p:nvPr/>
        </p:nvCxnSpPr>
        <p:spPr>
          <a:xfrm flipH="1">
            <a:off x="3803074" y="3678369"/>
            <a:ext cx="895232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ovací šipka 16">
            <a:extLst>
              <a:ext uri="{FF2B5EF4-FFF2-40B4-BE49-F238E27FC236}">
                <a16:creationId xmlns:a16="http://schemas.microsoft.com/office/drawing/2014/main" id="{DD86E1DC-325A-5B4A-B5DA-E9693F1970A1}"/>
              </a:ext>
            </a:extLst>
          </p:cNvPr>
          <p:cNvCxnSpPr>
            <a:cxnSpLocks/>
          </p:cNvCxnSpPr>
          <p:nvPr/>
        </p:nvCxnSpPr>
        <p:spPr>
          <a:xfrm flipV="1">
            <a:off x="4698306" y="524256"/>
            <a:ext cx="0" cy="31541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římá spojovací šipka 22">
            <a:extLst>
              <a:ext uri="{FF2B5EF4-FFF2-40B4-BE49-F238E27FC236}">
                <a16:creationId xmlns:a16="http://schemas.microsoft.com/office/drawing/2014/main" id="{3FB2CAFE-55A1-D840-A6FB-B9F725206BB9}"/>
              </a:ext>
            </a:extLst>
          </p:cNvPr>
          <p:cNvCxnSpPr>
            <a:cxnSpLocks/>
          </p:cNvCxnSpPr>
          <p:nvPr/>
        </p:nvCxnSpPr>
        <p:spPr>
          <a:xfrm>
            <a:off x="124192" y="390144"/>
            <a:ext cx="19901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bdélník 29">
            <a:extLst>
              <a:ext uri="{FF2B5EF4-FFF2-40B4-BE49-F238E27FC236}">
                <a16:creationId xmlns:a16="http://schemas.microsoft.com/office/drawing/2014/main" id="{42E52CD7-B676-4F45-802D-1DDB0E53AB51}"/>
              </a:ext>
            </a:extLst>
          </p:cNvPr>
          <p:cNvSpPr/>
          <p:nvPr/>
        </p:nvSpPr>
        <p:spPr>
          <a:xfrm>
            <a:off x="295910" y="5894450"/>
            <a:ext cx="1943702" cy="3241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972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AB32F6-BF05-C642-9B10-04FAF149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Laravel – projekt autosalón - rozšíření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9DF7F3-5366-8341-83D1-5918CF1D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V </a:t>
            </a:r>
            <a:r>
              <a:rPr lang="cs-CZ" dirty="0" err="1"/>
              <a:t>create.blade.php</a:t>
            </a:r>
            <a:r>
              <a:rPr lang="cs-CZ" dirty="0"/>
              <a:t> budeme vytvářet formulář.</a:t>
            </a:r>
          </a:p>
          <a:p>
            <a:pPr marL="0" indent="0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Pokračovat v:</a:t>
            </a:r>
          </a:p>
          <a:p>
            <a:pPr marL="0" indent="0" algn="ctr">
              <a:buNone/>
            </a:pPr>
            <a:r>
              <a:rPr lang="cs-CZ" dirty="0"/>
              <a:t>1-Lavavel_uprava_projektu_autosalon</a:t>
            </a:r>
            <a:r>
              <a:rPr lang="cs-CZ"/>
              <a:t>.txt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71022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8478E957-64B9-954C-868D-8BF402E345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872" y="132264"/>
            <a:ext cx="7886700" cy="2776846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50CDBA02-502E-FD43-A0FA-622F273C385C}"/>
              </a:ext>
            </a:extLst>
          </p:cNvPr>
          <p:cNvSpPr/>
          <p:nvPr/>
        </p:nvSpPr>
        <p:spPr>
          <a:xfrm>
            <a:off x="672428" y="2272097"/>
            <a:ext cx="7675506" cy="5386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896DB66B-D5F6-9844-913E-654A2F69B3FA}"/>
              </a:ext>
            </a:extLst>
          </p:cNvPr>
          <p:cNvSpPr/>
          <p:nvPr/>
        </p:nvSpPr>
        <p:spPr>
          <a:xfrm>
            <a:off x="6433073" y="2418221"/>
            <a:ext cx="1151068" cy="238917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494EFF9-3A42-0F43-9621-0C6CBE9FD472}"/>
              </a:ext>
            </a:extLst>
          </p:cNvPr>
          <p:cNvSpPr/>
          <p:nvPr/>
        </p:nvSpPr>
        <p:spPr>
          <a:xfrm>
            <a:off x="5545642" y="3227362"/>
            <a:ext cx="2239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{{ </a:t>
            </a:r>
            <a:r>
              <a:rPr lang="cs-CZ" dirty="0" err="1"/>
              <a:t>route</a:t>
            </a:r>
            <a:r>
              <a:rPr lang="cs-CZ" dirty="0"/>
              <a:t>('</a:t>
            </a:r>
            <a:r>
              <a:rPr lang="cs-CZ" b="1" dirty="0" err="1">
                <a:solidFill>
                  <a:srgbClr val="7030A0"/>
                </a:solidFill>
              </a:rPr>
              <a:t>cars.store</a:t>
            </a:r>
            <a:r>
              <a:rPr lang="cs-CZ" dirty="0"/>
              <a:t>') }}</a:t>
            </a:r>
          </a:p>
        </p:txBody>
      </p:sp>
      <p:cxnSp>
        <p:nvCxnSpPr>
          <p:cNvPr id="8" name="Přímá spojovací šipka 7">
            <a:extLst>
              <a:ext uri="{FF2B5EF4-FFF2-40B4-BE49-F238E27FC236}">
                <a16:creationId xmlns:a16="http://schemas.microsoft.com/office/drawing/2014/main" id="{17930AFA-B97A-D24A-A879-F87E73B29134}"/>
              </a:ext>
            </a:extLst>
          </p:cNvPr>
          <p:cNvCxnSpPr>
            <a:cxnSpLocks/>
          </p:cNvCxnSpPr>
          <p:nvPr/>
        </p:nvCxnSpPr>
        <p:spPr>
          <a:xfrm>
            <a:off x="7008607" y="2657138"/>
            <a:ext cx="0" cy="65621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bdélník 10">
            <a:extLst>
              <a:ext uri="{FF2B5EF4-FFF2-40B4-BE49-F238E27FC236}">
                <a16:creationId xmlns:a16="http://schemas.microsoft.com/office/drawing/2014/main" id="{98DFDE45-B12A-464B-8B5D-3ED9A3BB8455}"/>
              </a:ext>
            </a:extLst>
          </p:cNvPr>
          <p:cNvSpPr/>
          <p:nvPr/>
        </p:nvSpPr>
        <p:spPr>
          <a:xfrm>
            <a:off x="672427" y="2418221"/>
            <a:ext cx="710005" cy="2389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12" name="Přímá spojovací šipka 11">
            <a:extLst>
              <a:ext uri="{FF2B5EF4-FFF2-40B4-BE49-F238E27FC236}">
                <a16:creationId xmlns:a16="http://schemas.microsoft.com/office/drawing/2014/main" id="{319EE810-A755-F747-A63A-37C45A57DC00}"/>
              </a:ext>
            </a:extLst>
          </p:cNvPr>
          <p:cNvCxnSpPr>
            <a:cxnSpLocks/>
          </p:cNvCxnSpPr>
          <p:nvPr/>
        </p:nvCxnSpPr>
        <p:spPr>
          <a:xfrm flipH="1">
            <a:off x="1027429" y="2657138"/>
            <a:ext cx="5455" cy="9807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0B5D9BB2-54D7-8A44-949C-56CAD9E18061}"/>
              </a:ext>
            </a:extLst>
          </p:cNvPr>
          <p:cNvSpPr txBox="1"/>
          <p:nvPr/>
        </p:nvSpPr>
        <p:spPr>
          <a:xfrm>
            <a:off x="322729" y="3637917"/>
            <a:ext cx="6424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=&gt; náš formulář, který je v </a:t>
            </a:r>
            <a:r>
              <a:rPr lang="en" dirty="0"/>
              <a:t>resources/views/cars/</a:t>
            </a:r>
            <a:r>
              <a:rPr lang="en" dirty="0" err="1"/>
              <a:t>create.blade.php</a:t>
            </a:r>
            <a:r>
              <a:rPr lang="en" dirty="0"/>
              <a:t> </a:t>
            </a:r>
            <a:r>
              <a:rPr lang="cs-CZ" dirty="0"/>
              <a:t> </a:t>
            </a:r>
          </a:p>
          <a:p>
            <a:r>
              <a:rPr lang="cs-CZ" b="1" u="sng" dirty="0">
                <a:solidFill>
                  <a:srgbClr val="FF0000"/>
                </a:solidFill>
              </a:rPr>
              <a:t>musí</a:t>
            </a:r>
            <a:r>
              <a:rPr lang="cs-CZ" dirty="0"/>
              <a:t> využít metodu </a:t>
            </a:r>
            <a:r>
              <a:rPr lang="cs-CZ" b="1" dirty="0">
                <a:solidFill>
                  <a:srgbClr val="FF0000"/>
                </a:solidFill>
              </a:rPr>
              <a:t>POST</a:t>
            </a:r>
            <a:r>
              <a:rPr lang="cs-CZ" dirty="0"/>
              <a:t>:</a:t>
            </a: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8C765A1C-92A2-634B-A0F7-A74E5AD43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648270"/>
            <a:ext cx="6248400" cy="1727200"/>
          </a:xfrm>
          <a:prstGeom prst="rect">
            <a:avLst/>
          </a:prstGeom>
        </p:spPr>
      </p:pic>
      <p:sp>
        <p:nvSpPr>
          <p:cNvPr id="21" name="Obdélník 20">
            <a:extLst>
              <a:ext uri="{FF2B5EF4-FFF2-40B4-BE49-F238E27FC236}">
                <a16:creationId xmlns:a16="http://schemas.microsoft.com/office/drawing/2014/main" id="{06029A5B-3933-E247-ADAF-776A1425F388}"/>
              </a:ext>
            </a:extLst>
          </p:cNvPr>
          <p:cNvSpPr/>
          <p:nvPr/>
        </p:nvSpPr>
        <p:spPr>
          <a:xfrm>
            <a:off x="6203651" y="5905492"/>
            <a:ext cx="1380490" cy="2478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22" name="Přímá spojovací šipka 21">
            <a:extLst>
              <a:ext uri="{FF2B5EF4-FFF2-40B4-BE49-F238E27FC236}">
                <a16:creationId xmlns:a16="http://schemas.microsoft.com/office/drawing/2014/main" id="{B81D743F-190B-8C46-8994-674C4CCE6B9D}"/>
              </a:ext>
            </a:extLst>
          </p:cNvPr>
          <p:cNvCxnSpPr>
            <a:cxnSpLocks/>
          </p:cNvCxnSpPr>
          <p:nvPr/>
        </p:nvCxnSpPr>
        <p:spPr>
          <a:xfrm>
            <a:off x="7008607" y="4099630"/>
            <a:ext cx="0" cy="18058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Přímá spojovací šipka 26">
            <a:extLst>
              <a:ext uri="{FF2B5EF4-FFF2-40B4-BE49-F238E27FC236}">
                <a16:creationId xmlns:a16="http://schemas.microsoft.com/office/drawing/2014/main" id="{05FA669A-92C0-C44E-AE3B-13C00CF0D95C}"/>
              </a:ext>
            </a:extLst>
          </p:cNvPr>
          <p:cNvCxnSpPr>
            <a:cxnSpLocks/>
          </p:cNvCxnSpPr>
          <p:nvPr/>
        </p:nvCxnSpPr>
        <p:spPr>
          <a:xfrm flipH="1">
            <a:off x="2893806" y="4099630"/>
            <a:ext cx="4114801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>
            <a:extLst>
              <a:ext uri="{FF2B5EF4-FFF2-40B4-BE49-F238E27FC236}">
                <a16:creationId xmlns:a16="http://schemas.microsoft.com/office/drawing/2014/main" id="{7378E564-F467-594A-93D4-5B05D9A3F1F3}"/>
              </a:ext>
            </a:extLst>
          </p:cNvPr>
          <p:cNvCxnSpPr>
            <a:cxnSpLocks/>
          </p:cNvCxnSpPr>
          <p:nvPr/>
        </p:nvCxnSpPr>
        <p:spPr>
          <a:xfrm>
            <a:off x="867305" y="1415180"/>
            <a:ext cx="67168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Obrázek 1">
            <a:extLst>
              <a:ext uri="{FF2B5EF4-FFF2-40B4-BE49-F238E27FC236}">
                <a16:creationId xmlns:a16="http://schemas.microsoft.com/office/drawing/2014/main" id="{295FDCA6-A70F-C947-82A2-611EF9A97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95" y="6441814"/>
            <a:ext cx="8338311" cy="283921"/>
          </a:xfrm>
          <a:prstGeom prst="rect">
            <a:avLst/>
          </a:prstGeom>
        </p:spPr>
      </p:pic>
      <p:cxnSp>
        <p:nvCxnSpPr>
          <p:cNvPr id="16" name="Přímá spojovací šipka 15">
            <a:extLst>
              <a:ext uri="{FF2B5EF4-FFF2-40B4-BE49-F238E27FC236}">
                <a16:creationId xmlns:a16="http://schemas.microsoft.com/office/drawing/2014/main" id="{532A7CE9-26B2-FD47-BC18-300028C9042A}"/>
              </a:ext>
            </a:extLst>
          </p:cNvPr>
          <p:cNvCxnSpPr>
            <a:cxnSpLocks/>
          </p:cNvCxnSpPr>
          <p:nvPr/>
        </p:nvCxnSpPr>
        <p:spPr>
          <a:xfrm>
            <a:off x="5250927" y="6153374"/>
            <a:ext cx="0" cy="3820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591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Obrázek 18">
            <a:extLst>
              <a:ext uri="{FF2B5EF4-FFF2-40B4-BE49-F238E27FC236}">
                <a16:creationId xmlns:a16="http://schemas.microsoft.com/office/drawing/2014/main" id="{BE4CDE17-CC46-D443-897B-3CB1CBD5C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3944"/>
            <a:ext cx="7886700" cy="698500"/>
          </a:xfrm>
          <a:prstGeom prst="rect">
            <a:avLst/>
          </a:prstGeom>
        </p:spPr>
      </p:pic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EAAD872E-46D0-184B-8271-420720F29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011" y="2157259"/>
            <a:ext cx="6248400" cy="1727200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FE817EF9-CAF3-B04C-A802-C050134A389B}"/>
              </a:ext>
            </a:extLst>
          </p:cNvPr>
          <p:cNvSpPr txBox="1"/>
          <p:nvPr/>
        </p:nvSpPr>
        <p:spPr>
          <a:xfrm>
            <a:off x="1311390" y="881628"/>
            <a:ext cx="6521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Náš formulář v </a:t>
            </a:r>
            <a:r>
              <a:rPr lang="cs-CZ" b="1" dirty="0" err="1"/>
              <a:t>create.blade.php</a:t>
            </a:r>
            <a:r>
              <a:rPr lang="cs-CZ" dirty="0"/>
              <a:t> posílá data proti URL adrese </a:t>
            </a:r>
            <a:r>
              <a:rPr lang="cs-CZ" b="1" dirty="0">
                <a:solidFill>
                  <a:srgbClr val="FF0000"/>
                </a:solidFill>
              </a:rPr>
              <a:t>/</a:t>
            </a:r>
            <a:r>
              <a:rPr lang="cs-CZ" b="1" dirty="0" err="1">
                <a:solidFill>
                  <a:srgbClr val="FF0000"/>
                </a:solidFill>
              </a:rPr>
              <a:t>cars</a:t>
            </a:r>
            <a:r>
              <a:rPr lang="cs-CZ" dirty="0"/>
              <a:t>, </a:t>
            </a:r>
          </a:p>
          <a:p>
            <a:r>
              <a:rPr lang="cs-CZ" dirty="0"/>
              <a:t>aby si to odchytila metoda </a:t>
            </a:r>
            <a:r>
              <a:rPr lang="cs-CZ" dirty="0" err="1"/>
              <a:t>controlleru</a:t>
            </a:r>
            <a:r>
              <a:rPr lang="cs-CZ" dirty="0"/>
              <a:t> </a:t>
            </a:r>
            <a:r>
              <a:rPr lang="cs-CZ" b="1" dirty="0" err="1"/>
              <a:t>CarController.php</a:t>
            </a:r>
            <a:r>
              <a:rPr lang="cs-CZ" dirty="0"/>
              <a:t> s názvem </a:t>
            </a:r>
            <a:r>
              <a:rPr lang="cs-CZ" b="1" dirty="0" err="1">
                <a:solidFill>
                  <a:srgbClr val="7030A0"/>
                </a:solidFill>
              </a:rPr>
              <a:t>cars.store</a:t>
            </a:r>
            <a:r>
              <a:rPr lang="cs-CZ" dirty="0"/>
              <a:t> (</a:t>
            </a:r>
            <a:r>
              <a:rPr lang="cs-CZ" dirty="0" err="1"/>
              <a:t>cars.store</a:t>
            </a:r>
            <a:r>
              <a:rPr lang="cs-CZ" dirty="0"/>
              <a:t> se zavolá, protože se jedná o POST požadavek, GET by zavolal </a:t>
            </a:r>
            <a:r>
              <a:rPr lang="cs-CZ" dirty="0" err="1"/>
              <a:t>cars.index</a:t>
            </a:r>
            <a:r>
              <a:rPr lang="cs-CZ" dirty="0"/>
              <a:t>). </a:t>
            </a: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52DD208B-231D-7F42-ADCF-585B75498342}"/>
              </a:ext>
            </a:extLst>
          </p:cNvPr>
          <p:cNvSpPr/>
          <p:nvPr/>
        </p:nvSpPr>
        <p:spPr>
          <a:xfrm>
            <a:off x="2439297" y="258431"/>
            <a:ext cx="935915" cy="3895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1EF9301E-F02E-9E49-AB0D-D9587117A0D0}"/>
              </a:ext>
            </a:extLst>
          </p:cNvPr>
          <p:cNvSpPr/>
          <p:nvPr/>
        </p:nvSpPr>
        <p:spPr>
          <a:xfrm>
            <a:off x="6499411" y="258430"/>
            <a:ext cx="1203063" cy="38952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7030A0"/>
              </a:solidFill>
            </a:endParaRPr>
          </a:p>
        </p:txBody>
      </p:sp>
      <p:pic>
        <p:nvPicPr>
          <p:cNvPr id="20" name="Obrázek 19">
            <a:extLst>
              <a:ext uri="{FF2B5EF4-FFF2-40B4-BE49-F238E27FC236}">
                <a16:creationId xmlns:a16="http://schemas.microsoft.com/office/drawing/2014/main" id="{60082D83-585A-F34F-A764-3EE0AE984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5239" y="3963643"/>
            <a:ext cx="6248400" cy="2806700"/>
          </a:xfrm>
          <a:prstGeom prst="rect">
            <a:avLst/>
          </a:prstGeom>
        </p:spPr>
      </p:pic>
      <p:cxnSp>
        <p:nvCxnSpPr>
          <p:cNvPr id="8" name="Přímá spojovací šipka 7">
            <a:extLst>
              <a:ext uri="{FF2B5EF4-FFF2-40B4-BE49-F238E27FC236}">
                <a16:creationId xmlns:a16="http://schemas.microsoft.com/office/drawing/2014/main" id="{DDD841F1-29A0-1C47-A1A8-A200E7E51C48}"/>
              </a:ext>
            </a:extLst>
          </p:cNvPr>
          <p:cNvCxnSpPr>
            <a:cxnSpLocks/>
          </p:cNvCxnSpPr>
          <p:nvPr/>
        </p:nvCxnSpPr>
        <p:spPr>
          <a:xfrm>
            <a:off x="4070998" y="3599774"/>
            <a:ext cx="1291923" cy="2203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736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736375-FBF7-2740-AB54-EED0795A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800" dirty="0"/>
              <a:t>Formuláře – bezpečnostní problém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1C603C-A0B5-1F42-BC21-D0A53C0A0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Může web server věřit datům, která přicházejí a tvrdí, že jsou z formuláře odpovídající stránky?</a:t>
            </a:r>
          </a:p>
          <a:p>
            <a:pPr marL="0" indent="0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Odpovědí je: CSRF Protection</a:t>
            </a:r>
          </a:p>
          <a:p>
            <a:pPr marL="0" indent="0" algn="ctr">
              <a:buNone/>
            </a:pPr>
            <a:r>
              <a:rPr lang="cs-CZ" dirty="0">
                <a:hlinkClick r:id="rId2"/>
              </a:rPr>
              <a:t>https://laravel.com/docs/5.8/csrf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146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736375-FBF7-2740-AB54-EED0795A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800" dirty="0"/>
              <a:t>Formuláře – bezpečnostní problém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1C603C-A0B5-1F42-BC21-D0A53C0A0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Do formuláře je potřeba přidat @</a:t>
            </a:r>
            <a:r>
              <a:rPr lang="cs-CZ" dirty="0" err="1"/>
              <a:t>csrf</a:t>
            </a:r>
            <a:r>
              <a:rPr lang="cs-CZ" dirty="0"/>
              <a:t>, což zajistí, že formulář bude mít token, který si může serverová strana kontrolovat, zda souhlasí.</a:t>
            </a:r>
          </a:p>
          <a:p>
            <a:pPr marL="0" indent="0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!!! Bez @</a:t>
            </a:r>
            <a:r>
              <a:rPr lang="cs-CZ" dirty="0" err="1"/>
              <a:t>csrf</a:t>
            </a:r>
            <a:r>
              <a:rPr lang="cs-CZ" dirty="0"/>
              <a:t> nebude formulář fungovat !!!</a:t>
            </a:r>
          </a:p>
        </p:txBody>
      </p:sp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8CB7357E-A7A9-3648-ACE7-CED150C09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45" y="1427227"/>
            <a:ext cx="7757360" cy="2144311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39BD281D-F976-4942-B3D3-57BEBB06E5FB}"/>
              </a:ext>
            </a:extLst>
          </p:cNvPr>
          <p:cNvSpPr/>
          <p:nvPr/>
        </p:nvSpPr>
        <p:spPr>
          <a:xfrm>
            <a:off x="2643693" y="3270325"/>
            <a:ext cx="701936" cy="301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793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AE99D22F-8295-724A-AE66-1A40E9889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9"/>
            <a:ext cx="9144000" cy="1317645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BB736375-FBF7-2740-AB54-EED0795A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800" dirty="0"/>
              <a:t>Formuláře – input typu </a:t>
            </a:r>
            <a:r>
              <a:rPr lang="cs-CZ" sz="3800" dirty="0" err="1"/>
              <a:t>date</a:t>
            </a:r>
            <a:endParaRPr lang="cs-CZ" sz="3800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39BD281D-F976-4942-B3D3-57BEBB06E5FB}"/>
              </a:ext>
            </a:extLst>
          </p:cNvPr>
          <p:cNvSpPr/>
          <p:nvPr/>
        </p:nvSpPr>
        <p:spPr>
          <a:xfrm>
            <a:off x="277682" y="2118436"/>
            <a:ext cx="1626422" cy="301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1C1E0269-7237-7641-915C-447EF0307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12" y="3849667"/>
            <a:ext cx="4443046" cy="21398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3F32A8C5-1A8D-E049-A028-B4F0D6DA8935}"/>
              </a:ext>
            </a:extLst>
          </p:cNvPr>
          <p:cNvSpPr txBox="1"/>
          <p:nvPr/>
        </p:nvSpPr>
        <p:spPr>
          <a:xfrm>
            <a:off x="19816" y="3411876"/>
            <a:ext cx="133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/>
              <a:t>Chrome OK: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B6B08562-6EB1-334C-8BA5-3EE9E329A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0450" y="3849667"/>
            <a:ext cx="4058397" cy="13809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D602D821-BDDC-F34F-A5ED-25BF8238BF78}"/>
              </a:ext>
            </a:extLst>
          </p:cNvPr>
          <p:cNvSpPr txBox="1"/>
          <p:nvPr/>
        </p:nvSpPr>
        <p:spPr>
          <a:xfrm>
            <a:off x="4776489" y="3480335"/>
            <a:ext cx="1116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>
                <a:solidFill>
                  <a:srgbClr val="FF0000"/>
                </a:solidFill>
              </a:rPr>
              <a:t>Safari KO:</a:t>
            </a:r>
          </a:p>
        </p:txBody>
      </p:sp>
    </p:spTree>
    <p:extLst>
      <p:ext uri="{BB962C8B-B14F-4D97-AF65-F5344CB8AC3E}">
        <p14:creationId xmlns:p14="http://schemas.microsoft.com/office/powerpoint/2010/main" val="218473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3F3BE8-A9ED-2D44-B39A-982495A66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Laravel – projekt autosalón - rozšíření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23965B9-AA62-A845-B749-E923C9DD8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sz="2400" dirty="0"/>
              <a:t>Na dnešním cvičení budeme pokračovat na projektu autosalón z minulého cvičení:</a:t>
            </a:r>
          </a:p>
          <a:p>
            <a:pPr marL="0" indent="0">
              <a:buNone/>
            </a:pPr>
            <a:r>
              <a:rPr lang="cs-CZ" sz="2400" dirty="0"/>
              <a:t>/</a:t>
            </a:r>
            <a:r>
              <a:rPr lang="cs-CZ" sz="2400" dirty="0" err="1"/>
              <a:t>Applications</a:t>
            </a:r>
            <a:r>
              <a:rPr lang="cs-CZ" sz="2400" dirty="0"/>
              <a:t>/MAMP/</a:t>
            </a:r>
            <a:r>
              <a:rPr lang="cs-CZ" sz="2400" dirty="0" err="1"/>
              <a:t>htdocs</a:t>
            </a:r>
            <a:r>
              <a:rPr lang="cs-CZ" sz="2400" dirty="0"/>
              <a:t>/</a:t>
            </a:r>
            <a:r>
              <a:rPr lang="cs-CZ" sz="2400" dirty="0" err="1"/>
              <a:t>jmeno_studenta</a:t>
            </a:r>
            <a:r>
              <a:rPr lang="cs-CZ" sz="2400" dirty="0"/>
              <a:t>/autosalon</a:t>
            </a:r>
          </a:p>
          <a:p>
            <a:pPr marL="0" indent="0">
              <a:buNone/>
            </a:pPr>
            <a:endParaRPr lang="cs-CZ" sz="2400" dirty="0"/>
          </a:p>
          <a:p>
            <a:pPr marL="0" indent="0">
              <a:buNone/>
            </a:pPr>
            <a:r>
              <a:rPr lang="cs-CZ" sz="2400" dirty="0"/>
              <a:t>Nejprve je nutné stávající projekt upravit:</a:t>
            </a:r>
          </a:p>
          <a:p>
            <a:pPr marL="0" indent="0" algn="ctr">
              <a:buNone/>
            </a:pPr>
            <a:r>
              <a:rPr lang="cs-CZ" sz="2400" dirty="0"/>
              <a:t>1-Lavavel_uprava_projektu_autosalon.txt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69712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734388E5-3148-C14B-8EFA-54D41F716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6" y="178073"/>
            <a:ext cx="4074701" cy="51684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7DC327C1-85D2-7C40-960F-FB4E31955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8073"/>
            <a:ext cx="4074702" cy="51684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6" name="Přímá spojovací šipka 5">
            <a:extLst>
              <a:ext uri="{FF2B5EF4-FFF2-40B4-BE49-F238E27FC236}">
                <a16:creationId xmlns:a16="http://schemas.microsoft.com/office/drawing/2014/main" id="{6B313BDF-C2FD-884D-A44A-C781427CB51A}"/>
              </a:ext>
            </a:extLst>
          </p:cNvPr>
          <p:cNvCxnSpPr>
            <a:cxnSpLocks/>
          </p:cNvCxnSpPr>
          <p:nvPr/>
        </p:nvCxnSpPr>
        <p:spPr>
          <a:xfrm flipV="1">
            <a:off x="1269402" y="645459"/>
            <a:ext cx="4324574" cy="44644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Obrázek 13">
            <a:extLst>
              <a:ext uri="{FF2B5EF4-FFF2-40B4-BE49-F238E27FC236}">
                <a16:creationId xmlns:a16="http://schemas.microsoft.com/office/drawing/2014/main" id="{48F28B40-32B9-E34C-AC64-7E9A5C4F6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323" y="3974950"/>
            <a:ext cx="5257800" cy="2743200"/>
          </a:xfrm>
          <a:prstGeom prst="rect">
            <a:avLst/>
          </a:prstGeom>
        </p:spPr>
      </p:pic>
      <p:cxnSp>
        <p:nvCxnSpPr>
          <p:cNvPr id="10" name="Přímá spojovací šipka 9">
            <a:extLst>
              <a:ext uri="{FF2B5EF4-FFF2-40B4-BE49-F238E27FC236}">
                <a16:creationId xmlns:a16="http://schemas.microsoft.com/office/drawing/2014/main" id="{C644F71C-BC2A-A940-876F-A84652D7F382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286467" y="3277030"/>
            <a:ext cx="1603284" cy="25298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ovací šipka 14">
            <a:extLst>
              <a:ext uri="{FF2B5EF4-FFF2-40B4-BE49-F238E27FC236}">
                <a16:creationId xmlns:a16="http://schemas.microsoft.com/office/drawing/2014/main" id="{FC31A355-BF54-3049-BE50-BBF48F82DED3}"/>
              </a:ext>
            </a:extLst>
          </p:cNvPr>
          <p:cNvCxnSpPr>
            <a:cxnSpLocks/>
          </p:cNvCxnSpPr>
          <p:nvPr/>
        </p:nvCxnSpPr>
        <p:spPr>
          <a:xfrm flipH="1">
            <a:off x="3511194" y="695605"/>
            <a:ext cx="328150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ovací šipka 18">
            <a:extLst>
              <a:ext uri="{FF2B5EF4-FFF2-40B4-BE49-F238E27FC236}">
                <a16:creationId xmlns:a16="http://schemas.microsoft.com/office/drawing/2014/main" id="{564ED91B-6EFE-5E4F-A5B3-4D9B844CF867}"/>
              </a:ext>
            </a:extLst>
          </p:cNvPr>
          <p:cNvCxnSpPr>
            <a:cxnSpLocks/>
          </p:cNvCxnSpPr>
          <p:nvPr/>
        </p:nvCxnSpPr>
        <p:spPr>
          <a:xfrm flipH="1">
            <a:off x="7709175" y="695605"/>
            <a:ext cx="224861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19C3F1C3-4E6F-3645-A214-1490349CEF05}"/>
              </a:ext>
            </a:extLst>
          </p:cNvPr>
          <p:cNvSpPr txBox="1"/>
          <p:nvPr/>
        </p:nvSpPr>
        <p:spPr>
          <a:xfrm>
            <a:off x="5595358" y="2076701"/>
            <a:ext cx="25887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Data byla zaslána do </a:t>
            </a:r>
          </a:p>
          <a:p>
            <a:r>
              <a:rPr lang="cs-CZ" b="1" dirty="0" err="1"/>
              <a:t>CarController</a:t>
            </a:r>
            <a:r>
              <a:rPr lang="cs-CZ" dirty="0"/>
              <a:t>, do metody</a:t>
            </a:r>
          </a:p>
          <a:p>
            <a:r>
              <a:rPr lang="cs-CZ" b="1" dirty="0" err="1"/>
              <a:t>store</a:t>
            </a:r>
            <a:r>
              <a:rPr lang="cs-CZ" dirty="0"/>
              <a:t> (ještě není </a:t>
            </a:r>
          </a:p>
          <a:p>
            <a:r>
              <a:rPr lang="cs-CZ" dirty="0"/>
              <a:t>implementována).</a:t>
            </a:r>
          </a:p>
        </p:txBody>
      </p:sp>
    </p:spTree>
    <p:extLst>
      <p:ext uri="{BB962C8B-B14F-4D97-AF65-F5344CB8AC3E}">
        <p14:creationId xmlns:p14="http://schemas.microsoft.com/office/powerpoint/2010/main" val="163073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AB32F6-BF05-C642-9B10-04FAF149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Laravel – projekt autosalón - rozšíření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9DF7F3-5366-8341-83D1-5918CF1D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Pokračovat v:</a:t>
            </a:r>
          </a:p>
          <a:p>
            <a:pPr marL="0" indent="0" algn="ctr">
              <a:buNone/>
            </a:pPr>
            <a:r>
              <a:rPr lang="cs-CZ" dirty="0"/>
              <a:t>1-Lavavel_uprava_projektu_autosalon.txt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17406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9F2752E6-932E-3E4A-9B0D-F9C2E5C38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1263" y="4105984"/>
            <a:ext cx="7319410" cy="13804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B4B5B93D-4F18-9843-9538-AE96988E2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23" y="824992"/>
            <a:ext cx="7513911" cy="1564640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8904AE5C-D47E-B24C-8D15-15C710CDF8D5}"/>
              </a:ext>
            </a:extLst>
          </p:cNvPr>
          <p:cNvSpPr/>
          <p:nvPr/>
        </p:nvSpPr>
        <p:spPr>
          <a:xfrm>
            <a:off x="875852" y="1819477"/>
            <a:ext cx="855411" cy="301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DA15D226-FF01-B246-8BBC-DEC2C7A29AC3}"/>
              </a:ext>
            </a:extLst>
          </p:cNvPr>
          <p:cNvSpPr/>
          <p:nvPr/>
        </p:nvSpPr>
        <p:spPr>
          <a:xfrm>
            <a:off x="1731263" y="3756398"/>
            <a:ext cx="68153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b="1" dirty="0">
                <a:hlinkClick r:id="rId4"/>
              </a:rPr>
              <a:t>http://localhost:8888/jmeno_studenta/autosalon/public/cars/create</a:t>
            </a:r>
            <a:endParaRPr lang="cs-CZ" b="1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AF94B66-CA63-E44B-A774-E508996BFC0E}"/>
              </a:ext>
            </a:extLst>
          </p:cNvPr>
          <p:cNvSpPr txBox="1"/>
          <p:nvPr/>
        </p:nvSpPr>
        <p:spPr>
          <a:xfrm>
            <a:off x="268223" y="371384"/>
            <a:ext cx="18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b="1" dirty="0" err="1"/>
              <a:t>create.blade.php</a:t>
            </a:r>
            <a:r>
              <a:rPr lang="cs-CZ" b="1" dirty="0"/>
              <a:t>:</a:t>
            </a:r>
          </a:p>
        </p:txBody>
      </p:sp>
      <p:cxnSp>
        <p:nvCxnSpPr>
          <p:cNvPr id="9" name="Přímá spojovací šipka 8">
            <a:extLst>
              <a:ext uri="{FF2B5EF4-FFF2-40B4-BE49-F238E27FC236}">
                <a16:creationId xmlns:a16="http://schemas.microsoft.com/office/drawing/2014/main" id="{5557E61A-84BD-924D-B119-F286F898813A}"/>
              </a:ext>
            </a:extLst>
          </p:cNvPr>
          <p:cNvCxnSpPr>
            <a:cxnSpLocks/>
          </p:cNvCxnSpPr>
          <p:nvPr/>
        </p:nvCxnSpPr>
        <p:spPr>
          <a:xfrm>
            <a:off x="1258048" y="5145023"/>
            <a:ext cx="77722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ovací šipka 12">
            <a:extLst>
              <a:ext uri="{FF2B5EF4-FFF2-40B4-BE49-F238E27FC236}">
                <a16:creationId xmlns:a16="http://schemas.microsoft.com/office/drawing/2014/main" id="{3770CE4F-2585-0146-A7D2-9226AB58BFEF}"/>
              </a:ext>
            </a:extLst>
          </p:cNvPr>
          <p:cNvCxnSpPr>
            <a:cxnSpLocks/>
          </p:cNvCxnSpPr>
          <p:nvPr/>
        </p:nvCxnSpPr>
        <p:spPr>
          <a:xfrm>
            <a:off x="1258048" y="2120690"/>
            <a:ext cx="0" cy="3024333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CDBF38E5-2758-4B41-8481-52A6905C2426}"/>
              </a:ext>
            </a:extLst>
          </p:cNvPr>
          <p:cNvSpPr txBox="1"/>
          <p:nvPr/>
        </p:nvSpPr>
        <p:spPr>
          <a:xfrm>
            <a:off x="1258048" y="2955317"/>
            <a:ext cx="4175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@</a:t>
            </a:r>
            <a:r>
              <a:rPr lang="cs-CZ" dirty="0" err="1"/>
              <a:t>csrf</a:t>
            </a:r>
            <a:r>
              <a:rPr lang="cs-CZ" dirty="0"/>
              <a:t> zajistí vložení tokenu, type je hidden</a:t>
            </a:r>
          </a:p>
        </p:txBody>
      </p:sp>
    </p:spTree>
    <p:extLst>
      <p:ext uri="{BB962C8B-B14F-4D97-AF65-F5344CB8AC3E}">
        <p14:creationId xmlns:p14="http://schemas.microsoft.com/office/powerpoint/2010/main" val="2038105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AB32F6-BF05-C642-9B10-04FAF149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Laravel – projekt autosalón - rozšíření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9DF7F3-5366-8341-83D1-5918CF1D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Pokračovat v:</a:t>
            </a:r>
          </a:p>
          <a:p>
            <a:pPr marL="0" indent="0" algn="ctr">
              <a:buNone/>
            </a:pPr>
            <a:r>
              <a:rPr lang="cs-CZ" dirty="0"/>
              <a:t>1-Lavavel_uprava_projektu_autosalon.txt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43440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C5A620-95DD-544F-A472-11451EEC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300" dirty="0"/>
              <a:t>Validace formulářových dat na straně serveru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3ABF4C-39FD-F44D-AD5D-77AFF09B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Na stránce </a:t>
            </a:r>
            <a:r>
              <a:rPr lang="cs-CZ" dirty="0" err="1"/>
              <a:t>Validation</a:t>
            </a:r>
            <a:r>
              <a:rPr lang="cs-CZ" dirty="0"/>
              <a:t>:</a:t>
            </a:r>
          </a:p>
          <a:p>
            <a:pPr marL="0" indent="0">
              <a:buNone/>
            </a:pPr>
            <a:r>
              <a:rPr lang="cs-CZ" dirty="0">
                <a:hlinkClick r:id="rId2"/>
              </a:rPr>
              <a:t>https://laravel.com/docs/5.8/validation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r>
              <a:rPr lang="cs-CZ" dirty="0"/>
              <a:t>Je podkapitola: </a:t>
            </a:r>
            <a:r>
              <a:rPr lang="cs-CZ" b="1" dirty="0" err="1"/>
              <a:t>Writing</a:t>
            </a:r>
            <a:r>
              <a:rPr lang="cs-CZ" b="1" dirty="0"/>
              <a:t> </a:t>
            </a:r>
            <a:r>
              <a:rPr lang="cs-CZ" b="1" dirty="0" err="1"/>
              <a:t>The</a:t>
            </a:r>
            <a:r>
              <a:rPr lang="cs-CZ" b="1" dirty="0"/>
              <a:t> </a:t>
            </a:r>
            <a:r>
              <a:rPr lang="cs-CZ" b="1" dirty="0" err="1"/>
              <a:t>Validation</a:t>
            </a:r>
            <a:r>
              <a:rPr lang="cs-CZ" b="1" dirty="0"/>
              <a:t> </a:t>
            </a:r>
            <a:r>
              <a:rPr lang="cs-CZ" b="1" dirty="0" err="1"/>
              <a:t>Logic</a:t>
            </a:r>
            <a:r>
              <a:rPr lang="cs-CZ" dirty="0"/>
              <a:t>, obsahující kód: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1D02CEB-F22A-5640-A142-9D43629A9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595" y="3903758"/>
            <a:ext cx="4868729" cy="278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02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C5A620-95DD-544F-A472-11451EEC8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300" dirty="0"/>
              <a:t>Validace formulářových dat na straně serveru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1D02CEB-F22A-5640-A142-9D43629A9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635" y="1601346"/>
            <a:ext cx="4868729" cy="27896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943E89D2-2C71-914B-9C9D-A0B0F2A84A26}"/>
              </a:ext>
            </a:extLst>
          </p:cNvPr>
          <p:cNvSpPr txBox="1"/>
          <p:nvPr/>
        </p:nvSpPr>
        <p:spPr>
          <a:xfrm>
            <a:off x="896874" y="4623331"/>
            <a:ext cx="79796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Do metody </a:t>
            </a:r>
            <a:r>
              <a:rPr lang="cs-CZ" dirty="0" err="1"/>
              <a:t>store</a:t>
            </a:r>
            <a:r>
              <a:rPr lang="cs-CZ" dirty="0"/>
              <a:t> přichází parametr, který je pojmenován $</a:t>
            </a:r>
            <a:r>
              <a:rPr lang="cs-CZ" dirty="0" err="1"/>
              <a:t>request</a:t>
            </a:r>
            <a:r>
              <a:rPr lang="cs-CZ" dirty="0"/>
              <a:t> a v němž je tzv. </a:t>
            </a:r>
          </a:p>
          <a:p>
            <a:r>
              <a:rPr lang="cs-CZ" dirty="0"/>
              <a:t>Request objekt.</a:t>
            </a:r>
          </a:p>
          <a:p>
            <a:endParaRPr lang="cs-CZ" dirty="0"/>
          </a:p>
          <a:p>
            <a:r>
              <a:rPr lang="cs-CZ" dirty="0"/>
              <a:t>Request objekt obsahuje http hlavičky ale především </a:t>
            </a:r>
            <a:r>
              <a:rPr lang="cs-CZ" b="1" dirty="0"/>
              <a:t>formulářová data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Request objekt má metodu </a:t>
            </a:r>
            <a:r>
              <a:rPr lang="cs-CZ" b="1" dirty="0" err="1"/>
              <a:t>validate</a:t>
            </a:r>
            <a:r>
              <a:rPr lang="cs-CZ" dirty="0"/>
              <a:t>.</a:t>
            </a:r>
            <a:endParaRPr lang="cs-CZ" b="1" dirty="0"/>
          </a:p>
        </p:txBody>
      </p:sp>
      <p:cxnSp>
        <p:nvCxnSpPr>
          <p:cNvPr id="8" name="Přímá spojovací šipka 7">
            <a:extLst>
              <a:ext uri="{FF2B5EF4-FFF2-40B4-BE49-F238E27FC236}">
                <a16:creationId xmlns:a16="http://schemas.microsoft.com/office/drawing/2014/main" id="{A1FB8F09-FC1C-6842-B237-B5BC67983549}"/>
              </a:ext>
            </a:extLst>
          </p:cNvPr>
          <p:cNvCxnSpPr>
            <a:cxnSpLocks/>
          </p:cNvCxnSpPr>
          <p:nvPr/>
        </p:nvCxnSpPr>
        <p:spPr>
          <a:xfrm flipH="1">
            <a:off x="4259311" y="1831918"/>
            <a:ext cx="1556273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ovací šipka 9">
            <a:extLst>
              <a:ext uri="{FF2B5EF4-FFF2-40B4-BE49-F238E27FC236}">
                <a16:creationId xmlns:a16="http://schemas.microsoft.com/office/drawing/2014/main" id="{F8E4B7B7-72B2-A045-9923-10D8C2291189}"/>
              </a:ext>
            </a:extLst>
          </p:cNvPr>
          <p:cNvCxnSpPr>
            <a:cxnSpLocks/>
          </p:cNvCxnSpPr>
          <p:nvPr/>
        </p:nvCxnSpPr>
        <p:spPr>
          <a:xfrm flipH="1">
            <a:off x="5118848" y="2447614"/>
            <a:ext cx="794272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666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41D02CEB-F22A-5640-A142-9D43629A9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6" y="310565"/>
            <a:ext cx="4315968" cy="24729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943E89D2-2C71-914B-9C9D-A0B0F2A84A26}"/>
              </a:ext>
            </a:extLst>
          </p:cNvPr>
          <p:cNvSpPr txBox="1"/>
          <p:nvPr/>
        </p:nvSpPr>
        <p:spPr>
          <a:xfrm>
            <a:off x="4462274" y="-12192"/>
            <a:ext cx="4973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/>
              <a:t>CarController.php</a:t>
            </a:r>
            <a:r>
              <a:rPr lang="cs-CZ" dirty="0"/>
              <a:t> - metodu </a:t>
            </a:r>
            <a:r>
              <a:rPr lang="cs-CZ" b="1" dirty="0" err="1"/>
              <a:t>validate</a:t>
            </a:r>
            <a:r>
              <a:rPr lang="cs-CZ" dirty="0"/>
              <a:t> upravíme:</a:t>
            </a:r>
            <a:endParaRPr lang="cs-CZ" b="1"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C4C2A91B-B9AE-FB40-9F77-77E958D90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2274" y="310565"/>
            <a:ext cx="4681354" cy="2399194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F46CEE65-3601-144E-9C13-830F450FE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5804" y="3106255"/>
            <a:ext cx="5312939" cy="3776922"/>
          </a:xfrm>
          <a:prstGeom prst="rect">
            <a:avLst/>
          </a:prstGeom>
        </p:spPr>
      </p:pic>
      <p:sp>
        <p:nvSpPr>
          <p:cNvPr id="9" name="TextovéPole 8">
            <a:extLst>
              <a:ext uri="{FF2B5EF4-FFF2-40B4-BE49-F238E27FC236}">
                <a16:creationId xmlns:a16="http://schemas.microsoft.com/office/drawing/2014/main" id="{97A757DA-AA7A-064E-85EB-F5197D719467}"/>
              </a:ext>
            </a:extLst>
          </p:cNvPr>
          <p:cNvSpPr txBox="1"/>
          <p:nvPr/>
        </p:nvSpPr>
        <p:spPr>
          <a:xfrm>
            <a:off x="1693672" y="2797080"/>
            <a:ext cx="2963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Formulář v </a:t>
            </a:r>
            <a:r>
              <a:rPr lang="cs-CZ" dirty="0" err="1"/>
              <a:t>create.blade.php</a:t>
            </a:r>
            <a:r>
              <a:rPr lang="cs-CZ" dirty="0"/>
              <a:t>:</a:t>
            </a:r>
            <a:endParaRPr lang="cs-CZ" b="1" dirty="0"/>
          </a:p>
        </p:txBody>
      </p:sp>
      <p:cxnSp>
        <p:nvCxnSpPr>
          <p:cNvPr id="10" name="Přímá spojovací šipka 9">
            <a:extLst>
              <a:ext uri="{FF2B5EF4-FFF2-40B4-BE49-F238E27FC236}">
                <a16:creationId xmlns:a16="http://schemas.microsoft.com/office/drawing/2014/main" id="{1DF54C88-97A7-BB48-AED3-59917FB41C81}"/>
              </a:ext>
            </a:extLst>
          </p:cNvPr>
          <p:cNvCxnSpPr>
            <a:cxnSpLocks/>
          </p:cNvCxnSpPr>
          <p:nvPr/>
        </p:nvCxnSpPr>
        <p:spPr>
          <a:xfrm flipV="1">
            <a:off x="4352544" y="1510163"/>
            <a:ext cx="1036320" cy="21950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ovací šipka 13">
            <a:extLst>
              <a:ext uri="{FF2B5EF4-FFF2-40B4-BE49-F238E27FC236}">
                <a16:creationId xmlns:a16="http://schemas.microsoft.com/office/drawing/2014/main" id="{189318FB-2096-0045-94AB-387E39FB9110}"/>
              </a:ext>
            </a:extLst>
          </p:cNvPr>
          <p:cNvCxnSpPr>
            <a:cxnSpLocks/>
          </p:cNvCxnSpPr>
          <p:nvPr/>
        </p:nvCxnSpPr>
        <p:spPr>
          <a:xfrm flipV="1">
            <a:off x="4657344" y="1793329"/>
            <a:ext cx="828366" cy="3201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ovací šipka 15">
            <a:extLst>
              <a:ext uri="{FF2B5EF4-FFF2-40B4-BE49-F238E27FC236}">
                <a16:creationId xmlns:a16="http://schemas.microsoft.com/office/drawing/2014/main" id="{AB541818-AD31-E344-A721-60C7A84A404C}"/>
              </a:ext>
            </a:extLst>
          </p:cNvPr>
          <p:cNvCxnSpPr>
            <a:cxnSpLocks/>
          </p:cNvCxnSpPr>
          <p:nvPr/>
        </p:nvCxnSpPr>
        <p:spPr>
          <a:xfrm flipV="1">
            <a:off x="5388864" y="2133600"/>
            <a:ext cx="483616" cy="41818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784D471D-3349-444E-9AB6-CFAC576FD247}"/>
              </a:ext>
            </a:extLst>
          </p:cNvPr>
          <p:cNvSpPr txBox="1"/>
          <p:nvPr/>
        </p:nvSpPr>
        <p:spPr>
          <a:xfrm>
            <a:off x="146306" y="4757"/>
            <a:ext cx="165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Dokumentace: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823302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858649-624E-0A45-908D-A93451F05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3300" dirty="0">
                <a:solidFill>
                  <a:prstClr val="black"/>
                </a:solidFill>
              </a:rPr>
              <a:t>Validace formulářových dat na straně serveru</a:t>
            </a:r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5B1BC51-E965-964C-8F42-822841AA2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10" y="1579175"/>
            <a:ext cx="5817122" cy="2981275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EFE16001-7897-A343-BCE1-4D073D9C7B98}"/>
              </a:ext>
            </a:extLst>
          </p:cNvPr>
          <p:cNvSpPr txBox="1"/>
          <p:nvPr/>
        </p:nvSpPr>
        <p:spPr>
          <a:xfrm>
            <a:off x="1315435" y="4738548"/>
            <a:ext cx="651313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err="1"/>
              <a:t>required</a:t>
            </a:r>
            <a:r>
              <a:rPr lang="cs-CZ" dirty="0"/>
              <a:t> = daný input formuláře je povinný, uživatel ho musí vyplnit</a:t>
            </a:r>
          </a:p>
          <a:p>
            <a:r>
              <a:rPr lang="cs-CZ" dirty="0"/>
              <a:t>max:255 = maximální počet znaků daného vstupu je 255</a:t>
            </a:r>
          </a:p>
          <a:p>
            <a:r>
              <a:rPr lang="cs-CZ" dirty="0" err="1"/>
              <a:t>date</a:t>
            </a:r>
            <a:r>
              <a:rPr lang="cs-CZ" dirty="0"/>
              <a:t> = vstup musí být typu datum</a:t>
            </a:r>
          </a:p>
          <a:p>
            <a:endParaRPr lang="cs-CZ" dirty="0"/>
          </a:p>
          <a:p>
            <a:r>
              <a:rPr lang="cs-CZ" dirty="0"/>
              <a:t>Více se lze dočíst v </a:t>
            </a:r>
            <a:r>
              <a:rPr lang="cs-CZ" dirty="0" err="1"/>
              <a:t>Available</a:t>
            </a:r>
            <a:r>
              <a:rPr lang="cs-CZ" dirty="0"/>
              <a:t> </a:t>
            </a:r>
            <a:r>
              <a:rPr lang="cs-CZ" dirty="0" err="1"/>
              <a:t>Validation</a:t>
            </a:r>
            <a:r>
              <a:rPr lang="cs-CZ" dirty="0"/>
              <a:t> </a:t>
            </a:r>
            <a:r>
              <a:rPr lang="cs-CZ" dirty="0" err="1"/>
              <a:t>Rules</a:t>
            </a:r>
            <a:r>
              <a:rPr lang="cs-CZ" dirty="0"/>
              <a:t>:</a:t>
            </a:r>
          </a:p>
          <a:p>
            <a:r>
              <a:rPr lang="cs-CZ" dirty="0">
                <a:hlinkClick r:id="rId3"/>
              </a:rPr>
              <a:t>https://laravel.com/docs/5.8/validation#available-validation-rules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381672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AB32F6-BF05-C642-9B10-04FAF149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Laravel – projekt autosalón - rozšíření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9DF7F3-5366-8341-83D1-5918CF1D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Pokračovat v:</a:t>
            </a:r>
          </a:p>
          <a:p>
            <a:pPr marL="0" indent="0" algn="ctr">
              <a:buNone/>
            </a:pPr>
            <a:r>
              <a:rPr lang="cs-CZ" dirty="0"/>
              <a:t>1-Lavavel_uprava_projektu_autosalon.txt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14875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AB32F6-BF05-C642-9B10-04FAF149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Chybová zpráva pro uživatele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9DF7F3-5366-8341-83D1-5918CF1D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err="1"/>
              <a:t>Displaying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Validation</a:t>
            </a:r>
            <a:r>
              <a:rPr lang="cs-CZ" dirty="0"/>
              <a:t> </a:t>
            </a:r>
            <a:r>
              <a:rPr lang="cs-CZ" dirty="0" err="1"/>
              <a:t>Errors</a:t>
            </a:r>
            <a:r>
              <a:rPr lang="cs-CZ" dirty="0"/>
              <a:t>:</a:t>
            </a:r>
          </a:p>
          <a:p>
            <a:pPr marL="0" indent="0">
              <a:buNone/>
            </a:pPr>
            <a:r>
              <a:rPr lang="cs-CZ" dirty="0">
                <a:hlinkClick r:id="rId2"/>
              </a:rPr>
              <a:t>https://laravel.com/docs/5.8/validation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23F9C229-B518-334B-8EB5-26305F8F9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359" y="2997516"/>
            <a:ext cx="5343281" cy="331438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9588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2B84DBC9-4F1D-9141-8DB0-FD888B59B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5147" y="1053419"/>
            <a:ext cx="5676813" cy="703322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4E466752-FE9A-C543-B77B-1D73A258F5E0}"/>
              </a:ext>
            </a:extLst>
          </p:cNvPr>
          <p:cNvSpPr/>
          <p:nvPr/>
        </p:nvSpPr>
        <p:spPr>
          <a:xfrm>
            <a:off x="391507" y="222422"/>
            <a:ext cx="78867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sz="2400" dirty="0">
                <a:solidFill>
                  <a:srgbClr val="525252"/>
                </a:solidFill>
                <a:latin typeface="Whitney SSm A"/>
              </a:rPr>
              <a:t>This single route declaration creates multiple routes to handle a variety of actions on the resource:</a:t>
            </a:r>
            <a:endParaRPr lang="cs-CZ" sz="2400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24BBCB68-FF3E-9B4C-9738-147988052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92" y="2013241"/>
            <a:ext cx="7412415" cy="474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25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AB32F6-BF05-C642-9B10-04FAF149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Chybová zpráva pro uživatele</a:t>
            </a:r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EECAF441-FA12-A343-8A4B-5A05F0C59E4E}"/>
              </a:ext>
            </a:extLst>
          </p:cNvPr>
          <p:cNvSpPr txBox="1"/>
          <p:nvPr/>
        </p:nvSpPr>
        <p:spPr>
          <a:xfrm>
            <a:off x="4990530" y="1506023"/>
            <a:ext cx="415347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Pokud dojde k validační chybě, tak se do </a:t>
            </a:r>
          </a:p>
          <a:p>
            <a:r>
              <a:rPr lang="cs-CZ" dirty="0"/>
              <a:t>session uloží uloží pole, které obsahuje </a:t>
            </a:r>
          </a:p>
          <a:p>
            <a:r>
              <a:rPr lang="cs-CZ" dirty="0"/>
              <a:t>všechny chyby, jež nastaly. </a:t>
            </a:r>
          </a:p>
          <a:p>
            <a:endParaRPr lang="cs-CZ" dirty="0"/>
          </a:p>
          <a:p>
            <a:r>
              <a:rPr lang="cs-CZ" dirty="0"/>
              <a:t>V šabloně (</a:t>
            </a:r>
            <a:r>
              <a:rPr lang="cs-CZ" dirty="0" err="1"/>
              <a:t>create.blade.php</a:t>
            </a:r>
            <a:r>
              <a:rPr lang="cs-CZ" dirty="0"/>
              <a:t>) je přes lokální proměnnou $</a:t>
            </a:r>
            <a:r>
              <a:rPr lang="cs-CZ" dirty="0" err="1"/>
              <a:t>errors</a:t>
            </a:r>
            <a:r>
              <a:rPr lang="cs-CZ" dirty="0"/>
              <a:t> možné pole chyb vypsat.</a:t>
            </a:r>
          </a:p>
          <a:p>
            <a:endParaRPr lang="cs-CZ" dirty="0"/>
          </a:p>
          <a:p>
            <a:r>
              <a:rPr lang="cs-CZ" dirty="0"/>
              <a:t>Pokud je v poli chyb nějaká chyba: </a:t>
            </a:r>
          </a:p>
          <a:p>
            <a:r>
              <a:rPr lang="cs-CZ" dirty="0"/>
              <a:t>$</a:t>
            </a:r>
            <a:r>
              <a:rPr lang="cs-CZ" dirty="0" err="1"/>
              <a:t>errors</a:t>
            </a:r>
            <a:r>
              <a:rPr lang="cs-CZ" dirty="0"/>
              <a:t>-&gt;</a:t>
            </a:r>
            <a:r>
              <a:rPr lang="cs-CZ" dirty="0" err="1"/>
              <a:t>any</a:t>
            </a:r>
            <a:r>
              <a:rPr lang="cs-CZ" dirty="0"/>
              <a:t>(), pak @</a:t>
            </a:r>
            <a:r>
              <a:rPr lang="cs-CZ" dirty="0" err="1"/>
              <a:t>foreach</a:t>
            </a:r>
            <a:r>
              <a:rPr lang="cs-CZ" dirty="0"/>
              <a:t> (direktiva </a:t>
            </a:r>
            <a:r>
              <a:rPr lang="cs-CZ" dirty="0" err="1"/>
              <a:t>šablonovacího</a:t>
            </a:r>
            <a:r>
              <a:rPr lang="cs-CZ" dirty="0"/>
              <a:t> systému </a:t>
            </a:r>
            <a:r>
              <a:rPr lang="cs-CZ" dirty="0" err="1"/>
              <a:t>blade</a:t>
            </a:r>
            <a:r>
              <a:rPr lang="cs-CZ" dirty="0"/>
              <a:t>) projde</a:t>
            </a:r>
          </a:p>
          <a:p>
            <a:r>
              <a:rPr lang="cs-CZ" dirty="0"/>
              <a:t>všechny chyby a postupně je vloží do proměnné $</a:t>
            </a:r>
            <a:r>
              <a:rPr lang="cs-CZ" dirty="0" err="1"/>
              <a:t>error</a:t>
            </a:r>
            <a:r>
              <a:rPr lang="cs-CZ" dirty="0"/>
              <a:t>. Obsah proměnné $</a:t>
            </a:r>
            <a:r>
              <a:rPr lang="cs-CZ" dirty="0" err="1"/>
              <a:t>error</a:t>
            </a:r>
            <a:endParaRPr lang="cs-CZ" dirty="0"/>
          </a:p>
          <a:p>
            <a:r>
              <a:rPr lang="cs-CZ" dirty="0"/>
              <a:t>se postupně vkládá do HTLM seznamu </a:t>
            </a:r>
          </a:p>
          <a:p>
            <a:r>
              <a:rPr lang="cs-CZ" dirty="0"/>
              <a:t>(&lt;</a:t>
            </a:r>
            <a:r>
              <a:rPr lang="cs-CZ" dirty="0" err="1"/>
              <a:t>li</a:t>
            </a:r>
            <a:r>
              <a:rPr lang="cs-CZ" dirty="0"/>
              <a:t>&gt;).  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9A8BDE18-D2C2-CF4D-A0E7-E32622218DA8}"/>
              </a:ext>
            </a:extLst>
          </p:cNvPr>
          <p:cNvSpPr/>
          <p:nvPr/>
        </p:nvSpPr>
        <p:spPr>
          <a:xfrm>
            <a:off x="93533" y="5822794"/>
            <a:ext cx="77421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Celý chybový výpis je vložen do divu </a:t>
            </a:r>
            <a:r>
              <a:rPr lang="cs-CZ" dirty="0" err="1"/>
              <a:t>Bootstrapu</a:t>
            </a:r>
            <a:r>
              <a:rPr lang="cs-CZ" dirty="0"/>
              <a:t> &lt;div </a:t>
            </a:r>
            <a:r>
              <a:rPr lang="cs-CZ" dirty="0" err="1"/>
              <a:t>class</a:t>
            </a:r>
            <a:r>
              <a:rPr lang="cs-CZ" dirty="0"/>
              <a:t>="</a:t>
            </a:r>
            <a:r>
              <a:rPr lang="cs-CZ" b="1" dirty="0" err="1">
                <a:solidFill>
                  <a:srgbClr val="FF0000"/>
                </a:solidFill>
              </a:rPr>
              <a:t>alert</a:t>
            </a:r>
            <a:r>
              <a:rPr lang="cs-CZ" b="1" dirty="0">
                <a:solidFill>
                  <a:srgbClr val="FF0000"/>
                </a:solidFill>
              </a:rPr>
              <a:t> </a:t>
            </a:r>
            <a:r>
              <a:rPr lang="cs-CZ" b="1" dirty="0" err="1">
                <a:solidFill>
                  <a:srgbClr val="FF0000"/>
                </a:solidFill>
              </a:rPr>
              <a:t>alert-danger</a:t>
            </a:r>
            <a:r>
              <a:rPr lang="cs-CZ" dirty="0"/>
              <a:t>"&gt;.</a:t>
            </a:r>
          </a:p>
          <a:p>
            <a:r>
              <a:rPr lang="cs-CZ" dirty="0"/>
              <a:t>Výsledkem je červený styl vhodný pro zobrazování chyb.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79ABCE92-71FA-3640-849B-B2BB14319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3" y="2139364"/>
            <a:ext cx="4805226" cy="2980633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311521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FDE4B354-07C5-7F48-9899-8B2C7401A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4636" y="3040634"/>
            <a:ext cx="5562600" cy="311150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9D4D43B7-3D44-7F45-BE36-DE70B0B1D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68148"/>
            <a:ext cx="4381500" cy="27178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0" name="Přímá spojovací šipka 9">
            <a:extLst>
              <a:ext uri="{FF2B5EF4-FFF2-40B4-BE49-F238E27FC236}">
                <a16:creationId xmlns:a16="http://schemas.microsoft.com/office/drawing/2014/main" id="{1A941F81-B4BE-FC40-A098-364804CE82F0}"/>
              </a:ext>
            </a:extLst>
          </p:cNvPr>
          <p:cNvCxnSpPr>
            <a:cxnSpLocks/>
          </p:cNvCxnSpPr>
          <p:nvPr/>
        </p:nvCxnSpPr>
        <p:spPr>
          <a:xfrm>
            <a:off x="341376" y="2885948"/>
            <a:ext cx="0" cy="94896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ovací šipka 12">
            <a:extLst>
              <a:ext uri="{FF2B5EF4-FFF2-40B4-BE49-F238E27FC236}">
                <a16:creationId xmlns:a16="http://schemas.microsoft.com/office/drawing/2014/main" id="{E60ECDB1-259C-BF46-B48F-59C48768AAEC}"/>
              </a:ext>
            </a:extLst>
          </p:cNvPr>
          <p:cNvCxnSpPr>
            <a:cxnSpLocks/>
          </p:cNvCxnSpPr>
          <p:nvPr/>
        </p:nvCxnSpPr>
        <p:spPr>
          <a:xfrm>
            <a:off x="341376" y="3834908"/>
            <a:ext cx="38892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D2064ECC-096A-D345-8FB0-E61A1DCDEC5E}"/>
              </a:ext>
            </a:extLst>
          </p:cNvPr>
          <p:cNvSpPr txBox="1"/>
          <p:nvPr/>
        </p:nvSpPr>
        <p:spPr>
          <a:xfrm>
            <a:off x="832265" y="3465576"/>
            <a:ext cx="2258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Kód zkopírujeme sem:</a:t>
            </a:r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60329F24-0970-7041-9E9D-E2475866E7C9}"/>
              </a:ext>
            </a:extLst>
          </p:cNvPr>
          <p:cNvSpPr/>
          <p:nvPr/>
        </p:nvSpPr>
        <p:spPr>
          <a:xfrm>
            <a:off x="1251969" y="6301994"/>
            <a:ext cx="66400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cs-CZ" b="1" dirty="0"/>
              <a:t>Pokračovat v: 1-Lavavel_uprava_projektu_autosalon.txt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9DDF7C05-E54A-804E-9C8A-A31B35A386F1}"/>
              </a:ext>
            </a:extLst>
          </p:cNvPr>
          <p:cNvSpPr/>
          <p:nvPr/>
        </p:nvSpPr>
        <p:spPr>
          <a:xfrm>
            <a:off x="5431070" y="2671302"/>
            <a:ext cx="18922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/>
              <a:t>create.blade.php</a:t>
            </a:r>
            <a:r>
              <a:rPr lang="cs-CZ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4955263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0D8FE8F2-44D5-0641-A405-5EE74A29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804" y="652272"/>
            <a:ext cx="3512391" cy="59557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FBB4EE09-9E10-0E45-BAF4-1E6D2EBA5383}"/>
              </a:ext>
            </a:extLst>
          </p:cNvPr>
          <p:cNvSpPr/>
          <p:nvPr/>
        </p:nvSpPr>
        <p:spPr>
          <a:xfrm>
            <a:off x="1228343" y="249936"/>
            <a:ext cx="66873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hlinkClick r:id="rId3"/>
              </a:rPr>
              <a:t>http://localhost:8888/jmeno_studenta/autosalon/public/cars/create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017899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AB32F6-BF05-C642-9B10-04FAF149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Laravel – projekt autosalón - rozšíření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9DF7F3-5366-8341-83D1-5918CF1D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Pokračovat v:</a:t>
            </a:r>
          </a:p>
          <a:p>
            <a:pPr marL="0" indent="0" algn="ctr">
              <a:buNone/>
            </a:pPr>
            <a:r>
              <a:rPr lang="cs-CZ" dirty="0"/>
              <a:t>1-Lavavel_uprava_projektu_autosalon.txt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34267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B38F9CEE-5FFA-B147-A0C4-6704F3226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766" y="368300"/>
            <a:ext cx="2234430" cy="37525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65BAD97B-9173-3449-B3E7-FB56630F7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32" y="368300"/>
            <a:ext cx="6303264" cy="2492362"/>
          </a:xfrm>
          <a:prstGeom prst="rect">
            <a:avLst/>
          </a:prstGeom>
        </p:spPr>
      </p:pic>
      <p:sp>
        <p:nvSpPr>
          <p:cNvPr id="6" name="Obdélník 5">
            <a:extLst>
              <a:ext uri="{FF2B5EF4-FFF2-40B4-BE49-F238E27FC236}">
                <a16:creationId xmlns:a16="http://schemas.microsoft.com/office/drawing/2014/main" id="{A62EE833-DF7F-4043-A74E-94D24255220A}"/>
              </a:ext>
            </a:extLst>
          </p:cNvPr>
          <p:cNvSpPr/>
          <p:nvPr/>
        </p:nvSpPr>
        <p:spPr>
          <a:xfrm>
            <a:off x="4522381" y="2645664"/>
            <a:ext cx="4475315" cy="2149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7" name="Přímá spojovací šipka 6">
            <a:extLst>
              <a:ext uri="{FF2B5EF4-FFF2-40B4-BE49-F238E27FC236}">
                <a16:creationId xmlns:a16="http://schemas.microsoft.com/office/drawing/2014/main" id="{B9499962-65DB-2147-A2C8-7EEB155991B8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929710" y="2753163"/>
            <a:ext cx="3592671" cy="11171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ovací šipka 8">
            <a:extLst>
              <a:ext uri="{FF2B5EF4-FFF2-40B4-BE49-F238E27FC236}">
                <a16:creationId xmlns:a16="http://schemas.microsoft.com/office/drawing/2014/main" id="{FE41635F-A752-A646-974E-8FB36621B754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985284" y="3870351"/>
            <a:ext cx="2226764" cy="7551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Obrázek 11">
            <a:extLst>
              <a:ext uri="{FF2B5EF4-FFF2-40B4-BE49-F238E27FC236}">
                <a16:creationId xmlns:a16="http://schemas.microsoft.com/office/drawing/2014/main" id="{9A2CF261-1FB3-A44A-B950-AC8C7F344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048" y="3846725"/>
            <a:ext cx="3150338" cy="15575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TextovéPole 13">
            <a:extLst>
              <a:ext uri="{FF2B5EF4-FFF2-40B4-BE49-F238E27FC236}">
                <a16:creationId xmlns:a16="http://schemas.microsoft.com/office/drawing/2014/main" id="{D2B44F63-8C43-224F-BDC9-74EF28F6D07D}"/>
              </a:ext>
            </a:extLst>
          </p:cNvPr>
          <p:cNvSpPr txBox="1"/>
          <p:nvPr/>
        </p:nvSpPr>
        <p:spPr>
          <a:xfrm>
            <a:off x="3164140" y="5506069"/>
            <a:ext cx="54143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=&gt; potřebujeme </a:t>
            </a:r>
            <a:r>
              <a:rPr lang="cs-CZ" dirty="0" err="1"/>
              <a:t>redirection</a:t>
            </a:r>
            <a:r>
              <a:rPr lang="cs-CZ" dirty="0"/>
              <a:t>, aby se uživatel nenacházel </a:t>
            </a:r>
          </a:p>
          <a:p>
            <a:r>
              <a:rPr lang="cs-CZ" dirty="0"/>
              <a:t>na prázdné stránce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99979AE1-2323-9641-87FC-A6FA41E0A05D}"/>
              </a:ext>
            </a:extLst>
          </p:cNvPr>
          <p:cNvSpPr txBox="1"/>
          <p:nvPr/>
        </p:nvSpPr>
        <p:spPr>
          <a:xfrm>
            <a:off x="2638034" y="2907523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133932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AB32F6-BF05-C642-9B10-04FAF149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Laravel – projekt autosalón - rozšíření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9DF7F3-5366-8341-83D1-5918CF1D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Pokračovat v:</a:t>
            </a:r>
          </a:p>
          <a:p>
            <a:pPr marL="0" indent="0" algn="ctr">
              <a:buNone/>
            </a:pPr>
            <a:r>
              <a:rPr lang="cs-CZ" dirty="0"/>
              <a:t>1-Lavavel_uprava_projektu_autosalon.txt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91823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CD632B5A-950D-9F45-96F2-E2EC41C44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4422275"/>
            <a:ext cx="8089900" cy="2413000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67B4C8D6-1D13-9E41-9B8B-E54F5072A9E6}"/>
              </a:ext>
            </a:extLst>
          </p:cNvPr>
          <p:cNvSpPr txBox="1"/>
          <p:nvPr/>
        </p:nvSpPr>
        <p:spPr>
          <a:xfrm>
            <a:off x="908877" y="3127248"/>
            <a:ext cx="39451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Pole všech automobilů si pošleme </a:t>
            </a:r>
          </a:p>
          <a:p>
            <a:r>
              <a:rPr lang="cs-CZ" dirty="0"/>
              <a:t>z </a:t>
            </a:r>
            <a:r>
              <a:rPr lang="cs-CZ" dirty="0" err="1"/>
              <a:t>CarController.php</a:t>
            </a:r>
            <a:r>
              <a:rPr lang="cs-CZ" dirty="0"/>
              <a:t> z metody index().</a:t>
            </a:r>
          </a:p>
          <a:p>
            <a:r>
              <a:rPr lang="cs-CZ" dirty="0"/>
              <a:t>Nyní je ve  </a:t>
            </a:r>
            <a:r>
              <a:rPr lang="cs-CZ" dirty="0" err="1"/>
              <a:t>foreach</a:t>
            </a:r>
            <a:r>
              <a:rPr lang="cs-CZ" dirty="0"/>
              <a:t> v proměnné $</a:t>
            </a:r>
            <a:r>
              <a:rPr lang="cs-CZ" dirty="0" err="1"/>
              <a:t>allCars</a:t>
            </a:r>
            <a:r>
              <a:rPr lang="cs-CZ" dirty="0"/>
              <a:t> </a:t>
            </a:r>
          </a:p>
          <a:p>
            <a:r>
              <a:rPr lang="cs-CZ" dirty="0"/>
              <a:t>pole všech automobilů.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256153D1-144F-6F4A-A7FA-D73136E55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" y="1452351"/>
            <a:ext cx="6337300" cy="1536700"/>
          </a:xfrm>
          <a:prstGeom prst="rect">
            <a:avLst/>
          </a:prstGeom>
        </p:spPr>
      </p:pic>
      <p:cxnSp>
        <p:nvCxnSpPr>
          <p:cNvPr id="9" name="Přímá spojovací šipka 8">
            <a:extLst>
              <a:ext uri="{FF2B5EF4-FFF2-40B4-BE49-F238E27FC236}">
                <a16:creationId xmlns:a16="http://schemas.microsoft.com/office/drawing/2014/main" id="{5682D6B7-DCD0-9248-B065-137D8E8293A5}"/>
              </a:ext>
            </a:extLst>
          </p:cNvPr>
          <p:cNvCxnSpPr>
            <a:cxnSpLocks/>
          </p:cNvCxnSpPr>
          <p:nvPr/>
        </p:nvCxnSpPr>
        <p:spPr>
          <a:xfrm>
            <a:off x="4756460" y="833275"/>
            <a:ext cx="0" cy="16245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9ECFC950-9032-B949-87BB-702CD3DE9A00}"/>
              </a:ext>
            </a:extLst>
          </p:cNvPr>
          <p:cNvSpPr txBox="1"/>
          <p:nvPr/>
        </p:nvSpPr>
        <p:spPr>
          <a:xfrm>
            <a:off x="5513792" y="997859"/>
            <a:ext cx="290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data, která vkládáme do pole</a:t>
            </a:r>
          </a:p>
        </p:txBody>
      </p:sp>
      <p:cxnSp>
        <p:nvCxnSpPr>
          <p:cNvPr id="13" name="Přímá spojovací šipka 12">
            <a:extLst>
              <a:ext uri="{FF2B5EF4-FFF2-40B4-BE49-F238E27FC236}">
                <a16:creationId xmlns:a16="http://schemas.microsoft.com/office/drawing/2014/main" id="{F5E52903-E52E-1D41-869A-8365062C9C2C}"/>
              </a:ext>
            </a:extLst>
          </p:cNvPr>
          <p:cNvCxnSpPr>
            <a:cxnSpLocks/>
          </p:cNvCxnSpPr>
          <p:nvPr/>
        </p:nvCxnSpPr>
        <p:spPr>
          <a:xfrm>
            <a:off x="5820990" y="1367191"/>
            <a:ext cx="0" cy="11045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CCCDC53-01FE-844F-B67C-499E15AAB47B}"/>
              </a:ext>
            </a:extLst>
          </p:cNvPr>
          <p:cNvSpPr txBox="1"/>
          <p:nvPr/>
        </p:nvSpPr>
        <p:spPr>
          <a:xfrm>
            <a:off x="4289922" y="186944"/>
            <a:ext cx="4854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jméno proměnné, která bude dostupná v šabloně </a:t>
            </a:r>
          </a:p>
          <a:p>
            <a:r>
              <a:rPr lang="cs-CZ" dirty="0" err="1"/>
              <a:t>index.blade.php</a:t>
            </a:r>
            <a:r>
              <a:rPr lang="cs-CZ" dirty="0"/>
              <a:t> (bude mít k dispozici data z pole)</a:t>
            </a:r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5B62C56C-7D65-F345-90E8-76191546FF74}"/>
              </a:ext>
            </a:extLst>
          </p:cNvPr>
          <p:cNvSpPr/>
          <p:nvPr/>
        </p:nvSpPr>
        <p:spPr>
          <a:xfrm>
            <a:off x="4192076" y="2471765"/>
            <a:ext cx="978487" cy="3012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7" name="Obdélník 16">
            <a:extLst>
              <a:ext uri="{FF2B5EF4-FFF2-40B4-BE49-F238E27FC236}">
                <a16:creationId xmlns:a16="http://schemas.microsoft.com/office/drawing/2014/main" id="{C619A85E-5A78-7042-B0B5-ED28A1CE2CB8}"/>
              </a:ext>
            </a:extLst>
          </p:cNvPr>
          <p:cNvSpPr/>
          <p:nvPr/>
        </p:nvSpPr>
        <p:spPr>
          <a:xfrm>
            <a:off x="2783901" y="5653667"/>
            <a:ext cx="763972" cy="30121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sp>
        <p:nvSpPr>
          <p:cNvPr id="18" name="Pravá složená závorka 17">
            <a:extLst>
              <a:ext uri="{FF2B5EF4-FFF2-40B4-BE49-F238E27FC236}">
                <a16:creationId xmlns:a16="http://schemas.microsoft.com/office/drawing/2014/main" id="{A42F9D65-B856-7D4A-981F-D3E89A7CD232}"/>
              </a:ext>
            </a:extLst>
          </p:cNvPr>
          <p:cNvSpPr/>
          <p:nvPr/>
        </p:nvSpPr>
        <p:spPr>
          <a:xfrm rot="5400000">
            <a:off x="5040405" y="2037245"/>
            <a:ext cx="512064" cy="2208725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9" name="Přímá spojovací šipka 18">
            <a:extLst>
              <a:ext uri="{FF2B5EF4-FFF2-40B4-BE49-F238E27FC236}">
                <a16:creationId xmlns:a16="http://schemas.microsoft.com/office/drawing/2014/main" id="{B324378B-A8DF-AB43-AFF4-5B3E652B143F}"/>
              </a:ext>
            </a:extLst>
          </p:cNvPr>
          <p:cNvCxnSpPr>
            <a:cxnSpLocks/>
          </p:cNvCxnSpPr>
          <p:nvPr/>
        </p:nvCxnSpPr>
        <p:spPr>
          <a:xfrm flipH="1">
            <a:off x="3547873" y="3405654"/>
            <a:ext cx="1755648" cy="22896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33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17667900-8648-3D42-A6ED-46FC23A78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535232"/>
            <a:ext cx="8900160" cy="578753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1372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AB32F6-BF05-C642-9B10-04FAF149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Laravel – projekt autosalón - rozšíření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9DF7F3-5366-8341-83D1-5918CF1D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Pokračovat v:</a:t>
            </a:r>
          </a:p>
          <a:p>
            <a:pPr marL="0" indent="0" algn="ctr">
              <a:buNone/>
            </a:pPr>
            <a:r>
              <a:rPr lang="cs-CZ" dirty="0"/>
              <a:t>1-Lavavel_uprava_projektu_autosalon.txt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047865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AB32F6-BF05-C642-9B10-04FAF149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Laravel – Doporučení pro samostudium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9DF7F3-5366-8341-83D1-5918CF1D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Doporučení pro samostudium: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V dokumentaci si projděte sekci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Basics</a:t>
            </a:r>
            <a:r>
              <a:rPr lang="cs-CZ" dirty="0"/>
              <a:t> </a:t>
            </a:r>
            <a:r>
              <a:rPr lang="cs-CZ" dirty="0">
                <a:hlinkClick r:id="rId2"/>
              </a:rPr>
              <a:t>https://laravel.com/docs/5.8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/>
              <a:t>Doma si ještě jednou projděte poslední 2 cvičení, které se týkají FW Laravel.</a:t>
            </a:r>
          </a:p>
        </p:txBody>
      </p:sp>
    </p:spTree>
    <p:extLst>
      <p:ext uri="{BB962C8B-B14F-4D97-AF65-F5344CB8AC3E}">
        <p14:creationId xmlns:p14="http://schemas.microsoft.com/office/powerpoint/2010/main" val="124895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B52D51-3317-9749-A0ED-175036D0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Route </a:t>
            </a:r>
            <a:r>
              <a:rPr lang="cs-CZ" dirty="0" err="1"/>
              <a:t>web.php</a:t>
            </a:r>
            <a:r>
              <a:rPr lang="cs-CZ" dirty="0"/>
              <a:t> v našem projektu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191ACFD5-48AC-364F-8F8E-9CE2809B6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15" y="3002829"/>
            <a:ext cx="6220961" cy="2703259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B5D64C04-6D2E-8442-ADB5-1109333387AE}"/>
              </a:ext>
            </a:extLst>
          </p:cNvPr>
          <p:cNvSpPr/>
          <p:nvPr/>
        </p:nvSpPr>
        <p:spPr>
          <a:xfrm>
            <a:off x="2393397" y="5304501"/>
            <a:ext cx="5200578" cy="344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pic>
        <p:nvPicPr>
          <p:cNvPr id="6" name="Zástupný obsah 3">
            <a:extLst>
              <a:ext uri="{FF2B5EF4-FFF2-40B4-BE49-F238E27FC236}">
                <a16:creationId xmlns:a16="http://schemas.microsoft.com/office/drawing/2014/main" id="{31446487-3D25-7C4B-979A-403594CF8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3590" y="1867599"/>
            <a:ext cx="5676813" cy="7033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62F0C72A-D67E-6B4C-89B4-9E72784BE448}"/>
              </a:ext>
            </a:extLst>
          </p:cNvPr>
          <p:cNvSpPr txBox="1"/>
          <p:nvPr/>
        </p:nvSpPr>
        <p:spPr>
          <a:xfrm>
            <a:off x="3795919" y="1498267"/>
            <a:ext cx="1552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Dokumentace: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0EFBF67C-A08E-A641-9ED3-C5303ACBAF4B}"/>
              </a:ext>
            </a:extLst>
          </p:cNvPr>
          <p:cNvSpPr/>
          <p:nvPr/>
        </p:nvSpPr>
        <p:spPr>
          <a:xfrm>
            <a:off x="3912233" y="2691697"/>
            <a:ext cx="1319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Náš projekt: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1FAA793-ACB1-D94B-9A2E-9D4107AF6327}"/>
              </a:ext>
            </a:extLst>
          </p:cNvPr>
          <p:cNvSpPr/>
          <p:nvPr/>
        </p:nvSpPr>
        <p:spPr>
          <a:xfrm>
            <a:off x="1312774" y="5846543"/>
            <a:ext cx="73618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cs-CZ" dirty="0"/>
              <a:t>Tzn., že můžeme využívat všechny </a:t>
            </a:r>
            <a:r>
              <a:rPr lang="cs-CZ" dirty="0" err="1"/>
              <a:t>URIs</a:t>
            </a:r>
            <a:r>
              <a:rPr lang="cs-CZ" dirty="0"/>
              <a:t> a Route </a:t>
            </a:r>
            <a:r>
              <a:rPr lang="cs-CZ" dirty="0" err="1"/>
              <a:t>Names</a:t>
            </a:r>
            <a:r>
              <a:rPr lang="cs-CZ" dirty="0"/>
              <a:t> z předchozího slajdu, </a:t>
            </a:r>
          </a:p>
          <a:p>
            <a:pPr algn="ctr"/>
            <a:r>
              <a:rPr lang="cs-CZ" dirty="0"/>
              <a:t>jen místo </a:t>
            </a:r>
            <a:r>
              <a:rPr lang="cs-CZ" b="1" dirty="0" err="1">
                <a:solidFill>
                  <a:srgbClr val="FF0000"/>
                </a:solidFill>
              </a:rPr>
              <a:t>photos</a:t>
            </a:r>
            <a:r>
              <a:rPr lang="cs-CZ" dirty="0"/>
              <a:t> bude použito klíčové slovo </a:t>
            </a:r>
            <a:r>
              <a:rPr lang="cs-CZ" b="1" dirty="0" err="1">
                <a:solidFill>
                  <a:srgbClr val="FF0000"/>
                </a:solidFill>
              </a:rPr>
              <a:t>cars</a:t>
            </a:r>
            <a:r>
              <a:rPr lang="cs-CZ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50456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Kontakt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Ing. Milan Oulehla</a:t>
            </a:r>
          </a:p>
          <a:p>
            <a:r>
              <a:rPr lang="cs-CZ" dirty="0"/>
              <a:t>Email: </a:t>
            </a:r>
            <a:r>
              <a:rPr lang="cs-CZ" dirty="0" err="1"/>
              <a:t>oulehla@fai.utb.cz</a:t>
            </a:r>
            <a:endParaRPr lang="cs-CZ" dirty="0"/>
          </a:p>
          <a:p>
            <a:r>
              <a:rPr lang="cs-CZ" dirty="0"/>
              <a:t>Kancelář: D215 (penetrační laboratoř)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510298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628650" y="738554"/>
            <a:ext cx="7886700" cy="54384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Děkuji Vám za pozornost.</a:t>
            </a:r>
          </a:p>
          <a:p>
            <a:pPr marL="0" indent="0" algn="ctr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Máte nějaké otázky?</a:t>
            </a:r>
          </a:p>
        </p:txBody>
      </p:sp>
    </p:spTree>
    <p:extLst>
      <p:ext uri="{BB962C8B-B14F-4D97-AF65-F5344CB8AC3E}">
        <p14:creationId xmlns:p14="http://schemas.microsoft.com/office/powerpoint/2010/main" val="2601916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Obrázek 42">
            <a:extLst>
              <a:ext uri="{FF2B5EF4-FFF2-40B4-BE49-F238E27FC236}">
                <a16:creationId xmlns:a16="http://schemas.microsoft.com/office/drawing/2014/main" id="{B5CD4C5C-47EB-DE4B-B2B5-5F532BA04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865185"/>
            <a:ext cx="4535625" cy="94418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3E743111-0F27-D542-BD3C-5074846E7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472" y="2473422"/>
            <a:ext cx="6813528" cy="3581769"/>
          </a:xfrm>
          <a:prstGeom prst="rect">
            <a:avLst/>
          </a:prstGeom>
        </p:spPr>
      </p:pic>
      <p:pic>
        <p:nvPicPr>
          <p:cNvPr id="4" name="Zástupný obsah 3">
            <a:extLst>
              <a:ext uri="{FF2B5EF4-FFF2-40B4-BE49-F238E27FC236}">
                <a16:creationId xmlns:a16="http://schemas.microsoft.com/office/drawing/2014/main" id="{88145175-610A-E247-94B2-FE6CCC7C4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5535" y="2705476"/>
            <a:ext cx="2235200" cy="3898900"/>
          </a:xfrm>
          <a:prstGeom prst="rect">
            <a:avLst/>
          </a:prstGeom>
        </p:spPr>
      </p:pic>
      <p:cxnSp>
        <p:nvCxnSpPr>
          <p:cNvPr id="7" name="Přímá spojovací šipka 6">
            <a:extLst>
              <a:ext uri="{FF2B5EF4-FFF2-40B4-BE49-F238E27FC236}">
                <a16:creationId xmlns:a16="http://schemas.microsoft.com/office/drawing/2014/main" id="{A3294AFB-2846-224C-83F6-1911EA8BF459}"/>
              </a:ext>
            </a:extLst>
          </p:cNvPr>
          <p:cNvCxnSpPr>
            <a:cxnSpLocks/>
          </p:cNvCxnSpPr>
          <p:nvPr/>
        </p:nvCxnSpPr>
        <p:spPr>
          <a:xfrm flipH="1">
            <a:off x="2134988" y="6240911"/>
            <a:ext cx="580133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délník 8">
            <a:extLst>
              <a:ext uri="{FF2B5EF4-FFF2-40B4-BE49-F238E27FC236}">
                <a16:creationId xmlns:a16="http://schemas.microsoft.com/office/drawing/2014/main" id="{7448D6BB-58F5-0F42-B377-B79B10B8BB90}"/>
              </a:ext>
            </a:extLst>
          </p:cNvPr>
          <p:cNvSpPr/>
          <p:nvPr/>
        </p:nvSpPr>
        <p:spPr>
          <a:xfrm>
            <a:off x="6004874" y="4136837"/>
            <a:ext cx="3139126" cy="189714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12" name="Přímá spojovací šipka 11">
            <a:extLst>
              <a:ext uri="{FF2B5EF4-FFF2-40B4-BE49-F238E27FC236}">
                <a16:creationId xmlns:a16="http://schemas.microsoft.com/office/drawing/2014/main" id="{D1504A5A-BA3E-6647-A751-9275FE65E4F0}"/>
              </a:ext>
            </a:extLst>
          </p:cNvPr>
          <p:cNvCxnSpPr>
            <a:cxnSpLocks/>
          </p:cNvCxnSpPr>
          <p:nvPr/>
        </p:nvCxnSpPr>
        <p:spPr>
          <a:xfrm flipH="1">
            <a:off x="7936327" y="5822532"/>
            <a:ext cx="1" cy="41408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ovací šipka 14">
            <a:extLst>
              <a:ext uri="{FF2B5EF4-FFF2-40B4-BE49-F238E27FC236}">
                <a16:creationId xmlns:a16="http://schemas.microsoft.com/office/drawing/2014/main" id="{52BA5E82-9097-E148-95F9-F46FD7350649}"/>
              </a:ext>
            </a:extLst>
          </p:cNvPr>
          <p:cNvCxnSpPr>
            <a:cxnSpLocks/>
          </p:cNvCxnSpPr>
          <p:nvPr/>
        </p:nvCxnSpPr>
        <p:spPr>
          <a:xfrm>
            <a:off x="7504179" y="5822532"/>
            <a:ext cx="864296" cy="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délník 21">
            <a:extLst>
              <a:ext uri="{FF2B5EF4-FFF2-40B4-BE49-F238E27FC236}">
                <a16:creationId xmlns:a16="http://schemas.microsoft.com/office/drawing/2014/main" id="{5E5C4DC4-364B-6241-B1FF-D3B9BF8F739B}"/>
              </a:ext>
            </a:extLst>
          </p:cNvPr>
          <p:cNvSpPr/>
          <p:nvPr/>
        </p:nvSpPr>
        <p:spPr>
          <a:xfrm>
            <a:off x="-40906" y="426476"/>
            <a:ext cx="61232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hlinkClick r:id="rId5"/>
              </a:rPr>
              <a:t>http://localhost:8888/jmeno_studenta/autosalon/public/cars</a:t>
            </a:r>
            <a:endParaRPr lang="cs-CZ" dirty="0"/>
          </a:p>
        </p:txBody>
      </p:sp>
      <p:pic>
        <p:nvPicPr>
          <p:cNvPr id="26" name="Obrázek 25">
            <a:extLst>
              <a:ext uri="{FF2B5EF4-FFF2-40B4-BE49-F238E27FC236}">
                <a16:creationId xmlns:a16="http://schemas.microsoft.com/office/drawing/2014/main" id="{E178E14C-6EF1-D345-B4DF-1ACB0C6E4D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600" y="826817"/>
            <a:ext cx="4373669" cy="730975"/>
          </a:xfrm>
          <a:prstGeom prst="rect">
            <a:avLst/>
          </a:prstGeom>
        </p:spPr>
      </p:pic>
      <p:sp>
        <p:nvSpPr>
          <p:cNvPr id="27" name="Obdélník 26">
            <a:extLst>
              <a:ext uri="{FF2B5EF4-FFF2-40B4-BE49-F238E27FC236}">
                <a16:creationId xmlns:a16="http://schemas.microsoft.com/office/drawing/2014/main" id="{BFE5DA7A-5DC4-8D4C-AD47-A02B1F0C1EC5}"/>
              </a:ext>
            </a:extLst>
          </p:cNvPr>
          <p:cNvSpPr/>
          <p:nvPr/>
        </p:nvSpPr>
        <p:spPr>
          <a:xfrm>
            <a:off x="4591165" y="890856"/>
            <a:ext cx="4474526" cy="151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>
              <a:solidFill>
                <a:srgbClr val="FF0000"/>
              </a:solidFill>
            </a:endParaRPr>
          </a:p>
        </p:txBody>
      </p:sp>
      <p:cxnSp>
        <p:nvCxnSpPr>
          <p:cNvPr id="32" name="Přímá spojovací šipka 31">
            <a:extLst>
              <a:ext uri="{FF2B5EF4-FFF2-40B4-BE49-F238E27FC236}">
                <a16:creationId xmlns:a16="http://schemas.microsoft.com/office/drawing/2014/main" id="{167BF45B-2B85-5A44-9874-32474A6C97AC}"/>
              </a:ext>
            </a:extLst>
          </p:cNvPr>
          <p:cNvCxnSpPr>
            <a:cxnSpLocks/>
          </p:cNvCxnSpPr>
          <p:nvPr/>
        </p:nvCxnSpPr>
        <p:spPr>
          <a:xfrm>
            <a:off x="74700" y="738910"/>
            <a:ext cx="0" cy="695939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římá spojovací šipka 32">
            <a:extLst>
              <a:ext uri="{FF2B5EF4-FFF2-40B4-BE49-F238E27FC236}">
                <a16:creationId xmlns:a16="http://schemas.microsoft.com/office/drawing/2014/main" id="{651ED605-2E63-9D40-BF6F-3BD8B7707B7D}"/>
              </a:ext>
            </a:extLst>
          </p:cNvPr>
          <p:cNvCxnSpPr>
            <a:cxnSpLocks/>
          </p:cNvCxnSpPr>
          <p:nvPr/>
        </p:nvCxnSpPr>
        <p:spPr>
          <a:xfrm>
            <a:off x="74700" y="1440415"/>
            <a:ext cx="7528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římá spojovací šipka 33">
            <a:extLst>
              <a:ext uri="{FF2B5EF4-FFF2-40B4-BE49-F238E27FC236}">
                <a16:creationId xmlns:a16="http://schemas.microsoft.com/office/drawing/2014/main" id="{CBB8F9FF-5FD9-1541-BBCC-47D46A40E5D7}"/>
              </a:ext>
            </a:extLst>
          </p:cNvPr>
          <p:cNvCxnSpPr>
            <a:cxnSpLocks/>
          </p:cNvCxnSpPr>
          <p:nvPr/>
        </p:nvCxnSpPr>
        <p:spPr>
          <a:xfrm>
            <a:off x="3717398" y="1502229"/>
            <a:ext cx="0" cy="35695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Přímá spojnice 43">
            <a:extLst>
              <a:ext uri="{FF2B5EF4-FFF2-40B4-BE49-F238E27FC236}">
                <a16:creationId xmlns:a16="http://schemas.microsoft.com/office/drawing/2014/main" id="{ED726142-2DEF-2C43-A7AC-95CCE6E4DF57}"/>
              </a:ext>
            </a:extLst>
          </p:cNvPr>
          <p:cNvCxnSpPr>
            <a:cxnSpLocks/>
          </p:cNvCxnSpPr>
          <p:nvPr/>
        </p:nvCxnSpPr>
        <p:spPr>
          <a:xfrm>
            <a:off x="4591165" y="1706728"/>
            <a:ext cx="438596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Přímá spojovací šipka 49">
            <a:extLst>
              <a:ext uri="{FF2B5EF4-FFF2-40B4-BE49-F238E27FC236}">
                <a16:creationId xmlns:a16="http://schemas.microsoft.com/office/drawing/2014/main" id="{3120394B-3D11-7D46-805E-3D92406520E2}"/>
              </a:ext>
            </a:extLst>
          </p:cNvPr>
          <p:cNvCxnSpPr>
            <a:cxnSpLocks/>
          </p:cNvCxnSpPr>
          <p:nvPr/>
        </p:nvCxnSpPr>
        <p:spPr>
          <a:xfrm>
            <a:off x="8368475" y="1112374"/>
            <a:ext cx="663382" cy="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Přímá spojovací šipka 53">
            <a:extLst>
              <a:ext uri="{FF2B5EF4-FFF2-40B4-BE49-F238E27FC236}">
                <a16:creationId xmlns:a16="http://schemas.microsoft.com/office/drawing/2014/main" id="{9A9E1A2F-4C3D-E141-A90E-024A882C439F}"/>
              </a:ext>
            </a:extLst>
          </p:cNvPr>
          <p:cNvCxnSpPr>
            <a:cxnSpLocks/>
          </p:cNvCxnSpPr>
          <p:nvPr/>
        </p:nvCxnSpPr>
        <p:spPr>
          <a:xfrm>
            <a:off x="7548113" y="1112374"/>
            <a:ext cx="293298" cy="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Přímá spojovací šipka 56">
            <a:extLst>
              <a:ext uri="{FF2B5EF4-FFF2-40B4-BE49-F238E27FC236}">
                <a16:creationId xmlns:a16="http://schemas.microsoft.com/office/drawing/2014/main" id="{DF89B34A-5F3D-BE4E-A717-3CD486D9674B}"/>
              </a:ext>
            </a:extLst>
          </p:cNvPr>
          <p:cNvCxnSpPr>
            <a:cxnSpLocks/>
          </p:cNvCxnSpPr>
          <p:nvPr/>
        </p:nvCxnSpPr>
        <p:spPr>
          <a:xfrm>
            <a:off x="7402935" y="5417965"/>
            <a:ext cx="533391" cy="0"/>
          </a:xfrm>
          <a:prstGeom prst="straightConnector1">
            <a:avLst/>
          </a:prstGeom>
          <a:ln w="38100">
            <a:solidFill>
              <a:srgbClr val="00B05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ovéPole 58">
            <a:extLst>
              <a:ext uri="{FF2B5EF4-FFF2-40B4-BE49-F238E27FC236}">
                <a16:creationId xmlns:a16="http://schemas.microsoft.com/office/drawing/2014/main" id="{97661396-A59D-7546-9DC0-DEDBE84DC09D}"/>
              </a:ext>
            </a:extLst>
          </p:cNvPr>
          <p:cNvSpPr txBox="1"/>
          <p:nvPr/>
        </p:nvSpPr>
        <p:spPr>
          <a:xfrm>
            <a:off x="3656177" y="39682"/>
            <a:ext cx="1746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Celkové schéma:</a:t>
            </a:r>
          </a:p>
        </p:txBody>
      </p:sp>
    </p:spTree>
    <p:extLst>
      <p:ext uri="{BB962C8B-B14F-4D97-AF65-F5344CB8AC3E}">
        <p14:creationId xmlns:p14="http://schemas.microsoft.com/office/powerpoint/2010/main" val="343166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AB32F6-BF05-C642-9B10-04FAF149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Laravel – projekt autosalón - rozšíření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9DF7F3-5366-8341-83D1-5918CF1D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Pokračovat v:</a:t>
            </a:r>
          </a:p>
          <a:p>
            <a:pPr marL="0" indent="0" algn="ctr">
              <a:buNone/>
            </a:pPr>
            <a:r>
              <a:rPr lang="cs-CZ" dirty="0"/>
              <a:t>1-Lavavel_uprava_projektu_autosalon.txt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64824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757F397C-390E-D04E-90EB-AF8A59EAE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23989"/>
            <a:ext cx="3924300" cy="81280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61E7D4A4-1AFA-6D44-A469-B1FF0C7D3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79" y="2055960"/>
            <a:ext cx="6177044" cy="3775827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6DF225CD-F4E7-DD4B-BEB4-7763F01C2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2528" y="30097"/>
            <a:ext cx="6031075" cy="4130423"/>
          </a:xfrm>
          <a:prstGeom prst="rect">
            <a:avLst/>
          </a:prstGeom>
        </p:spPr>
      </p:pic>
      <p:cxnSp>
        <p:nvCxnSpPr>
          <p:cNvPr id="7" name="Přímá spojovací šipka 6">
            <a:extLst>
              <a:ext uri="{FF2B5EF4-FFF2-40B4-BE49-F238E27FC236}">
                <a16:creationId xmlns:a16="http://schemas.microsoft.com/office/drawing/2014/main" id="{2D5FD036-0F33-2B4B-B98F-A5157A0EB130}"/>
              </a:ext>
            </a:extLst>
          </p:cNvPr>
          <p:cNvCxnSpPr>
            <a:cxnSpLocks/>
          </p:cNvCxnSpPr>
          <p:nvPr/>
        </p:nvCxnSpPr>
        <p:spPr>
          <a:xfrm>
            <a:off x="101209" y="2215329"/>
            <a:ext cx="40410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ovací šipka 8">
            <a:extLst>
              <a:ext uri="{FF2B5EF4-FFF2-40B4-BE49-F238E27FC236}">
                <a16:creationId xmlns:a16="http://schemas.microsoft.com/office/drawing/2014/main" id="{C409A7FD-D61F-3A4D-A652-D27807E88EC2}"/>
              </a:ext>
            </a:extLst>
          </p:cNvPr>
          <p:cNvCxnSpPr>
            <a:cxnSpLocks/>
          </p:cNvCxnSpPr>
          <p:nvPr/>
        </p:nvCxnSpPr>
        <p:spPr>
          <a:xfrm>
            <a:off x="122548" y="2215329"/>
            <a:ext cx="0" cy="4402287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ovací šipka 11">
            <a:extLst>
              <a:ext uri="{FF2B5EF4-FFF2-40B4-BE49-F238E27FC236}">
                <a16:creationId xmlns:a16="http://schemas.microsoft.com/office/drawing/2014/main" id="{B9E853F7-67D5-4D48-9E0A-419A47367A07}"/>
              </a:ext>
            </a:extLst>
          </p:cNvPr>
          <p:cNvCxnSpPr>
            <a:cxnSpLocks/>
          </p:cNvCxnSpPr>
          <p:nvPr/>
        </p:nvCxnSpPr>
        <p:spPr>
          <a:xfrm flipH="1">
            <a:off x="101209" y="6617616"/>
            <a:ext cx="639455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Přímá spojovací šipka 18">
            <a:extLst>
              <a:ext uri="{FF2B5EF4-FFF2-40B4-BE49-F238E27FC236}">
                <a16:creationId xmlns:a16="http://schemas.microsoft.com/office/drawing/2014/main" id="{520F355D-31D8-4941-8ABA-D19580068F26}"/>
              </a:ext>
            </a:extLst>
          </p:cNvPr>
          <p:cNvCxnSpPr>
            <a:cxnSpLocks/>
          </p:cNvCxnSpPr>
          <p:nvPr/>
        </p:nvCxnSpPr>
        <p:spPr>
          <a:xfrm flipH="1">
            <a:off x="2829610" y="4456584"/>
            <a:ext cx="160478" cy="0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Přímá spojovací šipka 19">
            <a:extLst>
              <a:ext uri="{FF2B5EF4-FFF2-40B4-BE49-F238E27FC236}">
                <a16:creationId xmlns:a16="http://schemas.microsoft.com/office/drawing/2014/main" id="{A0C04B34-101A-4E42-9CE8-02A1495DA7F3}"/>
              </a:ext>
            </a:extLst>
          </p:cNvPr>
          <p:cNvCxnSpPr>
            <a:cxnSpLocks/>
          </p:cNvCxnSpPr>
          <p:nvPr/>
        </p:nvCxnSpPr>
        <p:spPr>
          <a:xfrm>
            <a:off x="2990088" y="155448"/>
            <a:ext cx="0" cy="4301136"/>
          </a:xfrm>
          <a:prstGeom prst="straightConnector1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ovací šipka 21">
            <a:extLst>
              <a:ext uri="{FF2B5EF4-FFF2-40B4-BE49-F238E27FC236}">
                <a16:creationId xmlns:a16="http://schemas.microsoft.com/office/drawing/2014/main" id="{2B957C5C-BCC3-444A-BE84-2788B9FE223D}"/>
              </a:ext>
            </a:extLst>
          </p:cNvPr>
          <p:cNvCxnSpPr>
            <a:cxnSpLocks/>
          </p:cNvCxnSpPr>
          <p:nvPr/>
        </p:nvCxnSpPr>
        <p:spPr>
          <a:xfrm>
            <a:off x="2990088" y="164592"/>
            <a:ext cx="23774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999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BAB32F6-BF05-C642-9B10-04FAF149C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600" dirty="0"/>
              <a:t>Laravel – projekt autosalón - rozšíření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E9DF7F3-5366-8341-83D1-5918CF1D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 algn="ctr">
              <a:buNone/>
            </a:pPr>
            <a:r>
              <a:rPr lang="cs-CZ" dirty="0"/>
              <a:t>Pokračovat v:</a:t>
            </a:r>
          </a:p>
          <a:p>
            <a:pPr marL="0" indent="0" algn="ctr">
              <a:buNone/>
            </a:pPr>
            <a:r>
              <a:rPr lang="cs-CZ" dirty="0"/>
              <a:t>1-Lavavel_uprava_projektu_autosalon.txt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52070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Obrázek 11">
            <a:extLst>
              <a:ext uri="{FF2B5EF4-FFF2-40B4-BE49-F238E27FC236}">
                <a16:creationId xmlns:a16="http://schemas.microsoft.com/office/drawing/2014/main" id="{66DD26F9-9243-124A-ADF6-1BE4AC605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76" y="1764825"/>
            <a:ext cx="7569200" cy="18415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4796C342-D41C-1B4F-A913-3454F3544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Laravel – projekt autosalón - rozšíření 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E8179410-8C9A-124F-B6B2-DAD2852CE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076" y="4262120"/>
            <a:ext cx="7877274" cy="2078990"/>
          </a:xfrm>
          <a:prstGeom prst="rect">
            <a:avLst/>
          </a:prstGeom>
        </p:spPr>
      </p:pic>
      <p:cxnSp>
        <p:nvCxnSpPr>
          <p:cNvPr id="7" name="Přímá spojovací šipka 6">
            <a:extLst>
              <a:ext uri="{FF2B5EF4-FFF2-40B4-BE49-F238E27FC236}">
                <a16:creationId xmlns:a16="http://schemas.microsoft.com/office/drawing/2014/main" id="{CD8AE947-2094-2340-9CF6-D9C1AA941B1B}"/>
              </a:ext>
            </a:extLst>
          </p:cNvPr>
          <p:cNvCxnSpPr>
            <a:cxnSpLocks/>
          </p:cNvCxnSpPr>
          <p:nvPr/>
        </p:nvCxnSpPr>
        <p:spPr>
          <a:xfrm>
            <a:off x="4907280" y="3385820"/>
            <a:ext cx="289560" cy="21920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72485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5776</TotalTime>
  <Words>1180</Words>
  <Application>Microsoft Macintosh PowerPoint</Application>
  <PresentationFormat>Předvádění na obrazovce (4:3)</PresentationFormat>
  <Paragraphs>186</Paragraphs>
  <Slides>41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Whitney SSm A</vt:lpstr>
      <vt:lpstr>Motiv Office</vt:lpstr>
      <vt:lpstr>Technologie www   Cvičení 11 – A4TEW</vt:lpstr>
      <vt:lpstr>Laravel – projekt autosalón - rozšíření </vt:lpstr>
      <vt:lpstr>Prezentace aplikace PowerPoint</vt:lpstr>
      <vt:lpstr>Route web.php v našem projektu</vt:lpstr>
      <vt:lpstr>Prezentace aplikace PowerPoint</vt:lpstr>
      <vt:lpstr>Laravel – projekt autosalón - rozšíření </vt:lpstr>
      <vt:lpstr>Prezentace aplikace PowerPoint</vt:lpstr>
      <vt:lpstr>Laravel – projekt autosalón - rozšíření </vt:lpstr>
      <vt:lpstr>Laravel – projekt autosalón - rozšíření </vt:lpstr>
      <vt:lpstr>Routes</vt:lpstr>
      <vt:lpstr>Prezentace aplikace PowerPoint</vt:lpstr>
      <vt:lpstr>Laravel – projekt autosalón - rozšíření </vt:lpstr>
      <vt:lpstr>Prezentace aplikace PowerPoint</vt:lpstr>
      <vt:lpstr>Laravel – projekt autosalón - rozšíření </vt:lpstr>
      <vt:lpstr>Prezentace aplikace PowerPoint</vt:lpstr>
      <vt:lpstr>Prezentace aplikace PowerPoint</vt:lpstr>
      <vt:lpstr>Formuláře – bezpečnostní problém</vt:lpstr>
      <vt:lpstr>Formuláře – bezpečnostní problém</vt:lpstr>
      <vt:lpstr>Formuláře – input typu date</vt:lpstr>
      <vt:lpstr>Prezentace aplikace PowerPoint</vt:lpstr>
      <vt:lpstr>Laravel – projekt autosalón - rozšíření </vt:lpstr>
      <vt:lpstr>Prezentace aplikace PowerPoint</vt:lpstr>
      <vt:lpstr>Laravel – projekt autosalón - rozšíření </vt:lpstr>
      <vt:lpstr>Validace formulářových dat na straně serveru</vt:lpstr>
      <vt:lpstr>Validace formulářových dat na straně serveru</vt:lpstr>
      <vt:lpstr>Prezentace aplikace PowerPoint</vt:lpstr>
      <vt:lpstr>Validace formulářových dat na straně serveru</vt:lpstr>
      <vt:lpstr>Laravel – projekt autosalón - rozšíření </vt:lpstr>
      <vt:lpstr>Chybová zpráva pro uživatele</vt:lpstr>
      <vt:lpstr>Chybová zpráva pro uživatele</vt:lpstr>
      <vt:lpstr>Prezentace aplikace PowerPoint</vt:lpstr>
      <vt:lpstr>Prezentace aplikace PowerPoint</vt:lpstr>
      <vt:lpstr>Laravel – projekt autosalón - rozšíření </vt:lpstr>
      <vt:lpstr>Prezentace aplikace PowerPoint</vt:lpstr>
      <vt:lpstr>Laravel – projekt autosalón - rozšíření </vt:lpstr>
      <vt:lpstr>Prezentace aplikace PowerPoint</vt:lpstr>
      <vt:lpstr>Prezentace aplikace PowerPoint</vt:lpstr>
      <vt:lpstr>Laravel – projekt autosalón - rozšíření </vt:lpstr>
      <vt:lpstr>Laravel – Doporučení pro samostudium</vt:lpstr>
      <vt:lpstr>Kontakt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Milan OULEHLA</dc:creator>
  <cp:lastModifiedBy>Milan OULEHLA</cp:lastModifiedBy>
  <cp:revision>885</cp:revision>
  <dcterms:created xsi:type="dcterms:W3CDTF">2019-02-19T09:11:29Z</dcterms:created>
  <dcterms:modified xsi:type="dcterms:W3CDTF">2019-04-27T10:47:57Z</dcterms:modified>
</cp:coreProperties>
</file>