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2"/>
  </p:notesMasterIdLst>
  <p:sldIdLst>
    <p:sldId id="257" r:id="rId2"/>
    <p:sldId id="262" r:id="rId3"/>
    <p:sldId id="264" r:id="rId4"/>
    <p:sldId id="263" r:id="rId5"/>
    <p:sldId id="261" r:id="rId6"/>
    <p:sldId id="266" r:id="rId7"/>
    <p:sldId id="265" r:id="rId8"/>
    <p:sldId id="267" r:id="rId9"/>
    <p:sldId id="268" r:id="rId10"/>
    <p:sldId id="270" r:id="rId11"/>
    <p:sldId id="271" r:id="rId12"/>
    <p:sldId id="272" r:id="rId13"/>
    <p:sldId id="273" r:id="rId14"/>
    <p:sldId id="269" r:id="rId15"/>
    <p:sldId id="275" r:id="rId16"/>
    <p:sldId id="276" r:id="rId17"/>
    <p:sldId id="277" r:id="rId18"/>
    <p:sldId id="279" r:id="rId19"/>
    <p:sldId id="280" r:id="rId20"/>
    <p:sldId id="282" r:id="rId21"/>
    <p:sldId id="281" r:id="rId22"/>
    <p:sldId id="283" r:id="rId23"/>
    <p:sldId id="278" r:id="rId24"/>
    <p:sldId id="284" r:id="rId25"/>
    <p:sldId id="285" r:id="rId26"/>
    <p:sldId id="286" r:id="rId27"/>
    <p:sldId id="288" r:id="rId28"/>
    <p:sldId id="287" r:id="rId29"/>
    <p:sldId id="259" r:id="rId30"/>
    <p:sldId id="260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20"/>
    <p:restoredTop sz="91946"/>
  </p:normalViewPr>
  <p:slideViewPr>
    <p:cSldViewPr snapToGrid="0" snapToObjects="1">
      <p:cViewPr varScale="1">
        <p:scale>
          <a:sx n="124" d="100"/>
          <a:sy n="124" d="100"/>
        </p:scale>
        <p:origin x="192" y="608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32CD1-698E-D546-8B5F-4E03DDA6F538}" type="datetimeFigureOut">
              <a:rPr lang="cs-CZ" smtClean="0"/>
              <a:t>27.04.19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29BA2-BF39-6346-B465-771E129C4D1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84816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029BA2-BF39-6346-B465-771E129C4D1A}" type="slidenum">
              <a:rPr lang="cs-CZ" smtClean="0"/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65396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612A-1574-9845-9221-570C1DD5C6F2}" type="datetimeFigureOut">
              <a:rPr lang="cs-CZ" smtClean="0"/>
              <a:t>27.04.19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703F0-C08B-624A-A34F-C1B683C9D1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11332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
Druhá úroveň
Třetí úroveň
Čtvrtá úroveň
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612A-1574-9845-9221-570C1DD5C6F2}" type="datetimeFigureOut">
              <a:rPr lang="cs-CZ" smtClean="0"/>
              <a:t>27.04.19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703F0-C08B-624A-A34F-C1B683C9D1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12662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
Druhá úroveň
Třetí úroveň
Čtvrtá úroveň
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612A-1574-9845-9221-570C1DD5C6F2}" type="datetimeFigureOut">
              <a:rPr lang="cs-CZ" smtClean="0"/>
              <a:t>27.04.19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703F0-C08B-624A-A34F-C1B683C9D1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5771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
Druhá úroveň
Třetí úroveň
Čtvrtá úroveň
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612A-1574-9845-9221-570C1DD5C6F2}" type="datetimeFigureOut">
              <a:rPr lang="cs-CZ" smtClean="0"/>
              <a:t>27.04.19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703F0-C08B-624A-A34F-C1B683C9D1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39502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
Druhá úroveň
Třetí úroveň
Čtvrtá úroveň
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612A-1574-9845-9221-570C1DD5C6F2}" type="datetimeFigureOut">
              <a:rPr lang="cs-CZ" smtClean="0"/>
              <a:t>27.04.19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703F0-C08B-624A-A34F-C1B683C9D1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89413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
Druhá úroveň
Třetí úroveň
Čtvrtá úroveň
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
Druhá úroveň
Třetí úroveň
Čtvrtá úroveň
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612A-1574-9845-9221-570C1DD5C6F2}" type="datetimeFigureOut">
              <a:rPr lang="cs-CZ" smtClean="0"/>
              <a:t>27.04.19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703F0-C08B-624A-A34F-C1B683C9D1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55561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
Druhá úroveň
Třetí úroveň
Čtvrtá úroveň
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
Druhá úroveň
Třetí úroveň
Čtvrtá úroveň
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
Druhá úroveň
Třetí úroveň
Čtvrtá úroveň
Pátá úroveň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
Druhá úroveň
Třetí úroveň
Čtvrtá úroveň
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612A-1574-9845-9221-570C1DD5C6F2}" type="datetimeFigureOut">
              <a:rPr lang="cs-CZ" smtClean="0"/>
              <a:t>27.04.19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703F0-C08B-624A-A34F-C1B683C9D1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4634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612A-1574-9845-9221-570C1DD5C6F2}" type="datetimeFigureOut">
              <a:rPr lang="cs-CZ" smtClean="0"/>
              <a:t>27.04.19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703F0-C08B-624A-A34F-C1B683C9D1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98073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612A-1574-9845-9221-570C1DD5C6F2}" type="datetimeFigureOut">
              <a:rPr lang="cs-CZ" smtClean="0"/>
              <a:t>27.04.19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703F0-C08B-624A-A34F-C1B683C9D1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7380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
Druhá úroveň
Třetí úroveň
Čtvrtá úroveň
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
Druhá úroveň
Třetí úroveň
Čtvrtá úroveň
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612A-1574-9845-9221-570C1DD5C6F2}" type="datetimeFigureOut">
              <a:rPr lang="cs-CZ" smtClean="0"/>
              <a:t>27.04.19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703F0-C08B-624A-A34F-C1B683C9D1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5164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
Druhá úroveň
Třetí úroveň
Čtvrtá úroveň
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612A-1574-9845-9221-570C1DD5C6F2}" type="datetimeFigureOut">
              <a:rPr lang="cs-CZ" smtClean="0"/>
              <a:t>27.04.19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703F0-C08B-624A-A34F-C1B683C9D1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58671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
Druhá úroveň
Třetí úroveň
Čtvrtá úroveň
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5612A-1574-9845-9221-570C1DD5C6F2}" type="datetimeFigureOut">
              <a:rPr lang="cs-CZ" smtClean="0"/>
              <a:t>27.04.19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703F0-C08B-624A-A34F-C1B683C9D1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7461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jmeno_studenta/autosalon/public/login" TargetMode="External"/><Relationship Id="rId2" Type="http://schemas.openxmlformats.org/officeDocument/2006/relationships/hyperlink" Target="http://localhost:8888/jmeno_studenta/autosalon/public/hom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vel.com/docs/5.8/blade#if-statements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laravel.com/docs/5.8/authentica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jmeno_studenta/autosalon/public/register" TargetMode="External"/><Relationship Id="rId2" Type="http://schemas.openxmlformats.org/officeDocument/2006/relationships/hyperlink" Target="http://localhost:8888/jmeno_studenta/autosalon/public/log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914400" y="2391508"/>
            <a:ext cx="7772400" cy="3042138"/>
          </a:xfrm>
        </p:spPr>
        <p:txBody>
          <a:bodyPr>
            <a:normAutofit/>
          </a:bodyPr>
          <a:lstStyle/>
          <a:p>
            <a:r>
              <a:rPr lang="cs-CZ" sz="4300" dirty="0"/>
              <a:t>Technologie www</a:t>
            </a:r>
            <a:br>
              <a:rPr lang="cs-CZ" sz="4300" dirty="0"/>
            </a:br>
            <a:br>
              <a:rPr lang="cs-CZ" sz="4300" dirty="0"/>
            </a:br>
            <a:br>
              <a:rPr lang="cs-CZ" sz="4300" dirty="0"/>
            </a:br>
            <a:r>
              <a:rPr lang="cs-CZ" sz="4300" dirty="0"/>
              <a:t>Cvičení 12 – A4TEW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143000" y="5882054"/>
            <a:ext cx="6858000" cy="624254"/>
          </a:xfrm>
        </p:spPr>
        <p:txBody>
          <a:bodyPr/>
          <a:lstStyle/>
          <a:p>
            <a:r>
              <a:rPr lang="cs-CZ" dirty="0"/>
              <a:t>Radek Vala a Milan Oulehla</a:t>
            </a: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484" y="617032"/>
            <a:ext cx="1569200" cy="156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61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4FD7B512-BBEE-8A41-84F5-A81197797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488"/>
            <a:ext cx="9144000" cy="2763104"/>
          </a:xfrm>
          <a:prstGeom prst="rect">
            <a:avLst/>
          </a:prstGeom>
        </p:spPr>
      </p:pic>
      <p:sp>
        <p:nvSpPr>
          <p:cNvPr id="5" name="Obdélník 4">
            <a:extLst>
              <a:ext uri="{FF2B5EF4-FFF2-40B4-BE49-F238E27FC236}">
                <a16:creationId xmlns:a16="http://schemas.microsoft.com/office/drawing/2014/main" id="{F3DD8A7D-CF5F-0C49-AA56-0513C66F28E8}"/>
              </a:ext>
            </a:extLst>
          </p:cNvPr>
          <p:cNvSpPr/>
          <p:nvPr/>
        </p:nvSpPr>
        <p:spPr>
          <a:xfrm>
            <a:off x="391099" y="2208176"/>
            <a:ext cx="1492785" cy="3167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766A7E24-ED3E-DE49-BF99-C99D5CD8A599}"/>
              </a:ext>
            </a:extLst>
          </p:cNvPr>
          <p:cNvSpPr/>
          <p:nvPr/>
        </p:nvSpPr>
        <p:spPr>
          <a:xfrm>
            <a:off x="3079214" y="630928"/>
            <a:ext cx="2087697" cy="3167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5F3EE8F5-AE2B-6B4F-92E2-C09041E92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69333"/>
            <a:ext cx="9144000" cy="2763104"/>
          </a:xfrm>
          <a:prstGeom prst="rect">
            <a:avLst/>
          </a:prstGeom>
        </p:spPr>
      </p:pic>
      <p:sp>
        <p:nvSpPr>
          <p:cNvPr id="8" name="Obdélník 7">
            <a:extLst>
              <a:ext uri="{FF2B5EF4-FFF2-40B4-BE49-F238E27FC236}">
                <a16:creationId xmlns:a16="http://schemas.microsoft.com/office/drawing/2014/main" id="{1E7B1C3D-2C0A-054C-879D-E72F8E2CF24D}"/>
              </a:ext>
            </a:extLst>
          </p:cNvPr>
          <p:cNvSpPr/>
          <p:nvPr/>
        </p:nvSpPr>
        <p:spPr>
          <a:xfrm>
            <a:off x="349785" y="5581210"/>
            <a:ext cx="787706" cy="2120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86C0225F-2A1D-3F44-A283-976B7E457056}"/>
              </a:ext>
            </a:extLst>
          </p:cNvPr>
          <p:cNvSpPr/>
          <p:nvPr/>
        </p:nvSpPr>
        <p:spPr>
          <a:xfrm>
            <a:off x="391098" y="6042980"/>
            <a:ext cx="1228381" cy="2120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1" name="Přímá spojovací šipka 10">
            <a:extLst>
              <a:ext uri="{FF2B5EF4-FFF2-40B4-BE49-F238E27FC236}">
                <a16:creationId xmlns:a16="http://schemas.microsoft.com/office/drawing/2014/main" id="{C86E0C0A-171E-4243-8F62-F74A84B64B1D}"/>
              </a:ext>
            </a:extLst>
          </p:cNvPr>
          <p:cNvCxnSpPr/>
          <p:nvPr/>
        </p:nvCxnSpPr>
        <p:spPr>
          <a:xfrm flipH="1">
            <a:off x="1619479" y="947664"/>
            <a:ext cx="1459735" cy="50953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A53172F6-0454-2F45-A908-36AA7F2B5562}"/>
              </a:ext>
            </a:extLst>
          </p:cNvPr>
          <p:cNvSpPr txBox="1"/>
          <p:nvPr/>
        </p:nvSpPr>
        <p:spPr>
          <a:xfrm>
            <a:off x="0" y="3186357"/>
            <a:ext cx="1254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Dále přibyl:</a:t>
            </a:r>
          </a:p>
        </p:txBody>
      </p:sp>
    </p:spTree>
    <p:extLst>
      <p:ext uri="{BB962C8B-B14F-4D97-AF65-F5344CB8AC3E}">
        <p14:creationId xmlns:p14="http://schemas.microsoft.com/office/powerpoint/2010/main" val="2440307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655FA947-DF2D-5945-8A50-B59EFCDB5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80" y="878916"/>
            <a:ext cx="8586439" cy="4927006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118F5BAD-56FA-CC43-A264-936E3528D303}"/>
              </a:ext>
            </a:extLst>
          </p:cNvPr>
          <p:cNvSpPr txBox="1"/>
          <p:nvPr/>
        </p:nvSpPr>
        <p:spPr>
          <a:xfrm>
            <a:off x="278780" y="509584"/>
            <a:ext cx="4583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Dále přibyl home.blade.php, který je chráněný: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9965E129-F75B-A448-805B-51C7961650EB}"/>
              </a:ext>
            </a:extLst>
          </p:cNvPr>
          <p:cNvSpPr txBox="1"/>
          <p:nvPr/>
        </p:nvSpPr>
        <p:spPr>
          <a:xfrm>
            <a:off x="278780" y="5958364"/>
            <a:ext cx="8198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O ochranu </a:t>
            </a:r>
            <a:r>
              <a:rPr lang="cs-CZ" dirty="0" err="1"/>
              <a:t>home.blade.php</a:t>
            </a:r>
            <a:r>
              <a:rPr lang="cs-CZ" dirty="0"/>
              <a:t>, se stará </a:t>
            </a:r>
            <a:r>
              <a:rPr lang="cs-CZ" dirty="0" err="1"/>
              <a:t>app</a:t>
            </a:r>
            <a:r>
              <a:rPr lang="cs-CZ" dirty="0"/>
              <a:t>/Http/</a:t>
            </a:r>
            <a:r>
              <a:rPr lang="cs-CZ" dirty="0" err="1"/>
              <a:t>Controllers</a:t>
            </a:r>
            <a:r>
              <a:rPr lang="cs-CZ" dirty="0"/>
              <a:t>/Auth/</a:t>
            </a:r>
            <a:r>
              <a:rPr lang="cs-CZ" dirty="0" err="1"/>
              <a:t>LoginController.php</a:t>
            </a:r>
            <a:r>
              <a:rPr lang="cs-CZ" dirty="0"/>
              <a:t>, </a:t>
            </a:r>
          </a:p>
          <a:p>
            <a:r>
              <a:rPr lang="cs-CZ" dirty="0"/>
              <a:t>viz obsahu konstruktoru: $</a:t>
            </a:r>
            <a:r>
              <a:rPr lang="cs-CZ" dirty="0" err="1"/>
              <a:t>this</a:t>
            </a:r>
            <a:r>
              <a:rPr lang="cs-CZ" dirty="0"/>
              <a:t>-&gt;</a:t>
            </a:r>
            <a:r>
              <a:rPr lang="cs-CZ" dirty="0" err="1"/>
              <a:t>middleware</a:t>
            </a:r>
            <a:r>
              <a:rPr lang="cs-CZ" dirty="0"/>
              <a:t>('</a:t>
            </a:r>
            <a:r>
              <a:rPr lang="cs-CZ" dirty="0" err="1"/>
              <a:t>auth</a:t>
            </a:r>
            <a:r>
              <a:rPr lang="cs-CZ" dirty="0"/>
              <a:t>');  </a:t>
            </a:r>
            <a:r>
              <a:rPr lang="cs-CZ" dirty="0">
                <a:sym typeface="Wingdings" pitchFamily="2" charset="2"/>
              </a:rPr>
              <a:t> slajd 13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18960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ovéPole 4">
            <a:extLst>
              <a:ext uri="{FF2B5EF4-FFF2-40B4-BE49-F238E27FC236}">
                <a16:creationId xmlns:a16="http://schemas.microsoft.com/office/drawing/2014/main" id="{118F5BAD-56FA-CC43-A264-936E3528D303}"/>
              </a:ext>
            </a:extLst>
          </p:cNvPr>
          <p:cNvSpPr txBox="1"/>
          <p:nvPr/>
        </p:nvSpPr>
        <p:spPr>
          <a:xfrm>
            <a:off x="0" y="0"/>
            <a:ext cx="4583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Dále přibyl home.blade.php, který je chráněný: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8592C3BD-918D-3A48-9B80-B49D179A3FCF}"/>
              </a:ext>
            </a:extLst>
          </p:cNvPr>
          <p:cNvSpPr/>
          <p:nvPr/>
        </p:nvSpPr>
        <p:spPr>
          <a:xfrm>
            <a:off x="1237786" y="369332"/>
            <a:ext cx="61889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hlinkClick r:id="rId2"/>
              </a:rPr>
              <a:t>http://localhost:8888/jmeno_studenta/autosalon/public/home</a:t>
            </a:r>
            <a:endParaRPr lang="cs-CZ" dirty="0"/>
          </a:p>
        </p:txBody>
      </p:sp>
      <p:cxnSp>
        <p:nvCxnSpPr>
          <p:cNvPr id="3" name="Přímá spojovací šipka 2">
            <a:extLst>
              <a:ext uri="{FF2B5EF4-FFF2-40B4-BE49-F238E27FC236}">
                <a16:creationId xmlns:a16="http://schemas.microsoft.com/office/drawing/2014/main" id="{81797521-453E-0641-821B-3581C0DA2B32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332249" y="738664"/>
            <a:ext cx="0" cy="2751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bdélník 6">
            <a:extLst>
              <a:ext uri="{FF2B5EF4-FFF2-40B4-BE49-F238E27FC236}">
                <a16:creationId xmlns:a16="http://schemas.microsoft.com/office/drawing/2014/main" id="{53995D1B-7028-2C45-A43C-90A84DAC02E9}"/>
              </a:ext>
            </a:extLst>
          </p:cNvPr>
          <p:cNvSpPr/>
          <p:nvPr/>
        </p:nvSpPr>
        <p:spPr>
          <a:xfrm>
            <a:off x="1237786" y="1018544"/>
            <a:ext cx="61889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hlinkClick r:id="rId3"/>
              </a:rPr>
              <a:t>http://localhost:8888/jmeno_studenta/autosalon/public/login</a:t>
            </a:r>
            <a:endParaRPr lang="cs-CZ" dirty="0"/>
          </a:p>
        </p:txBody>
      </p:sp>
      <p:pic>
        <p:nvPicPr>
          <p:cNvPr id="16" name="Obrázek 15">
            <a:extLst>
              <a:ext uri="{FF2B5EF4-FFF2-40B4-BE49-F238E27FC236}">
                <a16:creationId xmlns:a16="http://schemas.microsoft.com/office/drawing/2014/main" id="{3A79576C-3179-DC43-93EE-BB22F969E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6882" y="3601936"/>
            <a:ext cx="5274019" cy="3256064"/>
          </a:xfrm>
          <a:prstGeom prst="rect">
            <a:avLst/>
          </a:prstGeom>
        </p:spPr>
      </p:pic>
      <p:pic>
        <p:nvPicPr>
          <p:cNvPr id="17" name="Obrázek 16">
            <a:extLst>
              <a:ext uri="{FF2B5EF4-FFF2-40B4-BE49-F238E27FC236}">
                <a16:creationId xmlns:a16="http://schemas.microsoft.com/office/drawing/2014/main" id="{1FB515BF-7510-5F49-BF27-08B94F8FC7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8994" y="1369935"/>
            <a:ext cx="5523905" cy="187251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9" name="TextovéPole 18">
            <a:extLst>
              <a:ext uri="{FF2B5EF4-FFF2-40B4-BE49-F238E27FC236}">
                <a16:creationId xmlns:a16="http://schemas.microsoft.com/office/drawing/2014/main" id="{5DEFEFA1-6A0F-3045-8ED6-B9DA8B5F75F9}"/>
              </a:ext>
            </a:extLst>
          </p:cNvPr>
          <p:cNvSpPr txBox="1"/>
          <p:nvPr/>
        </p:nvSpPr>
        <p:spPr>
          <a:xfrm>
            <a:off x="4450947" y="691561"/>
            <a:ext cx="2238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Dojde k přesměrování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AFF7EF87-0DAE-1E4A-89BD-C1C4D029DA9D}"/>
              </a:ext>
            </a:extLst>
          </p:cNvPr>
          <p:cNvSpPr txBox="1"/>
          <p:nvPr/>
        </p:nvSpPr>
        <p:spPr>
          <a:xfrm>
            <a:off x="30836" y="3279609"/>
            <a:ext cx="6858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O přihlašování se stará </a:t>
            </a:r>
            <a:r>
              <a:rPr lang="cs-CZ" dirty="0" err="1"/>
              <a:t>app</a:t>
            </a:r>
            <a:r>
              <a:rPr lang="cs-CZ" dirty="0"/>
              <a:t>/Http/</a:t>
            </a:r>
            <a:r>
              <a:rPr lang="cs-CZ" dirty="0" err="1"/>
              <a:t>Controllers</a:t>
            </a:r>
            <a:r>
              <a:rPr lang="cs-CZ" dirty="0"/>
              <a:t>/Auth/</a:t>
            </a:r>
            <a:r>
              <a:rPr lang="cs-CZ" dirty="0" err="1"/>
              <a:t>LoginController.php</a:t>
            </a:r>
            <a:r>
              <a:rPr lang="cs-CZ" dirty="0"/>
              <a:t>:</a:t>
            </a:r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CE8F5A25-FB66-D444-9023-71651D9D1F5F}"/>
              </a:ext>
            </a:extLst>
          </p:cNvPr>
          <p:cNvSpPr/>
          <p:nvPr/>
        </p:nvSpPr>
        <p:spPr>
          <a:xfrm>
            <a:off x="2345625" y="4912242"/>
            <a:ext cx="1986623" cy="2441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22" name="Přímá spojovací šipka 21">
            <a:extLst>
              <a:ext uri="{FF2B5EF4-FFF2-40B4-BE49-F238E27FC236}">
                <a16:creationId xmlns:a16="http://schemas.microsoft.com/office/drawing/2014/main" id="{659A262E-1AB7-9246-AD2C-E1E3CAE04607}"/>
              </a:ext>
            </a:extLst>
          </p:cNvPr>
          <p:cNvCxnSpPr>
            <a:cxnSpLocks/>
            <a:stCxn id="26" idx="1"/>
            <a:endCxn id="21" idx="3"/>
          </p:cNvCxnSpPr>
          <p:nvPr/>
        </p:nvCxnSpPr>
        <p:spPr>
          <a:xfrm flipH="1">
            <a:off x="4332248" y="3971170"/>
            <a:ext cx="1149654" cy="10631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8278562D-26E6-A84D-99D6-81C3A8739EE8}"/>
              </a:ext>
            </a:extLst>
          </p:cNvPr>
          <p:cNvSpPr txBox="1"/>
          <p:nvPr/>
        </p:nvSpPr>
        <p:spPr>
          <a:xfrm>
            <a:off x="5481902" y="3648004"/>
            <a:ext cx="2414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Určuje přesměrování, </a:t>
            </a:r>
          </a:p>
          <a:p>
            <a:r>
              <a:rPr lang="cs-CZ" dirty="0"/>
              <a:t>po úspěšném přihlášení</a:t>
            </a:r>
          </a:p>
        </p:txBody>
      </p:sp>
      <p:sp>
        <p:nvSpPr>
          <p:cNvPr id="30" name="Obdélník 29">
            <a:extLst>
              <a:ext uri="{FF2B5EF4-FFF2-40B4-BE49-F238E27FC236}">
                <a16:creationId xmlns:a16="http://schemas.microsoft.com/office/drawing/2014/main" id="{4DA274B0-4AF7-BA46-A86A-C648DA1B12F8}"/>
              </a:ext>
            </a:extLst>
          </p:cNvPr>
          <p:cNvSpPr/>
          <p:nvPr/>
        </p:nvSpPr>
        <p:spPr>
          <a:xfrm>
            <a:off x="2345625" y="5963696"/>
            <a:ext cx="2911512" cy="5946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31" name="Přímá spojovací šipka 30">
            <a:extLst>
              <a:ext uri="{FF2B5EF4-FFF2-40B4-BE49-F238E27FC236}">
                <a16:creationId xmlns:a16="http://schemas.microsoft.com/office/drawing/2014/main" id="{A7F8A144-FC89-2A43-96A0-19A5352A34B4}"/>
              </a:ext>
            </a:extLst>
          </p:cNvPr>
          <p:cNvCxnSpPr>
            <a:cxnSpLocks/>
            <a:stCxn id="35" idx="2"/>
            <a:endCxn id="30" idx="3"/>
          </p:cNvCxnSpPr>
          <p:nvPr/>
        </p:nvCxnSpPr>
        <p:spPr>
          <a:xfrm flipH="1">
            <a:off x="5257137" y="5838823"/>
            <a:ext cx="1912519" cy="4221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863480C5-C857-EB47-B0BE-F9B33DBA3E2D}"/>
              </a:ext>
            </a:extLst>
          </p:cNvPr>
          <p:cNvSpPr txBox="1"/>
          <p:nvPr/>
        </p:nvSpPr>
        <p:spPr>
          <a:xfrm>
            <a:off x="5188055" y="4638494"/>
            <a:ext cx="39632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Situace kdy je nepřihlášený uživatel </a:t>
            </a:r>
          </a:p>
          <a:p>
            <a:r>
              <a:rPr lang="cs-CZ" dirty="0"/>
              <a:t>přesměrován ze stránky …/</a:t>
            </a:r>
            <a:r>
              <a:rPr lang="cs-CZ" dirty="0" err="1"/>
              <a:t>home</a:t>
            </a:r>
            <a:r>
              <a:rPr lang="cs-CZ" dirty="0"/>
              <a:t> na </a:t>
            </a:r>
          </a:p>
          <a:p>
            <a:r>
              <a:rPr lang="cs-CZ" dirty="0"/>
              <a:t>stránku …/login je řešena v konstruktoru</a:t>
            </a:r>
          </a:p>
          <a:p>
            <a:r>
              <a:rPr lang="cs-CZ" dirty="0" err="1"/>
              <a:t>LoginController.php</a:t>
            </a:r>
            <a:r>
              <a:rPr lang="cs-CZ" dirty="0"/>
              <a:t> pomocí </a:t>
            </a:r>
            <a:r>
              <a:rPr lang="cs-CZ" b="1" dirty="0" err="1"/>
              <a:t>middleware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669128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ek 7">
            <a:extLst>
              <a:ext uri="{FF2B5EF4-FFF2-40B4-BE49-F238E27FC236}">
                <a16:creationId xmlns:a16="http://schemas.microsoft.com/office/drawing/2014/main" id="{375E119A-1A32-0D44-AFAD-E183D49E5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18" y="374570"/>
            <a:ext cx="4584700" cy="1016000"/>
          </a:xfrm>
          <a:prstGeom prst="rect">
            <a:avLst/>
          </a:prstGeom>
        </p:spPr>
      </p:pic>
      <p:sp>
        <p:nvSpPr>
          <p:cNvPr id="9" name="TextovéPole 8">
            <a:extLst>
              <a:ext uri="{FF2B5EF4-FFF2-40B4-BE49-F238E27FC236}">
                <a16:creationId xmlns:a16="http://schemas.microsoft.com/office/drawing/2014/main" id="{E93F3601-E95E-EC49-90FA-F1667806DD6A}"/>
              </a:ext>
            </a:extLst>
          </p:cNvPr>
          <p:cNvSpPr txBox="1"/>
          <p:nvPr/>
        </p:nvSpPr>
        <p:spPr>
          <a:xfrm>
            <a:off x="272276" y="1390570"/>
            <a:ext cx="8871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Na stránku .../login může </a:t>
            </a:r>
            <a:r>
              <a:rPr lang="cs-CZ" b="1" dirty="0" err="1">
                <a:solidFill>
                  <a:schemeClr val="accent2">
                    <a:lumMod val="75000"/>
                  </a:schemeClr>
                </a:solidFill>
              </a:rPr>
              <a:t>guest</a:t>
            </a:r>
            <a:r>
              <a:rPr lang="cs-CZ" dirty="0"/>
              <a:t>,</a:t>
            </a:r>
            <a:r>
              <a:rPr lang="cs-CZ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cs-CZ" dirty="0"/>
              <a:t>tzn., že na přihlašovací obrazovku může nepřihlášený uživatel</a:t>
            </a:r>
            <a:endParaRPr lang="cs-CZ" b="1" dirty="0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B3EF9217-2099-B740-A5C5-FFE81CA1AB82}"/>
              </a:ext>
            </a:extLst>
          </p:cNvPr>
          <p:cNvSpPr/>
          <p:nvPr/>
        </p:nvSpPr>
        <p:spPr>
          <a:xfrm>
            <a:off x="302611" y="5238"/>
            <a:ext cx="4676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/>
              <a:t>app</a:t>
            </a:r>
            <a:r>
              <a:rPr lang="cs-CZ" dirty="0"/>
              <a:t>/Http/</a:t>
            </a:r>
            <a:r>
              <a:rPr lang="cs-CZ" dirty="0" err="1"/>
              <a:t>Controllers</a:t>
            </a:r>
            <a:r>
              <a:rPr lang="cs-CZ" dirty="0"/>
              <a:t>/Auth/</a:t>
            </a:r>
            <a:r>
              <a:rPr lang="cs-CZ" dirty="0" err="1"/>
              <a:t>LoginController.php</a:t>
            </a:r>
            <a:r>
              <a:rPr lang="cs-CZ" dirty="0"/>
              <a:t>: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154D10F7-875E-4E4F-91A7-E55F1EA6A0F9}"/>
              </a:ext>
            </a:extLst>
          </p:cNvPr>
          <p:cNvSpPr/>
          <p:nvPr/>
        </p:nvSpPr>
        <p:spPr>
          <a:xfrm>
            <a:off x="272276" y="2129571"/>
            <a:ext cx="74508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/>
              <a:t>To, že na obsah stránky …/</a:t>
            </a:r>
            <a:r>
              <a:rPr lang="cs-CZ" dirty="0" err="1"/>
              <a:t>home</a:t>
            </a:r>
            <a:r>
              <a:rPr lang="cs-CZ" dirty="0"/>
              <a:t> může vidět pouze přihlášený uživatel se stará </a:t>
            </a:r>
          </a:p>
          <a:p>
            <a:r>
              <a:rPr lang="cs-CZ" dirty="0" err="1"/>
              <a:t>app</a:t>
            </a:r>
            <a:r>
              <a:rPr lang="cs-CZ" dirty="0"/>
              <a:t>/Http/</a:t>
            </a:r>
            <a:r>
              <a:rPr lang="cs-CZ" dirty="0" err="1"/>
              <a:t>Controllers</a:t>
            </a:r>
            <a:r>
              <a:rPr lang="cs-CZ" dirty="0"/>
              <a:t>/</a:t>
            </a:r>
            <a:r>
              <a:rPr lang="cs-CZ" dirty="0" err="1"/>
              <a:t>HomeController.php</a:t>
            </a:r>
            <a:r>
              <a:rPr lang="cs-CZ" dirty="0"/>
              <a:t>:</a:t>
            </a: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B242E8B7-E359-BE47-996E-FE1F233A2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611" y="2880074"/>
            <a:ext cx="4838700" cy="3276600"/>
          </a:xfrm>
          <a:prstGeom prst="rect">
            <a:avLst/>
          </a:prstGeom>
        </p:spPr>
      </p:pic>
      <p:sp>
        <p:nvSpPr>
          <p:cNvPr id="7" name="Obdélník 6">
            <a:extLst>
              <a:ext uri="{FF2B5EF4-FFF2-40B4-BE49-F238E27FC236}">
                <a16:creationId xmlns:a16="http://schemas.microsoft.com/office/drawing/2014/main" id="{9C68513A-6611-0844-93D4-AC1E803E827D}"/>
              </a:ext>
            </a:extLst>
          </p:cNvPr>
          <p:cNvSpPr/>
          <p:nvPr/>
        </p:nvSpPr>
        <p:spPr>
          <a:xfrm>
            <a:off x="665066" y="3279263"/>
            <a:ext cx="2506397" cy="3436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4" name="Přímá spojovací šipka 13">
            <a:extLst>
              <a:ext uri="{FF2B5EF4-FFF2-40B4-BE49-F238E27FC236}">
                <a16:creationId xmlns:a16="http://schemas.microsoft.com/office/drawing/2014/main" id="{FC28C89A-A949-DC45-B227-4F95E9D74E13}"/>
              </a:ext>
            </a:extLst>
          </p:cNvPr>
          <p:cNvCxnSpPr>
            <a:cxnSpLocks/>
          </p:cNvCxnSpPr>
          <p:nvPr/>
        </p:nvCxnSpPr>
        <p:spPr>
          <a:xfrm flipH="1">
            <a:off x="3171463" y="3455549"/>
            <a:ext cx="2476982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BFD31BD-320D-1E44-8B99-B21FEF2516F8}"/>
              </a:ext>
            </a:extLst>
          </p:cNvPr>
          <p:cNvSpPr txBox="1"/>
          <p:nvPr/>
        </p:nvSpPr>
        <p:spPr>
          <a:xfrm>
            <a:off x="5625296" y="3244334"/>
            <a:ext cx="34196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Aby byla spuštěna metoda index(),</a:t>
            </a:r>
          </a:p>
          <a:p>
            <a:r>
              <a:rPr lang="cs-CZ" dirty="0"/>
              <a:t>musí být uživatel autentizován </a:t>
            </a:r>
          </a:p>
          <a:p>
            <a:r>
              <a:rPr lang="cs-CZ" dirty="0"/>
              <a:t>(ověřen) </a:t>
            </a:r>
          </a:p>
        </p:txBody>
      </p:sp>
      <p:cxnSp>
        <p:nvCxnSpPr>
          <p:cNvPr id="19" name="Přímá spojovací šipka 18">
            <a:extLst>
              <a:ext uri="{FF2B5EF4-FFF2-40B4-BE49-F238E27FC236}">
                <a16:creationId xmlns:a16="http://schemas.microsoft.com/office/drawing/2014/main" id="{3A75C333-E050-F243-9233-9BDF4060D57E}"/>
              </a:ext>
            </a:extLst>
          </p:cNvPr>
          <p:cNvCxnSpPr>
            <a:cxnSpLocks/>
          </p:cNvCxnSpPr>
          <p:nvPr/>
        </p:nvCxnSpPr>
        <p:spPr>
          <a:xfrm>
            <a:off x="2526737" y="5301206"/>
            <a:ext cx="480516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Přímá spojovací šipka 22">
            <a:extLst>
              <a:ext uri="{FF2B5EF4-FFF2-40B4-BE49-F238E27FC236}">
                <a16:creationId xmlns:a16="http://schemas.microsoft.com/office/drawing/2014/main" id="{F694D10F-DC49-3E4A-B908-593AD757927D}"/>
              </a:ext>
            </a:extLst>
          </p:cNvPr>
          <p:cNvCxnSpPr>
            <a:cxnSpLocks/>
          </p:cNvCxnSpPr>
          <p:nvPr/>
        </p:nvCxnSpPr>
        <p:spPr>
          <a:xfrm flipV="1">
            <a:off x="7331897" y="4167665"/>
            <a:ext cx="0" cy="1133541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bdélník 31">
            <a:extLst>
              <a:ext uri="{FF2B5EF4-FFF2-40B4-BE49-F238E27FC236}">
                <a16:creationId xmlns:a16="http://schemas.microsoft.com/office/drawing/2014/main" id="{121FD8EB-C754-F346-AF48-72E25E08BDC1}"/>
              </a:ext>
            </a:extLst>
          </p:cNvPr>
          <p:cNvSpPr/>
          <p:nvPr/>
        </p:nvSpPr>
        <p:spPr>
          <a:xfrm>
            <a:off x="5141311" y="5544273"/>
            <a:ext cx="4012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/>
              <a:t>metoda index(), zobrazuje </a:t>
            </a:r>
            <a:r>
              <a:rPr lang="cs-CZ" dirty="0" err="1"/>
              <a:t>home</a:t>
            </a:r>
            <a:r>
              <a:rPr lang="cs-CZ" dirty="0"/>
              <a:t> šablonu</a:t>
            </a:r>
          </a:p>
        </p:txBody>
      </p:sp>
      <p:cxnSp>
        <p:nvCxnSpPr>
          <p:cNvPr id="33" name="Přímá spojovací šipka 32">
            <a:extLst>
              <a:ext uri="{FF2B5EF4-FFF2-40B4-BE49-F238E27FC236}">
                <a16:creationId xmlns:a16="http://schemas.microsoft.com/office/drawing/2014/main" id="{6F3C3FD0-1FE1-D243-92AA-EB31830618D5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2640847" y="5728939"/>
            <a:ext cx="2500464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392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3F3BE8-A9ED-2D44-B39A-982495A66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600" dirty="0"/>
              <a:t>Laravel – projekt autosalón – autentizace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23965B9-AA62-A845-B749-E923C9DD8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cs-CZ" dirty="0"/>
          </a:p>
          <a:p>
            <a:pPr marL="0" indent="0" algn="ctr">
              <a:buNone/>
            </a:pPr>
            <a:endParaRPr lang="cs-CZ" dirty="0"/>
          </a:p>
          <a:p>
            <a:pPr marL="0" indent="0" algn="ctr">
              <a:buNone/>
            </a:pPr>
            <a:endParaRPr lang="cs-CZ" dirty="0"/>
          </a:p>
          <a:p>
            <a:pPr marL="0" indent="0" algn="ctr">
              <a:buNone/>
            </a:pPr>
            <a:r>
              <a:rPr lang="cs-CZ" dirty="0"/>
              <a:t>Pokračovat v:</a:t>
            </a:r>
          </a:p>
          <a:p>
            <a:pPr marL="0" indent="0" algn="ctr">
              <a:buNone/>
            </a:pPr>
            <a:r>
              <a:rPr lang="cs-CZ" dirty="0"/>
              <a:t>1-Laravel_projekt_autosalon-autentizace.txt</a:t>
            </a:r>
          </a:p>
        </p:txBody>
      </p:sp>
    </p:spTree>
    <p:extLst>
      <p:ext uri="{BB962C8B-B14F-4D97-AF65-F5344CB8AC3E}">
        <p14:creationId xmlns:p14="http://schemas.microsoft.com/office/powerpoint/2010/main" val="407680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B0ACBA-FD8F-E34B-836D-B2E0D58AD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600" dirty="0"/>
              <a:t>Laravel – projekt autosalón – autentizace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B396A815-3582-5345-9DC7-AF46F0C60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06" y="3554234"/>
            <a:ext cx="8647705" cy="173690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9494F857-4B49-6B48-97FA-775B8A418E70}"/>
              </a:ext>
            </a:extLst>
          </p:cNvPr>
          <p:cNvSpPr txBox="1"/>
          <p:nvPr/>
        </p:nvSpPr>
        <p:spPr>
          <a:xfrm>
            <a:off x="562472" y="2228671"/>
            <a:ext cx="80190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/>
              <a:t>Po registraci, je uživatel: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přihlášen,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přesměrován na stránku …/</a:t>
            </a:r>
            <a:r>
              <a:rPr lang="cs-CZ" sz="2400" dirty="0" err="1"/>
              <a:t>home</a:t>
            </a:r>
            <a:r>
              <a:rPr lang="cs-CZ" sz="2400" dirty="0"/>
              <a:t> – jako </a:t>
            </a:r>
            <a:r>
              <a:rPr lang="cs-CZ" sz="2400" b="1" dirty="0"/>
              <a:t>přihlášený uživatel</a:t>
            </a:r>
            <a:r>
              <a:rPr lang="cs-CZ" sz="2400" dirty="0"/>
              <a:t>: </a:t>
            </a:r>
          </a:p>
        </p:txBody>
      </p:sp>
      <p:cxnSp>
        <p:nvCxnSpPr>
          <p:cNvPr id="8" name="Přímá spojovací šipka 7">
            <a:extLst>
              <a:ext uri="{FF2B5EF4-FFF2-40B4-BE49-F238E27FC236}">
                <a16:creationId xmlns:a16="http://schemas.microsoft.com/office/drawing/2014/main" id="{D2D27283-65B7-7A46-BA34-C1E687AFDAB5}"/>
              </a:ext>
            </a:extLst>
          </p:cNvPr>
          <p:cNvCxnSpPr>
            <a:cxnSpLocks/>
          </p:cNvCxnSpPr>
          <p:nvPr/>
        </p:nvCxnSpPr>
        <p:spPr>
          <a:xfrm flipH="1" flipV="1">
            <a:off x="7825840" y="3336966"/>
            <a:ext cx="546264" cy="593766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233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A55F9360-AA71-A949-AB2D-FD4730A12D67}"/>
              </a:ext>
            </a:extLst>
          </p:cNvPr>
          <p:cNvSpPr/>
          <p:nvPr/>
        </p:nvSpPr>
        <p:spPr>
          <a:xfrm>
            <a:off x="223009" y="1898225"/>
            <a:ext cx="4937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/>
              <a:t>app</a:t>
            </a:r>
            <a:r>
              <a:rPr lang="cs-CZ" dirty="0"/>
              <a:t>/Http/</a:t>
            </a:r>
            <a:r>
              <a:rPr lang="cs-CZ" dirty="0" err="1"/>
              <a:t>Controllers</a:t>
            </a:r>
            <a:r>
              <a:rPr lang="cs-CZ" dirty="0"/>
              <a:t>/Auth/</a:t>
            </a:r>
            <a:r>
              <a:rPr lang="cs-CZ" dirty="0" err="1"/>
              <a:t>RegisterController.php</a:t>
            </a:r>
            <a:r>
              <a:rPr lang="cs-CZ" dirty="0"/>
              <a:t>: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D2EFC875-698E-BD4A-A353-1EBA07040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09" y="2256704"/>
            <a:ext cx="3958936" cy="2917882"/>
          </a:xfrm>
          <a:prstGeom prst="rect">
            <a:avLst/>
          </a:prstGeom>
        </p:spPr>
      </p:pic>
      <p:cxnSp>
        <p:nvCxnSpPr>
          <p:cNvPr id="6" name="Přímá spojovací šipka 5">
            <a:extLst>
              <a:ext uri="{FF2B5EF4-FFF2-40B4-BE49-F238E27FC236}">
                <a16:creationId xmlns:a16="http://schemas.microsoft.com/office/drawing/2014/main" id="{A2CF0AE5-ABF0-B54C-9A6C-64B154E0E861}"/>
              </a:ext>
            </a:extLst>
          </p:cNvPr>
          <p:cNvCxnSpPr>
            <a:cxnSpLocks/>
          </p:cNvCxnSpPr>
          <p:nvPr/>
        </p:nvCxnSpPr>
        <p:spPr>
          <a:xfrm flipH="1">
            <a:off x="3719216" y="2385517"/>
            <a:ext cx="969742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bdélník 6">
            <a:extLst>
              <a:ext uri="{FF2B5EF4-FFF2-40B4-BE49-F238E27FC236}">
                <a16:creationId xmlns:a16="http://schemas.microsoft.com/office/drawing/2014/main" id="{2FA2A215-E112-BC46-A1E2-48C3DACACD94}"/>
              </a:ext>
            </a:extLst>
          </p:cNvPr>
          <p:cNvSpPr/>
          <p:nvPr/>
        </p:nvSpPr>
        <p:spPr>
          <a:xfrm>
            <a:off x="223009" y="5327679"/>
            <a:ext cx="51105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/>
              <a:t>Na stránku .../</a:t>
            </a:r>
            <a:r>
              <a:rPr lang="cs-CZ" dirty="0" err="1"/>
              <a:t>register</a:t>
            </a:r>
            <a:r>
              <a:rPr lang="cs-CZ" dirty="0"/>
              <a:t> může </a:t>
            </a:r>
            <a:r>
              <a:rPr lang="cs-CZ" b="1" dirty="0" err="1">
                <a:solidFill>
                  <a:schemeClr val="accent2">
                    <a:lumMod val="75000"/>
                  </a:schemeClr>
                </a:solidFill>
              </a:rPr>
              <a:t>guest</a:t>
            </a:r>
            <a:r>
              <a:rPr lang="cs-CZ" dirty="0"/>
              <a:t>,</a:t>
            </a:r>
            <a:r>
              <a:rPr lang="cs-CZ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cs-CZ" dirty="0"/>
              <a:t>tzn., že se může </a:t>
            </a:r>
          </a:p>
          <a:p>
            <a:r>
              <a:rPr lang="cs-CZ" dirty="0"/>
              <a:t>zaregistrovat nepřihlášený uživatel</a:t>
            </a:r>
            <a:endParaRPr lang="cs-CZ" b="1" dirty="0"/>
          </a:p>
        </p:txBody>
      </p:sp>
      <p:cxnSp>
        <p:nvCxnSpPr>
          <p:cNvPr id="8" name="Přímá spojovací šipka 7">
            <a:extLst>
              <a:ext uri="{FF2B5EF4-FFF2-40B4-BE49-F238E27FC236}">
                <a16:creationId xmlns:a16="http://schemas.microsoft.com/office/drawing/2014/main" id="{9AF41D83-28FD-2347-A6A5-429450742FFF}"/>
              </a:ext>
            </a:extLst>
          </p:cNvPr>
          <p:cNvCxnSpPr>
            <a:cxnSpLocks/>
          </p:cNvCxnSpPr>
          <p:nvPr/>
        </p:nvCxnSpPr>
        <p:spPr>
          <a:xfrm flipV="1">
            <a:off x="2200985" y="4876418"/>
            <a:ext cx="1" cy="45126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bdélník 11">
            <a:extLst>
              <a:ext uri="{FF2B5EF4-FFF2-40B4-BE49-F238E27FC236}">
                <a16:creationId xmlns:a16="http://schemas.microsoft.com/office/drawing/2014/main" id="{044A363B-5101-094C-AEB5-507A657A6B37}"/>
              </a:ext>
            </a:extLst>
          </p:cNvPr>
          <p:cNvSpPr/>
          <p:nvPr/>
        </p:nvSpPr>
        <p:spPr>
          <a:xfrm>
            <a:off x="4679349" y="2225168"/>
            <a:ext cx="43581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/>
              <a:t>Po registraci provede </a:t>
            </a:r>
            <a:r>
              <a:rPr lang="cs-CZ" dirty="0" err="1"/>
              <a:t>RegisterController.php</a:t>
            </a:r>
            <a:r>
              <a:rPr lang="cs-CZ" dirty="0"/>
              <a:t> </a:t>
            </a:r>
          </a:p>
          <a:p>
            <a:r>
              <a:rPr lang="cs-CZ" dirty="0"/>
              <a:t>přesměrování na …/</a:t>
            </a:r>
            <a:r>
              <a:rPr lang="cs-CZ" dirty="0" err="1"/>
              <a:t>home</a:t>
            </a:r>
            <a:endParaRPr lang="cs-CZ" dirty="0"/>
          </a:p>
        </p:txBody>
      </p:sp>
      <p:sp>
        <p:nvSpPr>
          <p:cNvPr id="13" name="Nadpis 1">
            <a:extLst>
              <a:ext uri="{FF2B5EF4-FFF2-40B4-BE49-F238E27FC236}">
                <a16:creationId xmlns:a16="http://schemas.microsoft.com/office/drawing/2014/main" id="{AD1BAD10-22BC-384D-8E52-D19F3DD53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2678"/>
            <a:ext cx="7886700" cy="1325563"/>
          </a:xfrm>
        </p:spPr>
        <p:txBody>
          <a:bodyPr>
            <a:normAutofit/>
          </a:bodyPr>
          <a:lstStyle/>
          <a:p>
            <a:r>
              <a:rPr lang="cs-CZ" sz="3600" dirty="0"/>
              <a:t>Laravel – projekt autosalón – autentizace</a:t>
            </a:r>
          </a:p>
        </p:txBody>
      </p:sp>
    </p:spTree>
    <p:extLst>
      <p:ext uri="{BB962C8B-B14F-4D97-AF65-F5344CB8AC3E}">
        <p14:creationId xmlns:p14="http://schemas.microsoft.com/office/powerpoint/2010/main" val="3035158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401058-1F20-3740-B3D8-7CB523FC1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600" dirty="0"/>
              <a:t>Laravel – projekt autosalón – autentizace vlastních stránek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72A9A5BD-F817-E243-8FB2-286511F7A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900" y="2826895"/>
            <a:ext cx="5664200" cy="36195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Obdélník 4">
            <a:extLst>
              <a:ext uri="{FF2B5EF4-FFF2-40B4-BE49-F238E27FC236}">
                <a16:creationId xmlns:a16="http://schemas.microsoft.com/office/drawing/2014/main" id="{EF0BFB10-79DB-154A-A9E6-4CC0326167CF}"/>
              </a:ext>
            </a:extLst>
          </p:cNvPr>
          <p:cNvSpPr/>
          <p:nvPr/>
        </p:nvSpPr>
        <p:spPr>
          <a:xfrm>
            <a:off x="431282" y="1797127"/>
            <a:ext cx="82814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/>
              <a:t>V další části cvičení provedeme zabezpečení naší stránky, kterou jsme sami vytvořili:</a:t>
            </a:r>
          </a:p>
          <a:p>
            <a:r>
              <a:rPr lang="cs-CZ" dirty="0"/>
              <a:t> http://localhost:8888/</a:t>
            </a:r>
            <a:r>
              <a:rPr lang="cs-CZ" dirty="0" err="1"/>
              <a:t>oulehla</a:t>
            </a:r>
            <a:r>
              <a:rPr lang="cs-CZ" dirty="0"/>
              <a:t>/autosalon/public/</a:t>
            </a:r>
            <a:r>
              <a:rPr lang="cs-CZ" dirty="0" err="1"/>
              <a:t>cars</a:t>
            </a:r>
            <a:r>
              <a:rPr lang="cs-CZ" dirty="0"/>
              <a:t> tak, aby její obsah nemohli vidět nepřihlášení uživatelé.</a:t>
            </a:r>
          </a:p>
        </p:txBody>
      </p:sp>
    </p:spTree>
    <p:extLst>
      <p:ext uri="{BB962C8B-B14F-4D97-AF65-F5344CB8AC3E}">
        <p14:creationId xmlns:p14="http://schemas.microsoft.com/office/powerpoint/2010/main" val="2900838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3F3BE8-A9ED-2D44-B39A-982495A66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600" dirty="0">
                <a:solidFill>
                  <a:prstClr val="black"/>
                </a:solidFill>
              </a:rPr>
              <a:t>Laravel – projekt autosalón – autentizace vlastních stránek</a:t>
            </a:r>
            <a:endParaRPr lang="cs-CZ" sz="3600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23965B9-AA62-A845-B749-E923C9DD8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Vlastní webové stránky = stránky, které sami vytváříte, tzn., že nejsou automaticky generované.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dirty="0"/>
              <a:t>Ve FW Laravel existují dva způsoby, jak zabezpečit vlastní webové stránky:</a:t>
            </a:r>
          </a:p>
          <a:p>
            <a:r>
              <a:rPr lang="cs-CZ" dirty="0"/>
              <a:t>v konstruktoru </a:t>
            </a:r>
            <a:r>
              <a:rPr lang="cs-CZ" dirty="0" err="1"/>
              <a:t>controlleru</a:t>
            </a:r>
            <a:r>
              <a:rPr lang="cs-CZ" dirty="0"/>
              <a:t>,</a:t>
            </a:r>
          </a:p>
          <a:p>
            <a:r>
              <a:rPr lang="en" dirty="0"/>
              <a:t>v routes/</a:t>
            </a:r>
            <a:r>
              <a:rPr lang="en" dirty="0" err="1"/>
              <a:t>web.php</a:t>
            </a:r>
            <a:r>
              <a:rPr lang="en" dirty="0"/>
              <a:t> </a:t>
            </a:r>
            <a:r>
              <a:rPr lang="cs-CZ" dirty="0"/>
              <a:t>lze zabezpečit jednotlivé </a:t>
            </a:r>
            <a:r>
              <a:rPr lang="cs-CZ" dirty="0" err="1"/>
              <a:t>routes</a:t>
            </a:r>
            <a:r>
              <a:rPr lang="cs-CZ" dirty="0"/>
              <a:t>.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62598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3F3BE8-A9ED-2D44-B39A-982495A66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600" dirty="0">
                <a:solidFill>
                  <a:prstClr val="black"/>
                </a:solidFill>
              </a:rPr>
              <a:t>Laravel – projekt autosalón – autentizace vlastních stránek</a:t>
            </a:r>
            <a:endParaRPr lang="cs-CZ" sz="3600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23965B9-AA62-A845-B749-E923C9DD8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cs-CZ" sz="2200" dirty="0"/>
              <a:t>Zabezpečíme-li pomocí konstruktoru </a:t>
            </a:r>
            <a:r>
              <a:rPr lang="cs-CZ" sz="2200" dirty="0" err="1"/>
              <a:t>controller</a:t>
            </a:r>
            <a:r>
              <a:rPr lang="cs-CZ" sz="2200" dirty="0"/>
              <a:t> </a:t>
            </a:r>
            <a:r>
              <a:rPr lang="cs-CZ" sz="2200" dirty="0" err="1"/>
              <a:t>CarController.php</a:t>
            </a:r>
            <a:r>
              <a:rPr lang="cs-CZ" sz="2200" dirty="0"/>
              <a:t>:</a:t>
            </a:r>
          </a:p>
          <a:p>
            <a:pPr marL="0" indent="0">
              <a:buNone/>
            </a:pPr>
            <a:r>
              <a:rPr lang="en" sz="2200" dirty="0"/>
              <a:t>public function __construct()</a:t>
            </a:r>
          </a:p>
          <a:p>
            <a:pPr marL="0" indent="0">
              <a:buNone/>
            </a:pPr>
            <a:r>
              <a:rPr lang="en" sz="2200" dirty="0"/>
              <a:t>{</a:t>
            </a:r>
          </a:p>
          <a:p>
            <a:pPr marL="0" indent="0">
              <a:buNone/>
            </a:pPr>
            <a:r>
              <a:rPr lang="en" sz="2200" dirty="0"/>
              <a:t>	$this-&gt;middleware('</a:t>
            </a:r>
            <a:r>
              <a:rPr lang="en" sz="2200" dirty="0" err="1"/>
              <a:t>auth</a:t>
            </a:r>
            <a:r>
              <a:rPr lang="en" sz="2200" dirty="0"/>
              <a:t>');</a:t>
            </a:r>
          </a:p>
          <a:p>
            <a:pPr marL="0" indent="0">
              <a:buNone/>
            </a:pPr>
            <a:r>
              <a:rPr lang="en" sz="2200" dirty="0"/>
              <a:t> }</a:t>
            </a:r>
          </a:p>
          <a:p>
            <a:pPr marL="0" indent="0">
              <a:buNone/>
            </a:pPr>
            <a:endParaRPr lang="cs-CZ" sz="2200" dirty="0"/>
          </a:p>
          <a:p>
            <a:pPr marL="0" indent="0">
              <a:buNone/>
            </a:pPr>
            <a:r>
              <a:rPr lang="cs-CZ" sz="2200" dirty="0"/>
              <a:t>Pak </a:t>
            </a:r>
            <a:r>
              <a:rPr lang="cs-CZ" sz="2200" b="1" dirty="0">
                <a:solidFill>
                  <a:srgbClr val="FF0000"/>
                </a:solidFill>
              </a:rPr>
              <a:t>všechny metody </a:t>
            </a:r>
            <a:r>
              <a:rPr lang="cs-CZ" sz="2200" b="1" dirty="0" err="1">
                <a:solidFill>
                  <a:srgbClr val="FF0000"/>
                </a:solidFill>
              </a:rPr>
              <a:t>controlleru</a:t>
            </a:r>
            <a:r>
              <a:rPr lang="cs-CZ" sz="2200" dirty="0"/>
              <a:t> (</a:t>
            </a:r>
            <a:r>
              <a:rPr lang="cs-CZ" sz="2200" dirty="0" err="1"/>
              <a:t>controller</a:t>
            </a:r>
            <a:r>
              <a:rPr lang="cs-CZ" sz="2200" dirty="0"/>
              <a:t> je zabezpečen jako celek) mohou provádět pouze přihlášení uživatelé. Tzn., že po zadání adres:</a:t>
            </a:r>
          </a:p>
          <a:p>
            <a:pPr marL="0" indent="0">
              <a:buNone/>
            </a:pPr>
            <a:r>
              <a:rPr lang="cs-CZ" sz="2200" dirty="0">
                <a:solidFill>
                  <a:srgbClr val="0070C0"/>
                </a:solidFill>
              </a:rPr>
              <a:t>http://localhost:8888/</a:t>
            </a:r>
            <a:r>
              <a:rPr lang="cs-CZ" sz="2200" dirty="0" err="1">
                <a:solidFill>
                  <a:srgbClr val="0070C0"/>
                </a:solidFill>
              </a:rPr>
              <a:t>jmeno_studenta</a:t>
            </a:r>
            <a:r>
              <a:rPr lang="cs-CZ" sz="2200" dirty="0">
                <a:solidFill>
                  <a:srgbClr val="0070C0"/>
                </a:solidFill>
              </a:rPr>
              <a:t>/autosalon/public/</a:t>
            </a:r>
            <a:r>
              <a:rPr lang="cs-CZ" sz="2200" dirty="0" err="1">
                <a:solidFill>
                  <a:srgbClr val="FF0000"/>
                </a:solidFill>
              </a:rPr>
              <a:t>cars</a:t>
            </a:r>
            <a:endParaRPr lang="cs-CZ" sz="2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cs-CZ" sz="2200" dirty="0">
                <a:solidFill>
                  <a:srgbClr val="0070C0"/>
                </a:solidFill>
              </a:rPr>
              <a:t>http://localhost:8888/</a:t>
            </a:r>
            <a:r>
              <a:rPr lang="cs-CZ" sz="2200" dirty="0" err="1">
                <a:solidFill>
                  <a:srgbClr val="0070C0"/>
                </a:solidFill>
              </a:rPr>
              <a:t>jmeno_studenta</a:t>
            </a:r>
            <a:r>
              <a:rPr lang="cs-CZ" sz="2200" dirty="0">
                <a:solidFill>
                  <a:srgbClr val="0070C0"/>
                </a:solidFill>
              </a:rPr>
              <a:t>/autosalon/public/</a:t>
            </a:r>
            <a:r>
              <a:rPr lang="cs-CZ" sz="2200" dirty="0" err="1">
                <a:solidFill>
                  <a:srgbClr val="FF0000"/>
                </a:solidFill>
              </a:rPr>
              <a:t>cars</a:t>
            </a:r>
            <a:r>
              <a:rPr lang="cs-CZ" sz="2200" dirty="0">
                <a:solidFill>
                  <a:srgbClr val="FF0000"/>
                </a:solidFill>
              </a:rPr>
              <a:t>/</a:t>
            </a:r>
            <a:r>
              <a:rPr lang="cs-CZ" sz="2200" dirty="0" err="1">
                <a:solidFill>
                  <a:srgbClr val="FF0000"/>
                </a:solidFill>
              </a:rPr>
              <a:t>create</a:t>
            </a:r>
            <a:endParaRPr lang="cs-CZ" sz="2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cs-CZ" sz="2200" dirty="0"/>
              <a:t>budou všichni nepřihlášení uživatelé přesměrováni na přihlášení:</a:t>
            </a:r>
          </a:p>
          <a:p>
            <a:pPr marL="0" indent="0">
              <a:buNone/>
            </a:pPr>
            <a:r>
              <a:rPr lang="cs-CZ" sz="2200" dirty="0">
                <a:solidFill>
                  <a:srgbClr val="0070C0"/>
                </a:solidFill>
              </a:rPr>
              <a:t>http://localhost:8888/ </a:t>
            </a:r>
            <a:r>
              <a:rPr lang="cs-CZ" sz="2200" dirty="0" err="1">
                <a:solidFill>
                  <a:srgbClr val="0070C0"/>
                </a:solidFill>
              </a:rPr>
              <a:t>jmeno_studenta</a:t>
            </a:r>
            <a:r>
              <a:rPr lang="cs-CZ" sz="2200" dirty="0">
                <a:solidFill>
                  <a:srgbClr val="0070C0"/>
                </a:solidFill>
              </a:rPr>
              <a:t> /autosalon/public/login</a:t>
            </a:r>
          </a:p>
          <a:p>
            <a:pPr marL="0" indent="0">
              <a:buNone/>
            </a:pPr>
            <a:endParaRPr lang="cs-CZ" sz="2300" dirty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64330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3F3BE8-A9ED-2D44-B39A-982495A66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600" dirty="0"/>
              <a:t>Laravel – projekt autosalón – autentizace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23965B9-AA62-A845-B749-E923C9DD8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sz="2400" dirty="0"/>
              <a:t>Na dnešním cvičení budeme pokračovat na projektu autosalón z minulých cvičení (CV10, CV11):</a:t>
            </a:r>
          </a:p>
          <a:p>
            <a:pPr marL="0" indent="0">
              <a:buNone/>
            </a:pPr>
            <a:endParaRPr lang="cs-CZ" sz="2400" dirty="0"/>
          </a:p>
          <a:p>
            <a:pPr marL="0" indent="0">
              <a:buNone/>
            </a:pPr>
            <a:r>
              <a:rPr lang="cs-CZ" sz="2400" dirty="0"/>
              <a:t>/</a:t>
            </a:r>
            <a:r>
              <a:rPr lang="cs-CZ" sz="2400" dirty="0" err="1"/>
              <a:t>Applications</a:t>
            </a:r>
            <a:r>
              <a:rPr lang="cs-CZ" sz="2400" dirty="0"/>
              <a:t>/MAMP/</a:t>
            </a:r>
            <a:r>
              <a:rPr lang="cs-CZ" sz="2400" dirty="0" err="1"/>
              <a:t>htdocs</a:t>
            </a:r>
            <a:r>
              <a:rPr lang="cs-CZ" sz="2400" dirty="0"/>
              <a:t>/</a:t>
            </a:r>
            <a:r>
              <a:rPr lang="cs-CZ" sz="2400" dirty="0" err="1"/>
              <a:t>jmeno_studenta</a:t>
            </a:r>
            <a:r>
              <a:rPr lang="cs-CZ" sz="2400" dirty="0"/>
              <a:t>/autosalon</a:t>
            </a:r>
          </a:p>
          <a:p>
            <a:pPr marL="0" indent="0">
              <a:buNone/>
            </a:pPr>
            <a:endParaRPr lang="cs-CZ" sz="2400" dirty="0"/>
          </a:p>
          <a:p>
            <a:pPr marL="0" indent="0">
              <a:buNone/>
            </a:pPr>
            <a:endParaRPr lang="cs-CZ" sz="2400" dirty="0"/>
          </a:p>
          <a:p>
            <a:pPr marL="0" indent="0" algn="ctr">
              <a:buNone/>
            </a:pPr>
            <a:r>
              <a:rPr lang="cs-CZ" sz="2400" b="1" dirty="0"/>
              <a:t>Cílem cvičení je přidání autentizace uživatelů.</a:t>
            </a:r>
          </a:p>
          <a:p>
            <a:pPr marL="0" indent="0">
              <a:buNone/>
            </a:pPr>
            <a:r>
              <a:rPr lang="cs-CZ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5717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3F3BE8-A9ED-2D44-B39A-982495A66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600" dirty="0">
                <a:solidFill>
                  <a:prstClr val="black"/>
                </a:solidFill>
              </a:rPr>
              <a:t>Laravel – projekt autosalón – autentizace vlastních stránek</a:t>
            </a:r>
            <a:endParaRPr lang="cs-CZ" sz="3600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23965B9-AA62-A845-B749-E923C9DD8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cs-CZ" dirty="0"/>
          </a:p>
          <a:p>
            <a:pPr marL="0" indent="0" algn="ctr">
              <a:buNone/>
            </a:pPr>
            <a:endParaRPr lang="cs-CZ" dirty="0"/>
          </a:p>
          <a:p>
            <a:pPr marL="0" indent="0" algn="ctr">
              <a:buNone/>
            </a:pPr>
            <a:r>
              <a:rPr lang="cs-CZ" dirty="0"/>
              <a:t>Pokračovat v:</a:t>
            </a:r>
          </a:p>
          <a:p>
            <a:pPr marL="0" indent="0" algn="ctr">
              <a:buNone/>
            </a:pPr>
            <a:r>
              <a:rPr lang="cs-CZ" dirty="0"/>
              <a:t>2-Laravel_projekt_autosalon- </a:t>
            </a:r>
            <a:r>
              <a:rPr lang="cs-CZ" dirty="0" err="1"/>
              <a:t>autentizace_vlastnich_stranek.txt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37235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3F3BE8-A9ED-2D44-B39A-982495A66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600" dirty="0">
                <a:solidFill>
                  <a:prstClr val="black"/>
                </a:solidFill>
              </a:rPr>
              <a:t>Laravel – projekt autosalón – autentizace vlastních stránek</a:t>
            </a:r>
            <a:endParaRPr lang="cs-CZ" sz="3600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23965B9-AA62-A845-B749-E923C9DD8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" dirty="0" err="1"/>
              <a:t>Pomocí</a:t>
            </a:r>
            <a:r>
              <a:rPr lang="en" dirty="0"/>
              <a:t> </a:t>
            </a:r>
            <a:r>
              <a:rPr lang="en" b="1" dirty="0"/>
              <a:t>routes/</a:t>
            </a:r>
            <a:r>
              <a:rPr lang="en" b="1" dirty="0" err="1"/>
              <a:t>web.php</a:t>
            </a:r>
            <a:r>
              <a:rPr lang="en" dirty="0"/>
              <a:t> </a:t>
            </a:r>
            <a:r>
              <a:rPr lang="cs-CZ" dirty="0"/>
              <a:t>lze zabezpečit i jednotlivé (vybrané) </a:t>
            </a:r>
            <a:r>
              <a:rPr lang="cs-CZ" dirty="0" err="1"/>
              <a:t>routes</a:t>
            </a:r>
            <a:r>
              <a:rPr lang="cs-CZ" dirty="0"/>
              <a:t>, například: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en" dirty="0"/>
              <a:t>Route::get('/', function () </a:t>
            </a:r>
          </a:p>
          <a:p>
            <a:pPr marL="0" indent="0">
              <a:buNone/>
            </a:pPr>
            <a:r>
              <a:rPr lang="en" dirty="0"/>
              <a:t>{</a:t>
            </a:r>
          </a:p>
          <a:p>
            <a:pPr marL="0" indent="0">
              <a:buNone/>
            </a:pPr>
            <a:r>
              <a:rPr lang="en" dirty="0"/>
              <a:t>	return view('welcome');</a:t>
            </a:r>
          </a:p>
          <a:p>
            <a:pPr marL="0" indent="0">
              <a:buNone/>
            </a:pPr>
            <a:r>
              <a:rPr lang="en" dirty="0"/>
              <a:t>})</a:t>
            </a:r>
            <a:r>
              <a:rPr lang="en" b="1" dirty="0">
                <a:solidFill>
                  <a:srgbClr val="FF0000"/>
                </a:solidFill>
              </a:rPr>
              <a:t>-&gt;middleware('</a:t>
            </a:r>
            <a:r>
              <a:rPr lang="en" b="1" dirty="0" err="1">
                <a:solidFill>
                  <a:srgbClr val="FF0000"/>
                </a:solidFill>
              </a:rPr>
              <a:t>auth</a:t>
            </a:r>
            <a:r>
              <a:rPr lang="en" b="1" dirty="0">
                <a:solidFill>
                  <a:srgbClr val="FF0000"/>
                </a:solidFill>
              </a:rPr>
              <a:t>‘)</a:t>
            </a:r>
            <a:r>
              <a:rPr lang="en" dirty="0"/>
              <a:t>;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dirty="0"/>
              <a:t>Zabezpečení </a:t>
            </a:r>
            <a:r>
              <a:rPr lang="cs-CZ" dirty="0" err="1"/>
              <a:t>rootovské</a:t>
            </a:r>
            <a:r>
              <a:rPr lang="cs-CZ" dirty="0"/>
              <a:t> </a:t>
            </a:r>
            <a:r>
              <a:rPr lang="cs-CZ" dirty="0" err="1"/>
              <a:t>route</a:t>
            </a:r>
            <a:r>
              <a:rPr lang="cs-CZ" dirty="0"/>
              <a:t> </a:t>
            </a:r>
            <a:r>
              <a:rPr lang="en" dirty="0"/>
              <a:t>'/'</a:t>
            </a:r>
            <a:r>
              <a:rPr lang="cs-CZ" dirty="0"/>
              <a:t> je provedeno pomocí:</a:t>
            </a:r>
          </a:p>
          <a:p>
            <a:pPr marL="0" indent="0">
              <a:buNone/>
            </a:pPr>
            <a:r>
              <a:rPr lang="cs-CZ" b="1" dirty="0">
                <a:solidFill>
                  <a:srgbClr val="FF0000"/>
                </a:solidFill>
              </a:rPr>
              <a:t>-&gt;</a:t>
            </a:r>
            <a:r>
              <a:rPr lang="cs-CZ" b="1" dirty="0" err="1">
                <a:solidFill>
                  <a:srgbClr val="FF0000"/>
                </a:solidFill>
              </a:rPr>
              <a:t>middleware</a:t>
            </a:r>
            <a:r>
              <a:rPr lang="cs-CZ" b="1" dirty="0">
                <a:solidFill>
                  <a:srgbClr val="FF0000"/>
                </a:solidFill>
              </a:rPr>
              <a:t>('</a:t>
            </a:r>
            <a:r>
              <a:rPr lang="cs-CZ" b="1" dirty="0" err="1">
                <a:solidFill>
                  <a:srgbClr val="FF0000"/>
                </a:solidFill>
              </a:rPr>
              <a:t>auth</a:t>
            </a:r>
            <a:r>
              <a:rPr lang="cs-CZ" b="1" dirty="0">
                <a:solidFill>
                  <a:srgbClr val="FF0000"/>
                </a:solidFill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4191833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3F3BE8-A9ED-2D44-B39A-982495A66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600" dirty="0">
                <a:solidFill>
                  <a:prstClr val="black"/>
                </a:solidFill>
              </a:rPr>
              <a:t>Laravel – projekt autosalón – autentizace vlastních stránek</a:t>
            </a:r>
            <a:endParaRPr lang="cs-CZ" sz="3600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23965B9-AA62-A845-B749-E923C9DD8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sz="2200" dirty="0"/>
              <a:t>Obsah </a:t>
            </a:r>
            <a:r>
              <a:rPr lang="cs-CZ" sz="2200" b="1" dirty="0" err="1">
                <a:solidFill>
                  <a:srgbClr val="FF0000"/>
                </a:solidFill>
              </a:rPr>
              <a:t>rootovské</a:t>
            </a:r>
            <a:r>
              <a:rPr lang="cs-CZ" sz="2200" dirty="0"/>
              <a:t> stránky mohou vidět pouze přihlášení uživatelé. Tzn., že po zadání adresy:</a:t>
            </a:r>
          </a:p>
          <a:p>
            <a:pPr marL="0" indent="0">
              <a:buNone/>
            </a:pPr>
            <a:endParaRPr lang="cs-CZ" sz="2200" dirty="0"/>
          </a:p>
          <a:p>
            <a:pPr marL="0" indent="0">
              <a:buNone/>
            </a:pPr>
            <a:r>
              <a:rPr lang="cs-CZ" sz="2200" dirty="0">
                <a:solidFill>
                  <a:srgbClr val="0070C0"/>
                </a:solidFill>
              </a:rPr>
              <a:t>http://localhost:8888/</a:t>
            </a:r>
            <a:r>
              <a:rPr lang="cs-CZ" sz="2200" dirty="0" err="1">
                <a:solidFill>
                  <a:srgbClr val="0070C0"/>
                </a:solidFill>
              </a:rPr>
              <a:t>jmeno_studenta</a:t>
            </a:r>
            <a:r>
              <a:rPr lang="cs-CZ" sz="2200" dirty="0">
                <a:solidFill>
                  <a:srgbClr val="0070C0"/>
                </a:solidFill>
              </a:rPr>
              <a:t>/autosalon/public</a:t>
            </a:r>
            <a:r>
              <a:rPr lang="cs-CZ" sz="2200" b="1" dirty="0">
                <a:solidFill>
                  <a:srgbClr val="FF0000"/>
                </a:solidFill>
              </a:rPr>
              <a:t>/</a:t>
            </a:r>
          </a:p>
          <a:p>
            <a:pPr marL="0" indent="0">
              <a:buNone/>
            </a:pPr>
            <a:endParaRPr lang="cs-CZ" sz="22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cs-CZ" sz="2200" dirty="0"/>
              <a:t>budou všichni nepřihlášení uživatelé přesměrováni na přihlášení:</a:t>
            </a:r>
          </a:p>
          <a:p>
            <a:pPr marL="0" indent="0">
              <a:buNone/>
            </a:pPr>
            <a:endParaRPr lang="cs-CZ" sz="2200" dirty="0"/>
          </a:p>
          <a:p>
            <a:pPr marL="0" indent="0">
              <a:buNone/>
            </a:pPr>
            <a:r>
              <a:rPr lang="cs-CZ" sz="2200" dirty="0">
                <a:solidFill>
                  <a:srgbClr val="0070C0"/>
                </a:solidFill>
              </a:rPr>
              <a:t>http://localhost:8888/ </a:t>
            </a:r>
            <a:r>
              <a:rPr lang="cs-CZ" sz="2200" dirty="0" err="1">
                <a:solidFill>
                  <a:srgbClr val="0070C0"/>
                </a:solidFill>
              </a:rPr>
              <a:t>jmeno_studenta</a:t>
            </a:r>
            <a:r>
              <a:rPr lang="cs-CZ" sz="2200" dirty="0">
                <a:solidFill>
                  <a:srgbClr val="0070C0"/>
                </a:solidFill>
              </a:rPr>
              <a:t>/autosalon/public/login</a:t>
            </a:r>
          </a:p>
          <a:p>
            <a:pPr marL="0" indent="0">
              <a:buNone/>
            </a:pPr>
            <a:endParaRPr lang="cs-CZ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793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3F3BE8-A9ED-2D44-B39A-982495A66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600" dirty="0">
                <a:solidFill>
                  <a:prstClr val="black"/>
                </a:solidFill>
              </a:rPr>
              <a:t>Laravel – projekt autosalón – autentizace vlastních stránek</a:t>
            </a:r>
            <a:endParaRPr lang="cs-CZ" sz="3600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23965B9-AA62-A845-B749-E923C9DD8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cs-CZ" dirty="0"/>
          </a:p>
          <a:p>
            <a:pPr marL="0" indent="0" algn="ctr">
              <a:buNone/>
            </a:pPr>
            <a:endParaRPr lang="cs-CZ" dirty="0"/>
          </a:p>
          <a:p>
            <a:pPr marL="0" indent="0" algn="ctr">
              <a:buNone/>
            </a:pPr>
            <a:r>
              <a:rPr lang="cs-CZ" dirty="0"/>
              <a:t>Pokračovat v:</a:t>
            </a:r>
          </a:p>
          <a:p>
            <a:pPr marL="0" indent="0" algn="ctr">
              <a:buNone/>
            </a:pPr>
            <a:r>
              <a:rPr lang="cs-CZ" dirty="0"/>
              <a:t>2-Laravel_projekt_autosalon- </a:t>
            </a:r>
            <a:r>
              <a:rPr lang="cs-CZ" dirty="0" err="1"/>
              <a:t>autentizace_vlastnich_stranek.txt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13753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3F3BE8-A9ED-2D44-B39A-982495A66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600" dirty="0">
                <a:solidFill>
                  <a:prstClr val="black"/>
                </a:solidFill>
              </a:rPr>
              <a:t>Laravel – projekt autosalón – zpřehlednění, úklid</a:t>
            </a:r>
            <a:endParaRPr lang="cs-CZ" sz="3600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23965B9-AA62-A845-B749-E923C9DD8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cs-CZ" dirty="0"/>
          </a:p>
          <a:p>
            <a:pPr marL="0" indent="0" algn="ctr">
              <a:buNone/>
            </a:pPr>
            <a:endParaRPr lang="cs-CZ" dirty="0"/>
          </a:p>
          <a:p>
            <a:pPr marL="0" indent="0" algn="ctr">
              <a:buNone/>
            </a:pPr>
            <a:r>
              <a:rPr lang="cs-CZ" dirty="0"/>
              <a:t>Pokračovat v:</a:t>
            </a:r>
          </a:p>
          <a:p>
            <a:pPr marL="0" indent="0" algn="ctr">
              <a:buNone/>
            </a:pPr>
            <a:r>
              <a:rPr lang="cs-CZ" dirty="0"/>
              <a:t>3-Laravel_projekt_autosalon-zprehledneni_uklid</a:t>
            </a:r>
          </a:p>
        </p:txBody>
      </p:sp>
    </p:spTree>
    <p:extLst>
      <p:ext uri="{BB962C8B-B14F-4D97-AF65-F5344CB8AC3E}">
        <p14:creationId xmlns:p14="http://schemas.microsoft.com/office/powerpoint/2010/main" val="28645489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Obrázek 39">
            <a:extLst>
              <a:ext uri="{FF2B5EF4-FFF2-40B4-BE49-F238E27FC236}">
                <a16:creationId xmlns:a16="http://schemas.microsoft.com/office/drawing/2014/main" id="{3D612223-D39D-0D46-AC01-7CE458D5B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239" y="5783583"/>
            <a:ext cx="1822118" cy="103218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5" name="Obrázek 34">
            <a:extLst>
              <a:ext uri="{FF2B5EF4-FFF2-40B4-BE49-F238E27FC236}">
                <a16:creationId xmlns:a16="http://schemas.microsoft.com/office/drawing/2014/main" id="{1872B3DE-EBD0-7C45-A582-5141D9952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6196" y="373319"/>
            <a:ext cx="6065348" cy="5376311"/>
          </a:xfrm>
          <a:prstGeom prst="rect">
            <a:avLst/>
          </a:prstGeom>
        </p:spPr>
      </p:pic>
      <p:sp>
        <p:nvSpPr>
          <p:cNvPr id="9" name="TextovéPole 8">
            <a:extLst>
              <a:ext uri="{FF2B5EF4-FFF2-40B4-BE49-F238E27FC236}">
                <a16:creationId xmlns:a16="http://schemas.microsoft.com/office/drawing/2014/main" id="{F8EA50DC-0101-C547-BD1A-2DC95E02A830}"/>
              </a:ext>
            </a:extLst>
          </p:cNvPr>
          <p:cNvSpPr txBox="1"/>
          <p:nvPr/>
        </p:nvSpPr>
        <p:spPr>
          <a:xfrm>
            <a:off x="3806517" y="3987"/>
            <a:ext cx="397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resources/</a:t>
            </a:r>
            <a:r>
              <a:rPr lang="cs-CZ" dirty="0" err="1"/>
              <a:t>views</a:t>
            </a:r>
            <a:r>
              <a:rPr lang="cs-CZ" dirty="0"/>
              <a:t>/</a:t>
            </a:r>
            <a:r>
              <a:rPr lang="cs-CZ" dirty="0" err="1"/>
              <a:t>layouts</a:t>
            </a:r>
            <a:r>
              <a:rPr lang="cs-CZ" dirty="0"/>
              <a:t>/</a:t>
            </a:r>
            <a:r>
              <a:rPr lang="cs-CZ" dirty="0" err="1"/>
              <a:t>app.blade.php</a:t>
            </a:r>
            <a:r>
              <a:rPr lang="cs-CZ" dirty="0"/>
              <a:t>:</a:t>
            </a:r>
          </a:p>
        </p:txBody>
      </p:sp>
      <p:sp>
        <p:nvSpPr>
          <p:cNvPr id="11" name="Levá složená závorka 10">
            <a:extLst>
              <a:ext uri="{FF2B5EF4-FFF2-40B4-BE49-F238E27FC236}">
                <a16:creationId xmlns:a16="http://schemas.microsoft.com/office/drawing/2014/main" id="{B5805C0F-1150-3D4F-9903-652B74A67AFB}"/>
              </a:ext>
            </a:extLst>
          </p:cNvPr>
          <p:cNvSpPr/>
          <p:nvPr/>
        </p:nvSpPr>
        <p:spPr>
          <a:xfrm>
            <a:off x="2688282" y="960744"/>
            <a:ext cx="623047" cy="1413813"/>
          </a:xfrm>
          <a:prstGeom prst="leftBrace">
            <a:avLst>
              <a:gd name="adj1" fmla="val 8333"/>
              <a:gd name="adj2" fmla="val 48748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38CF117C-4E5D-3940-97BC-B4054903C44B}"/>
              </a:ext>
            </a:extLst>
          </p:cNvPr>
          <p:cNvSpPr txBox="1"/>
          <p:nvPr/>
        </p:nvSpPr>
        <p:spPr>
          <a:xfrm>
            <a:off x="30884" y="429839"/>
            <a:ext cx="2994429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500" b="1" dirty="0">
                <a:solidFill>
                  <a:srgbClr val="FF0000"/>
                </a:solidFill>
              </a:rPr>
              <a:t>*</a:t>
            </a:r>
            <a:r>
              <a:rPr lang="cs-CZ" b="1" dirty="0">
                <a:solidFill>
                  <a:srgbClr val="FF0000"/>
                </a:solidFill>
              </a:rPr>
              <a:t> </a:t>
            </a:r>
            <a:r>
              <a:rPr lang="cs-CZ" dirty="0">
                <a:solidFill>
                  <a:srgbClr val="FF0000"/>
                </a:solidFill>
              </a:rPr>
              <a:t>Pokud má uživatel roli </a:t>
            </a:r>
            <a:r>
              <a:rPr lang="cs-CZ" dirty="0" err="1">
                <a:solidFill>
                  <a:srgbClr val="FF0000"/>
                </a:solidFill>
              </a:rPr>
              <a:t>guest</a:t>
            </a:r>
            <a:r>
              <a:rPr lang="cs-CZ" dirty="0">
                <a:solidFill>
                  <a:srgbClr val="FF0000"/>
                </a:solidFill>
              </a:rPr>
              <a:t> (tzn., že není) přihlášený, pak uvidí login</a:t>
            </a:r>
          </a:p>
        </p:txBody>
      </p:sp>
      <p:sp>
        <p:nvSpPr>
          <p:cNvPr id="13" name="Levá složená závorka 12">
            <a:extLst>
              <a:ext uri="{FF2B5EF4-FFF2-40B4-BE49-F238E27FC236}">
                <a16:creationId xmlns:a16="http://schemas.microsoft.com/office/drawing/2014/main" id="{5331F992-69E6-B448-93B1-EEA12DF39462}"/>
              </a:ext>
            </a:extLst>
          </p:cNvPr>
          <p:cNvSpPr/>
          <p:nvPr/>
        </p:nvSpPr>
        <p:spPr>
          <a:xfrm>
            <a:off x="3339038" y="1611980"/>
            <a:ext cx="251012" cy="664038"/>
          </a:xfrm>
          <a:prstGeom prst="leftBrace">
            <a:avLst>
              <a:gd name="adj1" fmla="val 8333"/>
              <a:gd name="adj2" fmla="val 50345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94B1A522-AA8F-6046-89EC-365502D5361D}"/>
              </a:ext>
            </a:extLst>
          </p:cNvPr>
          <p:cNvSpPr txBox="1"/>
          <p:nvPr/>
        </p:nvSpPr>
        <p:spPr>
          <a:xfrm>
            <a:off x="3076144" y="1776898"/>
            <a:ext cx="34496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500" b="1" dirty="0">
                <a:solidFill>
                  <a:srgbClr val="7030A0"/>
                </a:solidFill>
              </a:rPr>
              <a:t>*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279C9FB1-44EB-A44E-86C2-E3E981B1DCCD}"/>
              </a:ext>
            </a:extLst>
          </p:cNvPr>
          <p:cNvSpPr txBox="1"/>
          <p:nvPr/>
        </p:nvSpPr>
        <p:spPr>
          <a:xfrm>
            <a:off x="51048" y="1977952"/>
            <a:ext cx="2826191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500" b="1" dirty="0">
                <a:solidFill>
                  <a:srgbClr val="7030A0"/>
                </a:solidFill>
              </a:rPr>
              <a:t>* </a:t>
            </a:r>
            <a:r>
              <a:rPr lang="cs-CZ" dirty="0">
                <a:solidFill>
                  <a:srgbClr val="7030A0"/>
                </a:solidFill>
              </a:rPr>
              <a:t>Pokud je v </a:t>
            </a:r>
            <a:r>
              <a:rPr lang="cs-CZ" dirty="0" err="1">
                <a:solidFill>
                  <a:srgbClr val="7030A0"/>
                </a:solidFill>
              </a:rPr>
              <a:t>routes</a:t>
            </a:r>
            <a:r>
              <a:rPr lang="cs-CZ" dirty="0">
                <a:solidFill>
                  <a:srgbClr val="7030A0"/>
                </a:solidFill>
              </a:rPr>
              <a:t> </a:t>
            </a:r>
            <a:r>
              <a:rPr lang="cs-CZ" dirty="0" err="1">
                <a:solidFill>
                  <a:srgbClr val="7030A0"/>
                </a:solidFill>
              </a:rPr>
              <a:t>register</a:t>
            </a:r>
            <a:r>
              <a:rPr lang="cs-CZ" dirty="0">
                <a:solidFill>
                  <a:srgbClr val="7030A0"/>
                </a:solidFill>
              </a:rPr>
              <a:t>, pak uživatel uvidí i </a:t>
            </a:r>
            <a:r>
              <a:rPr lang="cs-CZ" dirty="0" err="1">
                <a:solidFill>
                  <a:srgbClr val="7030A0"/>
                </a:solidFill>
              </a:rPr>
              <a:t>register</a:t>
            </a:r>
            <a:r>
              <a:rPr lang="cs-CZ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3396D978-3CAF-104D-B01F-16BCD3B713B3}"/>
              </a:ext>
            </a:extLst>
          </p:cNvPr>
          <p:cNvSpPr txBox="1"/>
          <p:nvPr/>
        </p:nvSpPr>
        <p:spPr>
          <a:xfrm>
            <a:off x="2403022" y="1466945"/>
            <a:ext cx="34496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500" b="1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18" name="Levá složená závorka 17">
            <a:extLst>
              <a:ext uri="{FF2B5EF4-FFF2-40B4-BE49-F238E27FC236}">
                <a16:creationId xmlns:a16="http://schemas.microsoft.com/office/drawing/2014/main" id="{03143EAD-25A3-1E42-84EE-83B7453E386D}"/>
              </a:ext>
            </a:extLst>
          </p:cNvPr>
          <p:cNvSpPr/>
          <p:nvPr/>
        </p:nvSpPr>
        <p:spPr>
          <a:xfrm>
            <a:off x="2714001" y="2440935"/>
            <a:ext cx="623047" cy="3058813"/>
          </a:xfrm>
          <a:prstGeom prst="leftBrace">
            <a:avLst>
              <a:gd name="adj1" fmla="val 20117"/>
              <a:gd name="adj2" fmla="val 48748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98240CA2-C53B-E449-B21E-5A65DC2F2FF7}"/>
              </a:ext>
            </a:extLst>
          </p:cNvPr>
          <p:cNvSpPr/>
          <p:nvPr/>
        </p:nvSpPr>
        <p:spPr>
          <a:xfrm>
            <a:off x="4098114" y="2799153"/>
            <a:ext cx="1668613" cy="19130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93C93D1F-BD81-0A42-9236-347951C607ED}"/>
              </a:ext>
            </a:extLst>
          </p:cNvPr>
          <p:cNvSpPr txBox="1"/>
          <p:nvPr/>
        </p:nvSpPr>
        <p:spPr>
          <a:xfrm>
            <a:off x="2387536" y="3759582"/>
            <a:ext cx="34496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500" b="1" dirty="0">
                <a:solidFill>
                  <a:srgbClr val="00B050"/>
                </a:solidFill>
              </a:rPr>
              <a:t>*</a:t>
            </a:r>
          </a:p>
        </p:txBody>
      </p:sp>
      <p:cxnSp>
        <p:nvCxnSpPr>
          <p:cNvPr id="23" name="Přímá spojovací šipka 22">
            <a:extLst>
              <a:ext uri="{FF2B5EF4-FFF2-40B4-BE49-F238E27FC236}">
                <a16:creationId xmlns:a16="http://schemas.microsoft.com/office/drawing/2014/main" id="{6AE9EE42-B29B-184F-9FCE-7507A2A08AAE}"/>
              </a:ext>
            </a:extLst>
          </p:cNvPr>
          <p:cNvCxnSpPr>
            <a:cxnSpLocks/>
            <a:stCxn id="19" idx="1"/>
          </p:cNvCxnSpPr>
          <p:nvPr/>
        </p:nvCxnSpPr>
        <p:spPr>
          <a:xfrm>
            <a:off x="4098114" y="2894805"/>
            <a:ext cx="0" cy="299578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5E979BDC-0ED1-9745-8BC3-16C228D1B15A}"/>
              </a:ext>
            </a:extLst>
          </p:cNvPr>
          <p:cNvSpPr txBox="1"/>
          <p:nvPr/>
        </p:nvSpPr>
        <p:spPr>
          <a:xfrm>
            <a:off x="0" y="4334084"/>
            <a:ext cx="3016632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500" b="1" dirty="0">
                <a:solidFill>
                  <a:srgbClr val="00B050"/>
                </a:solidFill>
              </a:rPr>
              <a:t>* </a:t>
            </a:r>
            <a:r>
              <a:rPr lang="cs-CZ" dirty="0">
                <a:solidFill>
                  <a:srgbClr val="00B050"/>
                </a:solidFill>
              </a:rPr>
              <a:t>Pokud uživatel přihlášený, pak uvidí v </a:t>
            </a:r>
            <a:r>
              <a:rPr lang="cs-CZ" dirty="0" err="1">
                <a:solidFill>
                  <a:srgbClr val="00B050"/>
                </a:solidFill>
              </a:rPr>
              <a:t>navbar</a:t>
            </a:r>
            <a:r>
              <a:rPr lang="cs-CZ" dirty="0">
                <a:solidFill>
                  <a:srgbClr val="00B050"/>
                </a:solidFill>
              </a:rPr>
              <a:t> menu </a:t>
            </a:r>
            <a:r>
              <a:rPr lang="cs-CZ" dirty="0" err="1">
                <a:solidFill>
                  <a:srgbClr val="00B050"/>
                </a:solidFill>
              </a:rPr>
              <a:t>dropdown</a:t>
            </a:r>
            <a:r>
              <a:rPr lang="cs-CZ" dirty="0">
                <a:solidFill>
                  <a:srgbClr val="00B050"/>
                </a:solidFill>
              </a:rPr>
              <a:t> se svým jménem</a:t>
            </a: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9ADC770E-6E82-EA41-B912-6E3F3C961443}"/>
              </a:ext>
            </a:extLst>
          </p:cNvPr>
          <p:cNvSpPr/>
          <p:nvPr/>
        </p:nvSpPr>
        <p:spPr>
          <a:xfrm>
            <a:off x="4346991" y="3930540"/>
            <a:ext cx="1723171" cy="24026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29" name="Přímá spojovací šipka 28">
            <a:extLst>
              <a:ext uri="{FF2B5EF4-FFF2-40B4-BE49-F238E27FC236}">
                <a16:creationId xmlns:a16="http://schemas.microsoft.com/office/drawing/2014/main" id="{332A031D-37F2-9749-BB57-0588691871F0}"/>
              </a:ext>
            </a:extLst>
          </p:cNvPr>
          <p:cNvCxnSpPr>
            <a:cxnSpLocks/>
          </p:cNvCxnSpPr>
          <p:nvPr/>
        </p:nvCxnSpPr>
        <p:spPr>
          <a:xfrm flipH="1">
            <a:off x="4483601" y="4170808"/>
            <a:ext cx="1567448" cy="231387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0685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3F3BE8-A9ED-2D44-B39A-982495A66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600" dirty="0">
                <a:solidFill>
                  <a:prstClr val="black"/>
                </a:solidFill>
              </a:rPr>
              <a:t>Laravel – projekt autosalón – zpřehlednění, úklid</a:t>
            </a:r>
            <a:endParaRPr lang="cs-CZ" sz="3600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23965B9-AA62-A845-B749-E923C9DD8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cs-CZ" dirty="0"/>
          </a:p>
          <a:p>
            <a:pPr marL="0" indent="0" algn="ctr">
              <a:buNone/>
            </a:pPr>
            <a:endParaRPr lang="cs-CZ" dirty="0"/>
          </a:p>
          <a:p>
            <a:pPr marL="0" indent="0" algn="ctr">
              <a:buNone/>
            </a:pPr>
            <a:r>
              <a:rPr lang="cs-CZ" dirty="0"/>
              <a:t>Pokračovat v:</a:t>
            </a:r>
          </a:p>
          <a:p>
            <a:pPr marL="0" indent="0" algn="ctr">
              <a:buNone/>
            </a:pPr>
            <a:r>
              <a:rPr lang="cs-CZ" dirty="0"/>
              <a:t>3-Laravel_projekt_autosalon-zprehledneni_uklid</a:t>
            </a:r>
          </a:p>
        </p:txBody>
      </p:sp>
    </p:spTree>
    <p:extLst>
      <p:ext uri="{BB962C8B-B14F-4D97-AF65-F5344CB8AC3E}">
        <p14:creationId xmlns:p14="http://schemas.microsoft.com/office/powerpoint/2010/main" val="12482108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ázek 12">
            <a:extLst>
              <a:ext uri="{FF2B5EF4-FFF2-40B4-BE49-F238E27FC236}">
                <a16:creationId xmlns:a16="http://schemas.microsoft.com/office/drawing/2014/main" id="{F5AB703A-76BE-6442-AF6A-0B44699FA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49" y="2378220"/>
            <a:ext cx="3898900" cy="1295400"/>
          </a:xfrm>
          <a:prstGeom prst="rect">
            <a:avLst/>
          </a:prstGeom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882E2DC4-9C1E-BA48-A99A-99384AFF2D90}"/>
              </a:ext>
            </a:extLst>
          </p:cNvPr>
          <p:cNvSpPr txBox="1"/>
          <p:nvPr/>
        </p:nvSpPr>
        <p:spPr>
          <a:xfrm>
            <a:off x="82432" y="216465"/>
            <a:ext cx="895328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200" dirty="0"/>
              <a:t>Zobrazení/skrytí položek </a:t>
            </a:r>
            <a:r>
              <a:rPr lang="cs-CZ" sz="2200" dirty="0" err="1"/>
              <a:t>navbar</a:t>
            </a:r>
            <a:r>
              <a:rPr lang="cs-CZ" sz="2200" dirty="0"/>
              <a:t> menu: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200" dirty="0" err="1"/>
              <a:t>Cars</a:t>
            </a:r>
            <a:r>
              <a:rPr lang="cs-CZ" sz="2200" dirty="0"/>
              <a:t>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200" dirty="0" err="1"/>
              <a:t>Cars</a:t>
            </a:r>
            <a:r>
              <a:rPr lang="cs-CZ" sz="2200" dirty="0"/>
              <a:t> --&gt; List </a:t>
            </a:r>
            <a:r>
              <a:rPr lang="cs-CZ" sz="2200" dirty="0" err="1"/>
              <a:t>all</a:t>
            </a:r>
            <a:r>
              <a:rPr lang="cs-CZ" sz="2200" dirty="0"/>
              <a:t>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200" dirty="0" err="1"/>
              <a:t>Cars</a:t>
            </a:r>
            <a:r>
              <a:rPr lang="cs-CZ" sz="2200" dirty="0"/>
              <a:t> --&gt; </a:t>
            </a:r>
            <a:r>
              <a:rPr lang="cs-CZ" sz="2200" dirty="0" err="1"/>
              <a:t>Create</a:t>
            </a:r>
            <a:r>
              <a:rPr lang="cs-CZ" sz="2200" dirty="0"/>
              <a:t> </a:t>
            </a:r>
            <a:r>
              <a:rPr lang="cs-CZ" sz="2200" dirty="0" err="1"/>
              <a:t>new</a:t>
            </a:r>
            <a:r>
              <a:rPr lang="cs-CZ" sz="2200" dirty="0"/>
              <a:t>,</a:t>
            </a:r>
          </a:p>
          <a:p>
            <a:r>
              <a:rPr lang="cs-CZ" sz="2200" dirty="0"/>
              <a:t>podle toho, zda se jedná o přihlášené/nepřihlášené (</a:t>
            </a:r>
            <a:r>
              <a:rPr lang="cs-CZ" sz="2200" dirty="0" err="1"/>
              <a:t>guest</a:t>
            </a:r>
            <a:r>
              <a:rPr lang="cs-CZ" sz="2200" dirty="0"/>
              <a:t>) uživatele</a:t>
            </a:r>
          </a:p>
        </p:txBody>
      </p:sp>
      <p:sp>
        <p:nvSpPr>
          <p:cNvPr id="8" name="Levá složená závorka 7">
            <a:extLst>
              <a:ext uri="{FF2B5EF4-FFF2-40B4-BE49-F238E27FC236}">
                <a16:creationId xmlns:a16="http://schemas.microsoft.com/office/drawing/2014/main" id="{60875F07-5B3D-1A48-AF12-592A6FC20EE0}"/>
              </a:ext>
            </a:extLst>
          </p:cNvPr>
          <p:cNvSpPr/>
          <p:nvPr/>
        </p:nvSpPr>
        <p:spPr>
          <a:xfrm flipH="1">
            <a:off x="3834977" y="2614700"/>
            <a:ext cx="526745" cy="814300"/>
          </a:xfrm>
          <a:prstGeom prst="leftBrace">
            <a:avLst>
              <a:gd name="adj1" fmla="val 8333"/>
              <a:gd name="adj2" fmla="val 47897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32D45E75-E4CB-294B-B86B-A6E2097FC8B1}"/>
              </a:ext>
            </a:extLst>
          </p:cNvPr>
          <p:cNvSpPr/>
          <p:nvPr/>
        </p:nvSpPr>
        <p:spPr>
          <a:xfrm>
            <a:off x="4361722" y="2837184"/>
            <a:ext cx="4206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/>
              <a:t>jen přihlášení uživatelé položky menu uvidí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6F152493-A426-2A4D-BFB4-9AFC0F226E4F}"/>
              </a:ext>
            </a:extLst>
          </p:cNvPr>
          <p:cNvSpPr/>
          <p:nvPr/>
        </p:nvSpPr>
        <p:spPr>
          <a:xfrm>
            <a:off x="2392072" y="4116723"/>
            <a:ext cx="48509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/>
              <a:t>Více informací lze získat na adrese:</a:t>
            </a:r>
          </a:p>
          <a:p>
            <a:r>
              <a:rPr lang="cs-CZ" dirty="0">
                <a:hlinkClick r:id="rId3"/>
              </a:rPr>
              <a:t>https://laravel.com/docs/5.8/blade#if-statements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623789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3F3BE8-A9ED-2D44-B39A-982495A66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600" dirty="0">
                <a:solidFill>
                  <a:prstClr val="black"/>
                </a:solidFill>
              </a:rPr>
              <a:t>Laravel – projekt autosalón – zpřehlednění, úklid</a:t>
            </a:r>
            <a:endParaRPr lang="cs-CZ" sz="3600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23965B9-AA62-A845-B749-E923C9DD8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cs-CZ" dirty="0"/>
          </a:p>
          <a:p>
            <a:pPr marL="0" indent="0" algn="ctr">
              <a:buNone/>
            </a:pPr>
            <a:endParaRPr lang="cs-CZ" dirty="0"/>
          </a:p>
          <a:p>
            <a:pPr marL="0" indent="0" algn="ctr">
              <a:buNone/>
            </a:pPr>
            <a:r>
              <a:rPr lang="cs-CZ" dirty="0"/>
              <a:t>Pokračovat v:</a:t>
            </a:r>
          </a:p>
          <a:p>
            <a:pPr marL="0" indent="0" algn="ctr">
              <a:buNone/>
            </a:pPr>
            <a:r>
              <a:rPr lang="cs-CZ" dirty="0"/>
              <a:t>3-Laravel_projekt_autosalon-zprehledneni_uklid</a:t>
            </a:r>
          </a:p>
        </p:txBody>
      </p:sp>
    </p:spTree>
    <p:extLst>
      <p:ext uri="{BB962C8B-B14F-4D97-AF65-F5344CB8AC3E}">
        <p14:creationId xmlns:p14="http://schemas.microsoft.com/office/powerpoint/2010/main" val="27454198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Kontakt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Ing. Milan Oulehla</a:t>
            </a:r>
          </a:p>
          <a:p>
            <a:r>
              <a:rPr lang="cs-CZ" dirty="0"/>
              <a:t>Email: </a:t>
            </a:r>
            <a:r>
              <a:rPr lang="cs-CZ" dirty="0" err="1"/>
              <a:t>oulehla@fai.utb.cz</a:t>
            </a:r>
            <a:endParaRPr lang="cs-CZ" dirty="0"/>
          </a:p>
          <a:p>
            <a:r>
              <a:rPr lang="cs-CZ" dirty="0"/>
              <a:t>Kancelář: D215 (penetrační laboratoř)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51029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3F3BE8-A9ED-2D44-B39A-982495A66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600" dirty="0"/>
              <a:t>Autentizace VS Autorizace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23965B9-AA62-A845-B749-E923C9DD8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cs-CZ" sz="2400" b="1" dirty="0"/>
          </a:p>
          <a:p>
            <a:pPr marL="0" indent="0" algn="ctr">
              <a:buNone/>
            </a:pPr>
            <a:endParaRPr lang="cs-CZ" sz="3600" b="1" dirty="0"/>
          </a:p>
          <a:p>
            <a:pPr marL="0" indent="0" algn="ctr">
              <a:buNone/>
            </a:pPr>
            <a:r>
              <a:rPr lang="cs-CZ" sz="3600" b="1" dirty="0"/>
              <a:t>Autentizace VS Autorizace</a:t>
            </a:r>
          </a:p>
          <a:p>
            <a:pPr marL="0" indent="0" algn="ctr">
              <a:buNone/>
            </a:pPr>
            <a:endParaRPr lang="cs-CZ" sz="3600" b="1" dirty="0"/>
          </a:p>
          <a:p>
            <a:pPr marL="0" indent="0" algn="ctr">
              <a:buNone/>
            </a:pPr>
            <a:r>
              <a:rPr lang="cs-CZ" sz="3600" b="1" dirty="0"/>
              <a:t>Jaký je rozdíl? </a:t>
            </a:r>
          </a:p>
        </p:txBody>
      </p:sp>
    </p:spTree>
    <p:extLst>
      <p:ext uri="{BB962C8B-B14F-4D97-AF65-F5344CB8AC3E}">
        <p14:creationId xmlns:p14="http://schemas.microsoft.com/office/powerpoint/2010/main" val="7570276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28650" y="738554"/>
            <a:ext cx="7886700" cy="543840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 algn="ctr">
              <a:buNone/>
            </a:pPr>
            <a:endParaRPr lang="cs-CZ" dirty="0"/>
          </a:p>
          <a:p>
            <a:pPr marL="0" indent="0" algn="ctr">
              <a:buNone/>
            </a:pPr>
            <a:r>
              <a:rPr lang="cs-CZ" dirty="0"/>
              <a:t>Děkuji Vám za pozornost.</a:t>
            </a:r>
          </a:p>
          <a:p>
            <a:pPr marL="0" indent="0" algn="ctr">
              <a:buNone/>
            </a:pPr>
            <a:endParaRPr lang="cs-CZ" dirty="0"/>
          </a:p>
          <a:p>
            <a:pPr marL="0" indent="0" algn="ctr">
              <a:buNone/>
            </a:pPr>
            <a:r>
              <a:rPr lang="cs-CZ" dirty="0"/>
              <a:t>Máte nějaké otázky?</a:t>
            </a:r>
          </a:p>
        </p:txBody>
      </p:sp>
    </p:spTree>
    <p:extLst>
      <p:ext uri="{BB962C8B-B14F-4D97-AF65-F5344CB8AC3E}">
        <p14:creationId xmlns:p14="http://schemas.microsoft.com/office/powerpoint/2010/main" val="2601916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3F3BE8-A9ED-2D44-B39A-982495A66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600" dirty="0"/>
              <a:t>Laravel – projekt autosalón – autentizace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23965B9-AA62-A845-B749-E923C9DD8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sz="2400" dirty="0"/>
              <a:t>Dokumentace k autentizaci je na adrese:</a:t>
            </a:r>
          </a:p>
          <a:p>
            <a:pPr marL="0" indent="0">
              <a:buNone/>
            </a:pPr>
            <a:r>
              <a:rPr lang="cs-CZ" sz="2400" dirty="0">
                <a:hlinkClick r:id="rId2"/>
              </a:rPr>
              <a:t>https://laravel.com/docs/5.8/authentication</a:t>
            </a:r>
            <a:endParaRPr lang="cs-CZ" sz="2400" dirty="0"/>
          </a:p>
          <a:p>
            <a:pPr marL="0" indent="0">
              <a:buNone/>
            </a:pPr>
            <a:r>
              <a:rPr lang="cs-CZ" sz="2400" dirty="0"/>
              <a:t> </a:t>
            </a:r>
          </a:p>
          <a:p>
            <a:pPr marL="0" indent="0">
              <a:buNone/>
            </a:pPr>
            <a:endParaRPr lang="cs-CZ" sz="2400" dirty="0"/>
          </a:p>
          <a:p>
            <a:pPr marL="0" indent="0">
              <a:buNone/>
            </a:pPr>
            <a:endParaRPr lang="cs-CZ" sz="2400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FAEFE5BB-81EE-B341-A897-7D45A1E12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325" y="2889638"/>
            <a:ext cx="3671142" cy="369136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Obdélník 4">
            <a:extLst>
              <a:ext uri="{FF2B5EF4-FFF2-40B4-BE49-F238E27FC236}">
                <a16:creationId xmlns:a16="http://schemas.microsoft.com/office/drawing/2014/main" id="{6A172FEA-3241-A645-BE4C-0890702FB0E3}"/>
              </a:ext>
            </a:extLst>
          </p:cNvPr>
          <p:cNvSpPr/>
          <p:nvPr/>
        </p:nvSpPr>
        <p:spPr>
          <a:xfrm>
            <a:off x="1867359" y="3866920"/>
            <a:ext cx="864824" cy="2644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6A5150CD-5535-4E40-A6EB-D3B086DF0415}"/>
              </a:ext>
            </a:extLst>
          </p:cNvPr>
          <p:cNvSpPr/>
          <p:nvPr/>
        </p:nvSpPr>
        <p:spPr>
          <a:xfrm>
            <a:off x="2112484" y="4360843"/>
            <a:ext cx="1115458" cy="2644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9E4351D0-B104-E842-8772-0C8F5C916AF6}"/>
              </a:ext>
            </a:extLst>
          </p:cNvPr>
          <p:cNvSpPr txBox="1"/>
          <p:nvPr/>
        </p:nvSpPr>
        <p:spPr>
          <a:xfrm>
            <a:off x="4572000" y="2889638"/>
            <a:ext cx="2693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Důležitá je zejména sekce: </a:t>
            </a:r>
          </a:p>
          <a:p>
            <a:r>
              <a:rPr lang="cs-CZ" b="1" dirty="0"/>
              <a:t>Authentication </a:t>
            </a:r>
            <a:r>
              <a:rPr lang="cs-CZ" b="1" dirty="0" err="1"/>
              <a:t>Quickstart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74717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3F3BE8-A9ED-2D44-B39A-982495A66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600" dirty="0"/>
              <a:t>Laravel – projekt autosalón – autentizace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23965B9-AA62-A845-B749-E923C9DD8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Pomocí příkazu: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dirty="0"/>
              <a:t>je možné vygenerovat tzv. </a:t>
            </a:r>
            <a:r>
              <a:rPr lang="cs-CZ" dirty="0" err="1"/>
              <a:t>scaffold</a:t>
            </a:r>
            <a:r>
              <a:rPr lang="cs-CZ" dirty="0"/>
              <a:t> autentizaci. To znamená, že jsou vygenerovány šablony pro základní </a:t>
            </a:r>
            <a:r>
              <a:rPr lang="cs-CZ" dirty="0" err="1"/>
              <a:t>routes</a:t>
            </a:r>
            <a:r>
              <a:rPr lang="cs-CZ" dirty="0"/>
              <a:t>:</a:t>
            </a:r>
          </a:p>
          <a:p>
            <a:r>
              <a:rPr lang="cs-CZ" dirty="0"/>
              <a:t>login,</a:t>
            </a:r>
          </a:p>
          <a:p>
            <a:r>
              <a:rPr lang="cs-CZ" dirty="0" err="1"/>
              <a:t>registration</a:t>
            </a:r>
            <a:r>
              <a:rPr lang="cs-CZ" dirty="0"/>
              <a:t>,</a:t>
            </a:r>
          </a:p>
          <a:p>
            <a:r>
              <a:rPr lang="cs-CZ" dirty="0"/>
              <a:t>apod.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A44D17BF-2A99-3E47-8BA5-B2C56F149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900" y="2264656"/>
            <a:ext cx="36322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712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3F3BE8-A9ED-2D44-B39A-982495A66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600" dirty="0"/>
              <a:t>Laravel – projekt autosalón – autentizace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23965B9-AA62-A845-B749-E923C9DD8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cs-CZ" dirty="0"/>
          </a:p>
          <a:p>
            <a:pPr marL="0" indent="0" algn="ctr">
              <a:buNone/>
            </a:pPr>
            <a:endParaRPr lang="cs-CZ" dirty="0"/>
          </a:p>
          <a:p>
            <a:pPr marL="0" indent="0" algn="ctr">
              <a:buNone/>
            </a:pPr>
            <a:endParaRPr lang="cs-CZ" dirty="0"/>
          </a:p>
          <a:p>
            <a:pPr marL="0" indent="0" algn="ctr">
              <a:buNone/>
            </a:pPr>
            <a:r>
              <a:rPr lang="cs-CZ" dirty="0"/>
              <a:t>Pokračovat v:</a:t>
            </a:r>
          </a:p>
          <a:p>
            <a:pPr marL="0" indent="0" algn="ctr">
              <a:buNone/>
            </a:pPr>
            <a:r>
              <a:rPr lang="cs-CZ" dirty="0"/>
              <a:t>1-Laravel_projekt_autosalon-autentizace.txt</a:t>
            </a:r>
          </a:p>
        </p:txBody>
      </p:sp>
    </p:spTree>
    <p:extLst>
      <p:ext uri="{BB962C8B-B14F-4D97-AF65-F5344CB8AC3E}">
        <p14:creationId xmlns:p14="http://schemas.microsoft.com/office/powerpoint/2010/main" val="451394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3F3BE8-A9ED-2D44-B39A-982495A66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600" dirty="0"/>
              <a:t>Laravel – projekt autosalón – autentizace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23965B9-AA62-A845-B749-E923C9DD8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Příkaz </a:t>
            </a:r>
            <a:r>
              <a:rPr lang="cs-CZ" b="1" dirty="0"/>
              <a:t>php </a:t>
            </a:r>
            <a:r>
              <a:rPr lang="cs-CZ" b="1" dirty="0" err="1"/>
              <a:t>artisan</a:t>
            </a:r>
            <a:r>
              <a:rPr lang="cs-CZ" b="1" dirty="0"/>
              <a:t> </a:t>
            </a:r>
            <a:r>
              <a:rPr lang="cs-CZ" b="1" dirty="0" err="1"/>
              <a:t>make:auth</a:t>
            </a:r>
            <a:r>
              <a:rPr lang="cs-CZ" dirty="0"/>
              <a:t> způsobil </a:t>
            </a:r>
            <a:r>
              <a:rPr lang="cs-CZ" dirty="0" err="1"/>
              <a:t>vygerování</a:t>
            </a:r>
            <a:r>
              <a:rPr lang="cs-CZ" dirty="0"/>
              <a:t> adresáře resources/</a:t>
            </a:r>
            <a:r>
              <a:rPr lang="cs-CZ" dirty="0" err="1"/>
              <a:t>views</a:t>
            </a:r>
            <a:r>
              <a:rPr lang="cs-CZ" dirty="0"/>
              <a:t>/</a:t>
            </a:r>
            <a:r>
              <a:rPr lang="cs-CZ" dirty="0" err="1"/>
              <a:t>auth</a:t>
            </a:r>
            <a:r>
              <a:rPr lang="cs-CZ" dirty="0"/>
              <a:t> včetně jeho obsahu: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715D2F01-2728-DA4E-A844-6A0D634B8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300" y="2959099"/>
            <a:ext cx="23114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308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3F3BE8-A9ED-2D44-B39A-982495A66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600" dirty="0"/>
              <a:t>Laravel – projekt autosalón – autentizace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23965B9-AA62-A845-B749-E923C9DD8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Příkaz </a:t>
            </a:r>
            <a:r>
              <a:rPr lang="cs-CZ" b="1" dirty="0"/>
              <a:t>php </a:t>
            </a:r>
            <a:r>
              <a:rPr lang="cs-CZ" b="1" dirty="0" err="1"/>
              <a:t>artisan</a:t>
            </a:r>
            <a:r>
              <a:rPr lang="cs-CZ" b="1" dirty="0"/>
              <a:t> </a:t>
            </a:r>
            <a:r>
              <a:rPr lang="cs-CZ" b="1" dirty="0" err="1"/>
              <a:t>make:auth</a:t>
            </a:r>
            <a:r>
              <a:rPr lang="cs-CZ" dirty="0"/>
              <a:t> způsobil přidání řádku </a:t>
            </a:r>
          </a:p>
          <a:p>
            <a:pPr marL="0" indent="0">
              <a:buNone/>
            </a:pPr>
            <a:r>
              <a:rPr lang="cs-CZ" b="1" dirty="0"/>
              <a:t>Auth::</a:t>
            </a:r>
            <a:r>
              <a:rPr lang="cs-CZ" b="1" dirty="0" err="1"/>
              <a:t>routes</a:t>
            </a:r>
            <a:r>
              <a:rPr lang="cs-CZ" b="1" dirty="0"/>
              <a:t>();</a:t>
            </a:r>
            <a:r>
              <a:rPr lang="cs-CZ" dirty="0"/>
              <a:t> v souboru </a:t>
            </a:r>
            <a:r>
              <a:rPr lang="cs-CZ" dirty="0" err="1"/>
              <a:t>routes</a:t>
            </a:r>
            <a:r>
              <a:rPr lang="cs-CZ" dirty="0"/>
              <a:t>/</a:t>
            </a:r>
            <a:r>
              <a:rPr lang="cs-CZ" dirty="0" err="1"/>
              <a:t>web.php</a:t>
            </a:r>
            <a:r>
              <a:rPr lang="cs-CZ" dirty="0"/>
              <a:t>: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dirty="0"/>
              <a:t>Auth::</a:t>
            </a:r>
            <a:r>
              <a:rPr lang="cs-CZ" dirty="0" err="1"/>
              <a:t>routes</a:t>
            </a:r>
            <a:r>
              <a:rPr lang="cs-CZ" dirty="0"/>
              <a:t>();  způsobí, že jsou definovány cesty:</a:t>
            </a:r>
          </a:p>
          <a:p>
            <a:pPr marL="0" indent="0">
              <a:buNone/>
            </a:pPr>
            <a:r>
              <a:rPr lang="cs-CZ" sz="2000" dirty="0">
                <a:hlinkClick r:id="rId2"/>
              </a:rPr>
              <a:t>http://localhost:8888/jmeno_studenta/autosalon/public/login</a:t>
            </a:r>
            <a:endParaRPr lang="cs-CZ" sz="2000" dirty="0"/>
          </a:p>
          <a:p>
            <a:pPr marL="0" indent="0">
              <a:buNone/>
            </a:pPr>
            <a:r>
              <a:rPr lang="cs-CZ" sz="2000" dirty="0">
                <a:hlinkClick r:id="rId3"/>
              </a:rPr>
              <a:t>http://localhost:8888/jmeno_studenta/autosalon/public/register</a:t>
            </a:r>
            <a:endParaRPr lang="cs-CZ" sz="2000" dirty="0"/>
          </a:p>
          <a:p>
            <a:pPr marL="0" indent="0">
              <a:buNone/>
            </a:pPr>
            <a:endParaRPr lang="cs-CZ" sz="2000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953AE51B-996B-7E4A-9020-A7C91A6190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" y="2964837"/>
            <a:ext cx="8610600" cy="1435100"/>
          </a:xfrm>
          <a:prstGeom prst="rect">
            <a:avLst/>
          </a:prstGeom>
        </p:spPr>
      </p:pic>
      <p:sp>
        <p:nvSpPr>
          <p:cNvPr id="7" name="Obdélník 6">
            <a:extLst>
              <a:ext uri="{FF2B5EF4-FFF2-40B4-BE49-F238E27FC236}">
                <a16:creationId xmlns:a16="http://schemas.microsoft.com/office/drawing/2014/main" id="{A41FF98C-AB60-7942-B7B1-1A559D6BBF4D}"/>
              </a:ext>
            </a:extLst>
          </p:cNvPr>
          <p:cNvSpPr/>
          <p:nvPr/>
        </p:nvSpPr>
        <p:spPr>
          <a:xfrm>
            <a:off x="3431754" y="3550184"/>
            <a:ext cx="1492785" cy="3167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67149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3F3BE8-A9ED-2D44-B39A-982495A66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600" dirty="0"/>
              <a:t>Laravel – projekt autosalón – autentizace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23965B9-AA62-A845-B749-E923C9DD8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cs-CZ" dirty="0"/>
          </a:p>
          <a:p>
            <a:pPr marL="0" indent="0" algn="ctr">
              <a:buNone/>
            </a:pPr>
            <a:endParaRPr lang="cs-CZ" dirty="0"/>
          </a:p>
          <a:p>
            <a:pPr marL="0" indent="0" algn="ctr">
              <a:buNone/>
            </a:pPr>
            <a:endParaRPr lang="cs-CZ" dirty="0"/>
          </a:p>
          <a:p>
            <a:pPr marL="0" indent="0" algn="ctr">
              <a:buNone/>
            </a:pPr>
            <a:r>
              <a:rPr lang="cs-CZ" dirty="0"/>
              <a:t>Pokračovat v:</a:t>
            </a:r>
          </a:p>
          <a:p>
            <a:pPr marL="0" indent="0" algn="ctr">
              <a:buNone/>
            </a:pPr>
            <a:r>
              <a:rPr lang="cs-CZ" dirty="0"/>
              <a:t>1-Laravel_projekt_autosalon-autentizace.txt</a:t>
            </a:r>
          </a:p>
        </p:txBody>
      </p:sp>
    </p:spTree>
    <p:extLst>
      <p:ext uri="{BB962C8B-B14F-4D97-AF65-F5344CB8AC3E}">
        <p14:creationId xmlns:p14="http://schemas.microsoft.com/office/powerpoint/2010/main" val="176565965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6161</TotalTime>
  <Words>1008</Words>
  <Application>Microsoft Macintosh PowerPoint</Application>
  <PresentationFormat>Předvádění na obrazovce (4:3)</PresentationFormat>
  <Paragraphs>193</Paragraphs>
  <Slides>30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Motiv Office</vt:lpstr>
      <vt:lpstr>Technologie www   Cvičení 12 – A4TEW</vt:lpstr>
      <vt:lpstr>Laravel – projekt autosalón – autentizace</vt:lpstr>
      <vt:lpstr>Autentizace VS Autorizace</vt:lpstr>
      <vt:lpstr>Laravel – projekt autosalón – autentizace</vt:lpstr>
      <vt:lpstr>Laravel – projekt autosalón – autentizace</vt:lpstr>
      <vt:lpstr>Laravel – projekt autosalón – autentizace</vt:lpstr>
      <vt:lpstr>Laravel – projekt autosalón – autentizace</vt:lpstr>
      <vt:lpstr>Laravel – projekt autosalón – autentizace</vt:lpstr>
      <vt:lpstr>Laravel – projekt autosalón – autentizace</vt:lpstr>
      <vt:lpstr>Prezentace aplikace PowerPoint</vt:lpstr>
      <vt:lpstr>Prezentace aplikace PowerPoint</vt:lpstr>
      <vt:lpstr>Prezentace aplikace PowerPoint</vt:lpstr>
      <vt:lpstr>Prezentace aplikace PowerPoint</vt:lpstr>
      <vt:lpstr>Laravel – projekt autosalón – autentizace</vt:lpstr>
      <vt:lpstr>Laravel – projekt autosalón – autentizace</vt:lpstr>
      <vt:lpstr>Laravel – projekt autosalón – autentizace</vt:lpstr>
      <vt:lpstr>Laravel – projekt autosalón – autentizace vlastních stránek</vt:lpstr>
      <vt:lpstr>Laravel – projekt autosalón – autentizace vlastních stránek</vt:lpstr>
      <vt:lpstr>Laravel – projekt autosalón – autentizace vlastních stránek</vt:lpstr>
      <vt:lpstr>Laravel – projekt autosalón – autentizace vlastních stránek</vt:lpstr>
      <vt:lpstr>Laravel – projekt autosalón – autentizace vlastních stránek</vt:lpstr>
      <vt:lpstr>Laravel – projekt autosalón – autentizace vlastních stránek</vt:lpstr>
      <vt:lpstr>Laravel – projekt autosalón – autentizace vlastních stránek</vt:lpstr>
      <vt:lpstr>Laravel – projekt autosalón – zpřehlednění, úklid</vt:lpstr>
      <vt:lpstr>Prezentace aplikace PowerPoint</vt:lpstr>
      <vt:lpstr>Laravel – projekt autosalón – zpřehlednění, úklid</vt:lpstr>
      <vt:lpstr>Prezentace aplikace PowerPoint</vt:lpstr>
      <vt:lpstr>Laravel – projekt autosalón – zpřehlednění, úklid</vt:lpstr>
      <vt:lpstr>Kontakt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Milan OULEHLA</dc:creator>
  <cp:lastModifiedBy>Milan OULEHLA</cp:lastModifiedBy>
  <cp:revision>1005</cp:revision>
  <dcterms:created xsi:type="dcterms:W3CDTF">2019-02-19T09:11:29Z</dcterms:created>
  <dcterms:modified xsi:type="dcterms:W3CDTF">2019-04-27T11:50:32Z</dcterms:modified>
</cp:coreProperties>
</file>