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9" r:id="rId2"/>
    <p:sldId id="258"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63AB46-382E-47EC-8CF0-7EC62B9F7163}" type="datetimeFigureOut">
              <a:rPr lang="en-US" smtClean="0"/>
              <a:pPr/>
              <a:t>6/6/2019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B7BFCC-E133-40AF-B9C1-1161E020C7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055E18-9516-4926-A2FD-E1C73F8C8B2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fld id="{387EC9AB-01F9-4669-ACF3-A4B2DEF7C9A3}" type="datetimeFigureOut">
              <a:rPr lang="en-US" smtClean="0"/>
              <a:pPr/>
              <a:t>6/6/2019</a:t>
            </a:fld>
            <a:endParaRPr lang="en-US"/>
          </a:p>
        </p:txBody>
      </p:sp>
      <p:sp>
        <p:nvSpPr>
          <p:cNvPr id="17" name="Footer Placeholder 16"/>
          <p:cNvSpPr>
            <a:spLocks noGrp="1"/>
          </p:cNvSpPr>
          <p:nvPr>
            <p:ph type="ftr" sz="quarter" idx="11"/>
          </p:nvPr>
        </p:nvSpPr>
        <p:spPr>
          <a:xfrm>
            <a:off x="2898648" y="4766310"/>
            <a:ext cx="3474720" cy="274320"/>
          </a:xfrm>
        </p:spPr>
        <p:txBody>
          <a:bodyPr/>
          <a:lstStyle/>
          <a:p>
            <a:endParaRPr lang="en-US"/>
          </a:p>
        </p:txBody>
      </p:sp>
      <p:sp>
        <p:nvSpPr>
          <p:cNvPr id="29" name="Slide Number Placeholder 28"/>
          <p:cNvSpPr>
            <a:spLocks noGrp="1"/>
          </p:cNvSpPr>
          <p:nvPr>
            <p:ph type="sldNum" sz="quarter" idx="12"/>
          </p:nvPr>
        </p:nvSpPr>
        <p:spPr>
          <a:xfrm>
            <a:off x="1216152" y="4766310"/>
            <a:ext cx="1219200" cy="274320"/>
          </a:xfrm>
        </p:spPr>
        <p:txBody>
          <a:bodyPr/>
          <a:lstStyle/>
          <a:p>
            <a:fld id="{5B03D2EB-F772-4676-9245-5B199C73B531}" type="slidenum">
              <a:rPr lang="en-US" smtClean="0"/>
              <a:pPr/>
              <a:t>‹#›</a:t>
            </a:fld>
            <a:endParaRPr 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7EC9AB-01F9-4669-ACF3-A4B2DEF7C9A3}"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2EB-F772-4676-9245-5B199C73B5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7EC9AB-01F9-4669-ACF3-A4B2DEF7C9A3}"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2EB-F772-4676-9245-5B199C73B531}" type="slidenum">
              <a:rPr lang="en-US" smtClean="0"/>
              <a:pPr/>
              <a:t>‹#›</a:t>
            </a:fld>
            <a:endParaRPr 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0025" y="684612"/>
            <a:ext cx="8743950" cy="4130278"/>
          </a:xfrm>
          <a:prstGeom prst="rect">
            <a:avLst/>
          </a:prstGeom>
        </p:spPr>
        <p:txBody>
          <a:bodyPr lIns="91438" tIns="45719" rIns="91438" bIns="45719"/>
          <a:lstStyle>
            <a:lvl3pPr>
              <a:defRPr/>
            </a:lvl3pPr>
          </a:lstStyle>
          <a:p>
            <a:pPr lvl="0"/>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Footer Placeholder 4"/>
          <p:cNvSpPr>
            <a:spLocks noGrp="1"/>
          </p:cNvSpPr>
          <p:nvPr>
            <p:ph type="ftr" sz="quarter" idx="11"/>
          </p:nvPr>
        </p:nvSpPr>
        <p:spPr>
          <a:xfrm>
            <a:off x="6680202" y="4984241"/>
            <a:ext cx="1946276" cy="137160"/>
          </a:xfrm>
          <a:prstGeom prst="rect">
            <a:avLst/>
          </a:prstGeom>
        </p:spPr>
        <p:txBody>
          <a:bodyPr lIns="91438" tIns="45719" rIns="91438" bIns="45719"/>
          <a:lstStyle>
            <a:lvl1pPr>
              <a:defRPr>
                <a:solidFill>
                  <a:schemeClr val="tx1"/>
                </a:solidFill>
              </a:defRPr>
            </a:lvl1pPr>
          </a:lstStyle>
          <a:p>
            <a:r>
              <a:rPr lang="en-US" dirty="0" smtClean="0"/>
              <a:t>Max Life Insurance</a:t>
            </a:r>
            <a:endParaRPr lang="en-US" dirty="0"/>
          </a:p>
        </p:txBody>
      </p:sp>
      <p:sp>
        <p:nvSpPr>
          <p:cNvPr id="6" name="Slide Number Placeholder 5"/>
          <p:cNvSpPr>
            <a:spLocks noGrp="1"/>
          </p:cNvSpPr>
          <p:nvPr>
            <p:ph type="sldNum" sz="quarter" idx="12"/>
          </p:nvPr>
        </p:nvSpPr>
        <p:spPr/>
        <p:txBody>
          <a:bodyPr lIns="68580" tIns="34290" rIns="68580" bIns="34290"/>
          <a:lstStyle>
            <a:lvl1pPr>
              <a:defRPr>
                <a:solidFill>
                  <a:schemeClr val="tx1"/>
                </a:solidFill>
              </a:defRPr>
            </a:lvl1pPr>
          </a:lstStyle>
          <a:p>
            <a:fld id="{FBA8F08B-7C1A-43AB-8CAA-E0D0802650CA}" type="slidenum">
              <a:rPr lang="en-US" smtClean="0"/>
              <a:pPr/>
              <a:t>‹#›</a:t>
            </a:fld>
            <a:endParaRPr lang="en-US" dirty="0"/>
          </a:p>
        </p:txBody>
      </p:sp>
      <p:sp>
        <p:nvSpPr>
          <p:cNvPr id="7" name="Title 6"/>
          <p:cNvSpPr>
            <a:spLocks noGrp="1"/>
          </p:cNvSpPr>
          <p:nvPr>
            <p:ph type="title"/>
          </p:nvPr>
        </p:nvSpPr>
        <p:spPr>
          <a:xfrm>
            <a:off x="628650" y="207168"/>
            <a:ext cx="7735936" cy="279305"/>
          </a:xfrm>
        </p:spPr>
        <p:txBody>
          <a:bodyPr lIns="91438" tIns="45719" rIns="91438" bIns="45719"/>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87EC9AB-01F9-4669-ACF3-A4B2DEF7C9A3}"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2EB-F772-4676-9245-5B199C73B531}" type="slidenum">
              <a:rPr lang="en-US" smtClean="0"/>
              <a:pPr/>
              <a:t>‹#›</a:t>
            </a:fld>
            <a:endParaRPr 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fld id="{387EC9AB-01F9-4669-ACF3-A4B2DEF7C9A3}" type="datetimeFigureOut">
              <a:rPr lang="en-US" smtClean="0"/>
              <a:pPr/>
              <a:t>6/6/2019</a:t>
            </a:fld>
            <a:endParaRPr lang="en-US"/>
          </a:p>
        </p:txBody>
      </p:sp>
      <p:sp>
        <p:nvSpPr>
          <p:cNvPr id="5" name="Footer Placeholder 4"/>
          <p:cNvSpPr>
            <a:spLocks noGrp="1"/>
          </p:cNvSpPr>
          <p:nvPr>
            <p:ph type="ftr" sz="quarter" idx="11"/>
          </p:nvPr>
        </p:nvSpPr>
        <p:spPr>
          <a:xfrm>
            <a:off x="2898648" y="4766310"/>
            <a:ext cx="3474720" cy="274320"/>
          </a:xfrm>
        </p:spPr>
        <p:txBody>
          <a:bodyPr/>
          <a:lstStyle/>
          <a:p>
            <a:endParaRPr lang="en-US"/>
          </a:p>
        </p:txBody>
      </p:sp>
      <p:sp>
        <p:nvSpPr>
          <p:cNvPr id="6" name="Slide Number Placeholder 5"/>
          <p:cNvSpPr>
            <a:spLocks noGrp="1"/>
          </p:cNvSpPr>
          <p:nvPr>
            <p:ph type="sldNum" sz="quarter" idx="12"/>
          </p:nvPr>
        </p:nvSpPr>
        <p:spPr>
          <a:xfrm>
            <a:off x="1069848" y="4766310"/>
            <a:ext cx="1520952" cy="274320"/>
          </a:xfrm>
        </p:spPr>
        <p:txBody>
          <a:bodyPr/>
          <a:lstStyle/>
          <a:p>
            <a:fld id="{5B03D2EB-F772-4676-9245-5B199C73B531}" type="slidenum">
              <a:rPr lang="en-US" smtClean="0"/>
              <a:pPr/>
              <a:t>‹#›</a:t>
            </a:fld>
            <a:endParaRPr 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7EC9AB-01F9-4669-ACF3-A4B2DEF7C9A3}"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2EB-F772-4676-9245-5B199C73B531}" type="slidenum">
              <a:rPr lang="en-US" smtClean="0"/>
              <a:pPr/>
              <a:t>‹#›</a:t>
            </a:fld>
            <a:endParaRPr 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87EC9AB-01F9-4669-ACF3-A4B2DEF7C9A3}" type="datetimeFigureOut">
              <a:rPr lang="en-US" smtClean="0"/>
              <a:pPr/>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2EB-F772-4676-9245-5B199C73B531}" type="slidenum">
              <a:rPr lang="en-US" smtClean="0"/>
              <a:pPr/>
              <a:t>‹#›</a:t>
            </a:fld>
            <a:endParaRPr 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7EC9AB-01F9-4669-ACF3-A4B2DEF7C9A3}" type="datetimeFigureOut">
              <a:rPr lang="en-US" smtClean="0"/>
              <a:pPr/>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2EB-F772-4676-9245-5B199C73B531}" type="slidenum">
              <a:rPr lang="en-US" smtClean="0"/>
              <a:pPr/>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EC9AB-01F9-4669-ACF3-A4B2DEF7C9A3}" type="datetimeFigureOut">
              <a:rPr lang="en-US" smtClean="0"/>
              <a:pPr/>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2EB-F772-4676-9245-5B199C73B531}" type="slidenum">
              <a:rPr lang="en-US" smtClean="0"/>
              <a:pPr/>
              <a:t>‹#›</a:t>
            </a:fld>
            <a:endParaRPr 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7EC9AB-01F9-4669-ACF3-A4B2DEF7C9A3}"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2EB-F772-4676-9245-5B199C73B531}" type="slidenum">
              <a:rPr lang="en-US" smtClean="0"/>
              <a:pPr/>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7EC9AB-01F9-4669-ACF3-A4B2DEF7C9A3}"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2EB-F772-4676-9245-5B199C73B531}" type="slidenum">
              <a:rPr lang="en-US" smtClean="0"/>
              <a:pPr/>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fld id="{387EC9AB-01F9-4669-ACF3-A4B2DEF7C9A3}" type="datetimeFigureOut">
              <a:rPr lang="en-US" smtClean="0"/>
              <a:pPr/>
              <a:t>6/6/2019</a:t>
            </a:fld>
            <a:endParaRPr lang="en-US"/>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fld id="{5B03D2EB-F772-4676-9245-5B199C73B531}" type="slidenum">
              <a:rPr lang="en-US" smtClean="0"/>
              <a:pPr/>
              <a:t>‹#›</a:t>
            </a:fld>
            <a:endParaRPr 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Microsoft_Office_Excel_97-2003_Worksheet1.xls"/><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mailto:divyan.kavdia@maxlifeinsurance.com" TargetMode="External"/><Relationship Id="rId2" Type="http://schemas.openxmlformats.org/officeDocument/2006/relationships/hyperlink" Target="mailto:vibhu.srivastava@maxlifeinsuranc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09550"/>
            <a:ext cx="7735936" cy="279305"/>
          </a:xfrm>
        </p:spPr>
        <p:txBody>
          <a:bodyPr>
            <a:noAutofit/>
          </a:bodyPr>
          <a:lstStyle/>
          <a:p>
            <a:r>
              <a:rPr lang="en-US" sz="2400" b="1" dirty="0" smtClean="0"/>
              <a:t>Reducing credit default rate at ABC bank</a:t>
            </a:r>
            <a:endParaRPr lang="en-US" sz="2400" b="1" dirty="0"/>
          </a:p>
        </p:txBody>
      </p:sp>
      <p:pic>
        <p:nvPicPr>
          <p:cNvPr id="12290" name="Picture 2" descr="D:\2018\2019-20\images1.png"/>
          <p:cNvPicPr>
            <a:picLocks noChangeAspect="1" noChangeArrowheads="1"/>
          </p:cNvPicPr>
          <p:nvPr/>
        </p:nvPicPr>
        <p:blipFill>
          <a:blip r:embed="rId4"/>
          <a:srcRect/>
          <a:stretch>
            <a:fillRect/>
          </a:stretch>
        </p:blipFill>
        <p:spPr bwMode="auto">
          <a:xfrm>
            <a:off x="7383227" y="642066"/>
            <a:ext cx="1480994" cy="1342936"/>
          </a:xfrm>
          <a:prstGeom prst="rect">
            <a:avLst/>
          </a:prstGeom>
          <a:noFill/>
        </p:spPr>
      </p:pic>
      <p:sp>
        <p:nvSpPr>
          <p:cNvPr id="5" name="Rectangle 4"/>
          <p:cNvSpPr/>
          <p:nvPr/>
        </p:nvSpPr>
        <p:spPr>
          <a:xfrm>
            <a:off x="197893" y="625681"/>
            <a:ext cx="7008125" cy="1084912"/>
          </a:xfrm>
          <a:prstGeom prst="rect">
            <a:avLst/>
          </a:prstGeom>
        </p:spPr>
        <p:txBody>
          <a:bodyPr wrap="square" lIns="68580" tIns="34290" rIns="68580" bIns="34290">
            <a:spAutoFit/>
          </a:bodyPr>
          <a:lstStyle/>
          <a:p>
            <a:r>
              <a:rPr lang="en-US" sz="1100" dirty="0"/>
              <a:t>ABC bank is facing the challenge of high credit default rates. One of the strategies which the bank has come up with is to identify the risky customers (those who are likely to default) and take proactive measures to perform actions for these risky customers before they actually default. </a:t>
            </a:r>
          </a:p>
          <a:p>
            <a:endParaRPr lang="en-US" sz="1100" dirty="0"/>
          </a:p>
          <a:p>
            <a:r>
              <a:rPr lang="en-US" sz="1100" dirty="0"/>
              <a:t>As a data scientist, you are assigned this task of finding out the risky customers using data, identify the characteristics and recommend suitable actions which will help the bank reduce overall default rate.</a:t>
            </a:r>
          </a:p>
        </p:txBody>
      </p:sp>
      <p:graphicFrame>
        <p:nvGraphicFramePr>
          <p:cNvPr id="6" name="Table 5"/>
          <p:cNvGraphicFramePr>
            <a:graphicFrameLocks noGrp="1"/>
          </p:cNvGraphicFramePr>
          <p:nvPr/>
        </p:nvGraphicFramePr>
        <p:xfrm>
          <a:off x="112596" y="2067635"/>
          <a:ext cx="8773237" cy="2812524"/>
        </p:xfrm>
        <a:graphic>
          <a:graphicData uri="http://schemas.openxmlformats.org/drawingml/2006/table">
            <a:tbl>
              <a:tblPr/>
              <a:tblGrid>
                <a:gridCol w="1115819"/>
                <a:gridCol w="4588205"/>
                <a:gridCol w="1101623"/>
                <a:gridCol w="1967590"/>
              </a:tblGrid>
              <a:tr h="125621">
                <a:tc>
                  <a:txBody>
                    <a:bodyPr/>
                    <a:lstStyle/>
                    <a:p>
                      <a:pPr algn="ctr" fontAlgn="ctr"/>
                      <a:r>
                        <a:rPr lang="en-US" sz="800" b="0" i="0" u="none" strike="noStrike" dirty="0">
                          <a:solidFill>
                            <a:srgbClr val="000000"/>
                          </a:solidFill>
                          <a:latin typeface="Calibri"/>
                        </a:rPr>
                        <a:t>Variable Name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800" b="0" i="0" u="none" strike="noStrike" dirty="0">
                          <a:solidFill>
                            <a:srgbClr val="000000"/>
                          </a:solidFill>
                          <a:latin typeface="Calibri"/>
                        </a:rPr>
                        <a:t>Variable Description</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800" b="0" i="0" u="none" strike="noStrike" dirty="0">
                          <a:solidFill>
                            <a:srgbClr val="000000"/>
                          </a:solidFill>
                          <a:latin typeface="Calibri"/>
                        </a:rPr>
                        <a:t>Variable Sample Values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800" b="0" i="0" u="none" strike="noStrike">
                          <a:solidFill>
                            <a:srgbClr val="000000"/>
                          </a:solidFill>
                          <a:latin typeface="Calibri"/>
                        </a:rPr>
                        <a:t>Remarks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r>
              <a:tr h="125621">
                <a:tc>
                  <a:txBody>
                    <a:bodyPr/>
                    <a:lstStyle/>
                    <a:p>
                      <a:pPr algn="l" fontAlgn="ctr"/>
                      <a:r>
                        <a:rPr lang="en-US" sz="800" b="0" i="0" u="none" strike="noStrike" dirty="0" err="1">
                          <a:solidFill>
                            <a:srgbClr val="000000"/>
                          </a:solidFill>
                          <a:latin typeface="Calibri"/>
                        </a:rPr>
                        <a:t>checkin_acc</a:t>
                      </a:r>
                      <a:endParaRPr lang="en-US" sz="800" b="0" i="0" u="none" strike="noStrike" dirty="0">
                        <a:solidFill>
                          <a:srgbClr val="000000"/>
                        </a:solidFill>
                        <a:latin typeface="Calibri"/>
                      </a:endParaRP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Status of existing checking account.</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A11,A12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duration</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Duration in month</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6,48</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credit_history</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Credit history</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A34,A32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purpose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Purpose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A43,A43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amount</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Credit amount</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1169,5951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svaing_acc</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Savings account/bonds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A65,A61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present_emp_since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Present employment since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A75,A73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inst_rate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Installment rate in percentage of disposable income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4,2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personal_status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Personal status and sex</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A93,A92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other_debtors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Other debtors / guarantors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A101,A101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residing_since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Present residence since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4,2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property</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Property</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A121,A121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age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Age in years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67,22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inst_plans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Other installment plans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A143,A143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housing</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Housing</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A152,A152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num_credits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Number of existing credits at this bank</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2,1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job</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Job</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A173,A173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dependents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Number of people being liable to provide maintenance for</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1,1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telephone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Telephone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A192,A191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foreign_worker</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foreign worker</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A201,A201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5621">
                <a:tc>
                  <a:txBody>
                    <a:bodyPr/>
                    <a:lstStyle/>
                    <a:p>
                      <a:pPr algn="l" fontAlgn="ctr"/>
                      <a:r>
                        <a:rPr lang="en-US" sz="800" b="0" i="0" u="none" strike="noStrike">
                          <a:solidFill>
                            <a:srgbClr val="000000"/>
                          </a:solidFill>
                          <a:latin typeface="Calibri"/>
                        </a:rPr>
                        <a:t>status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classification for whether an applicant is considered a Good or a Bad credit risk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1,2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1 = good ( </a:t>
                      </a:r>
                      <a:r>
                        <a:rPr lang="en-US" sz="800" b="0" i="0" u="none" strike="noStrike" dirty="0" smtClean="0">
                          <a:solidFill>
                            <a:schemeClr val="tx1"/>
                          </a:solidFill>
                          <a:latin typeface="Arial"/>
                        </a:rPr>
                        <a:t>no</a:t>
                      </a:r>
                      <a:r>
                        <a:rPr lang="en-US" sz="800" b="0" i="0" u="none" strike="noStrike" baseline="0" dirty="0" smtClean="0">
                          <a:solidFill>
                            <a:schemeClr val="tx1"/>
                          </a:solidFill>
                          <a:latin typeface="Arial"/>
                        </a:rPr>
                        <a:t> default</a:t>
                      </a:r>
                      <a:r>
                        <a:rPr lang="en-US" sz="800" b="0" i="0" u="none" strike="noStrike" dirty="0" smtClean="0">
                          <a:solidFill>
                            <a:schemeClr val="tx1"/>
                          </a:solidFill>
                          <a:latin typeface="Arial"/>
                        </a:rPr>
                        <a:t>), </a:t>
                      </a:r>
                      <a:r>
                        <a:rPr lang="en-US" sz="800" b="0" i="0" u="none" strike="noStrike" dirty="0">
                          <a:solidFill>
                            <a:schemeClr val="tx1"/>
                          </a:solidFill>
                          <a:latin typeface="Arial"/>
                        </a:rPr>
                        <a:t>2 = bad </a:t>
                      </a:r>
                      <a:r>
                        <a:rPr lang="en-US" sz="800" b="0" i="0" u="none" strike="noStrike" dirty="0" smtClean="0">
                          <a:solidFill>
                            <a:schemeClr val="tx1"/>
                          </a:solidFill>
                          <a:latin typeface="Arial"/>
                        </a:rPr>
                        <a:t>(default)</a:t>
                      </a:r>
                      <a:endParaRPr lang="en-US" sz="800" b="0" i="0" u="none" strike="noStrike" dirty="0">
                        <a:solidFill>
                          <a:schemeClr val="tx1"/>
                        </a:solidFill>
                        <a:latin typeface="Arial"/>
                      </a:endParaRP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2291" name="Object 3"/>
          <p:cNvGraphicFramePr>
            <a:graphicFrameLocks noChangeAspect="1"/>
          </p:cNvGraphicFramePr>
          <p:nvPr/>
        </p:nvGraphicFramePr>
        <p:xfrm>
          <a:off x="7658438" y="3049955"/>
          <a:ext cx="685800" cy="578644"/>
        </p:xfrm>
        <a:graphic>
          <a:graphicData uri="http://schemas.openxmlformats.org/presentationml/2006/ole">
            <p:oleObj spid="_x0000_s1026" name="Worksheet" showAsIcon="1" r:id="rId5" imgW="914400" imgH="771480" progId="Excel.Sheet.8">
              <p:embed/>
            </p:oleObj>
          </a:graphicData>
        </a:graphic>
      </p:graphicFrame>
      <p:sp>
        <p:nvSpPr>
          <p:cNvPr id="8" name="Rectangle 7"/>
          <p:cNvSpPr/>
          <p:nvPr/>
        </p:nvSpPr>
        <p:spPr>
          <a:xfrm>
            <a:off x="150865" y="1733550"/>
            <a:ext cx="7913064" cy="238527"/>
          </a:xfrm>
          <a:prstGeom prst="rect">
            <a:avLst/>
          </a:prstGeom>
        </p:spPr>
        <p:txBody>
          <a:bodyPr wrap="none" lIns="68580" tIns="34290" rIns="68580" bIns="34290">
            <a:spAutoFit/>
          </a:bodyPr>
          <a:lstStyle/>
          <a:p>
            <a:r>
              <a:rPr lang="en-US" sz="1100" b="1" dirty="0"/>
              <a:t>The provided data set has information about 1000 customers with an indicator of if the customer defaulted the loan  </a:t>
            </a:r>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Submission Guidelines</a:t>
            </a:r>
          </a:p>
        </p:txBody>
      </p:sp>
      <p:sp>
        <p:nvSpPr>
          <p:cNvPr id="3" name="Content Placeholder 2"/>
          <p:cNvSpPr>
            <a:spLocks noGrp="1"/>
          </p:cNvSpPr>
          <p:nvPr>
            <p:ph sz="quarter" idx="1"/>
          </p:nvPr>
        </p:nvSpPr>
        <p:spPr/>
        <p:txBody>
          <a:bodyPr>
            <a:normAutofit/>
          </a:bodyPr>
          <a:lstStyle/>
          <a:p>
            <a:r>
              <a:rPr lang="en-US" sz="1800" dirty="0" smtClean="0"/>
              <a:t>Submission date : 8</a:t>
            </a:r>
            <a:r>
              <a:rPr lang="en-US" sz="1800" baseline="30000" dirty="0" smtClean="0"/>
              <a:t>th</a:t>
            </a:r>
            <a:r>
              <a:rPr lang="en-US" sz="1800" dirty="0" smtClean="0"/>
              <a:t> June’ 19, 12:00PM</a:t>
            </a:r>
          </a:p>
          <a:p>
            <a:r>
              <a:rPr lang="en-US" sz="1800" dirty="0" smtClean="0"/>
              <a:t>Submission files (python notebook file in ipynb format, final processed exported csv file used for model building, 5 slide presentation)</a:t>
            </a:r>
          </a:p>
          <a:p>
            <a:r>
              <a:rPr lang="en-US" sz="1800" dirty="0" smtClean="0"/>
              <a:t>Slide 1 &amp; 2 Complete methodology, variable selection, importance and Modeling technique details</a:t>
            </a:r>
          </a:p>
          <a:p>
            <a:r>
              <a:rPr lang="en-US" sz="1800" dirty="0" smtClean="0"/>
              <a:t>Slide 4 - Final model performance metrics</a:t>
            </a:r>
          </a:p>
          <a:p>
            <a:r>
              <a:rPr lang="en-US" sz="1800" dirty="0" smtClean="0"/>
              <a:t>Slide 5 – Recommendations</a:t>
            </a:r>
          </a:p>
          <a:p>
            <a:r>
              <a:rPr lang="en-US" sz="1800" dirty="0" smtClean="0"/>
              <a:t>Submissions to be sent in zip file to </a:t>
            </a:r>
          </a:p>
          <a:p>
            <a:pPr>
              <a:buNone/>
            </a:pPr>
            <a:r>
              <a:rPr lang="en-US" sz="1800" dirty="0" smtClean="0">
                <a:hlinkClick r:id="rId2"/>
              </a:rPr>
              <a:t>vibhu.srivastava@maxlifeinsurance.com</a:t>
            </a:r>
            <a:r>
              <a:rPr lang="en-US" sz="1800" dirty="0" smtClean="0"/>
              <a:t>, </a:t>
            </a:r>
            <a:r>
              <a:rPr lang="en-US" sz="1800" dirty="0" smtClean="0">
                <a:hlinkClick r:id="rId3"/>
              </a:rPr>
              <a:t>divyan.kavdia@maxlifeinsurance.com</a:t>
            </a:r>
            <a:endParaRPr lang="en-US" sz="1800" dirty="0" smtClean="0"/>
          </a:p>
          <a:p>
            <a:pPr>
              <a:buNone/>
            </a:pPr>
            <a:endParaRPr lang="en-US" sz="1800" dirty="0" smtClean="0"/>
          </a:p>
          <a:p>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TotalTime>
  <Words>330</Words>
  <Application>Microsoft Office PowerPoint</Application>
  <PresentationFormat>On-screen Show (16:9)</PresentationFormat>
  <Paragraphs>102</Paragraphs>
  <Slides>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4" baseType="lpstr">
      <vt:lpstr>Origin</vt:lpstr>
      <vt:lpstr>Worksheet</vt:lpstr>
      <vt:lpstr>Reducing credit default rate at ABC bank</vt:lpstr>
      <vt:lpstr>Submission Guidelines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vshom4069</dc:creator>
  <cp:lastModifiedBy>vshom4069</cp:lastModifiedBy>
  <cp:revision>4</cp:revision>
  <dcterms:created xsi:type="dcterms:W3CDTF">2019-06-06T04:25:46Z</dcterms:created>
  <dcterms:modified xsi:type="dcterms:W3CDTF">2019-06-06T05:05:22Z</dcterms:modified>
</cp:coreProperties>
</file>