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2" r:id="rId3"/>
    <p:sldId id="263" r:id="rId4"/>
    <p:sldId id="257" r:id="rId5"/>
    <p:sldId id="264" r:id="rId6"/>
    <p:sldId id="275" r:id="rId7"/>
    <p:sldId id="280" r:id="rId8"/>
    <p:sldId id="276" r:id="rId9"/>
    <p:sldId id="281" r:id="rId10"/>
    <p:sldId id="277" r:id="rId11"/>
    <p:sldId id="282" r:id="rId12"/>
    <p:sldId id="278" r:id="rId13"/>
    <p:sldId id="283" r:id="rId14"/>
    <p:sldId id="279" r:id="rId15"/>
    <p:sldId id="259" r:id="rId16"/>
    <p:sldId id="265" r:id="rId17"/>
    <p:sldId id="266" r:id="rId18"/>
    <p:sldId id="260" r:id="rId19"/>
    <p:sldId id="268" r:id="rId20"/>
    <p:sldId id="269" r:id="rId21"/>
    <p:sldId id="261" r:id="rId22"/>
    <p:sldId id="267" r:id="rId23"/>
    <p:sldId id="271" r:id="rId24"/>
    <p:sldId id="272" r:id="rId25"/>
    <p:sldId id="274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18" autoAdjust="0"/>
  </p:normalViewPr>
  <p:slideViewPr>
    <p:cSldViewPr>
      <p:cViewPr varScale="1">
        <p:scale>
          <a:sx n="86" d="100"/>
          <a:sy n="86" d="100"/>
        </p:scale>
        <p:origin x="23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9007B-A1EB-452C-9DFF-8C75EBD3C3E1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2FE7-5B0A-4C3C-9F27-EACC3C788D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910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Napisanie działającego kodu, to połowa sukcesu programisty.</a:t>
            </a:r>
          </a:p>
          <a:p>
            <a:r>
              <a:rPr lang="pl-PL" dirty="0"/>
              <a:t>Drugą połową jest stworzenie</a:t>
            </a:r>
            <a:r>
              <a:rPr lang="pl-PL" baseline="0" dirty="0"/>
              <a:t> dobrego kodu, tylko czym jest dobry kod?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16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87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/>
              <a:t>Reguła powstała w latach 60. XX wieku.</a:t>
            </a:r>
          </a:p>
          <a:p>
            <a:pPr marL="36576" indent="0">
              <a:buNone/>
            </a:pPr>
            <a:endParaRPr lang="pl-PL" dirty="0"/>
          </a:p>
          <a:p>
            <a:pPr marL="36576" indent="0">
              <a:buNone/>
            </a:pPr>
            <a:r>
              <a:rPr lang="pl-PL" dirty="0"/>
              <a:t>Za jej twórcę uznaje się amerykańskiego inżyniera lotnictwa.</a:t>
            </a:r>
          </a:p>
          <a:p>
            <a:pPr marL="36576" indent="0">
              <a:buNone/>
            </a:pPr>
            <a:endParaRPr lang="pl-PL" dirty="0"/>
          </a:p>
          <a:p>
            <a:pPr marL="36576" indent="0">
              <a:buNone/>
            </a:pPr>
            <a:r>
              <a:rPr lang="pl-PL" dirty="0"/>
              <a:t>Jego założeniem było tworzenie tak prostych silników, w taki sposób że średnio uzdolniony mechanik w warunkach polowych i przy pomocy prostych narzędzi byłby w stanie naprawić go.</a:t>
            </a:r>
          </a:p>
          <a:p>
            <a:pPr marL="36576" indent="0">
              <a:buNone/>
            </a:pPr>
            <a:endParaRPr lang="pl-PL" dirty="0"/>
          </a:p>
          <a:p>
            <a:pPr marL="36576" indent="0">
              <a:buNone/>
            </a:pPr>
            <a:r>
              <a:rPr lang="pl-PL" dirty="0"/>
              <a:t>Reguła ta zakłada realizację maksymalnie najprostszych rozwiązań.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18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222222"/>
                </a:solidFill>
                <a:effectLst/>
                <a:latin typeface="Frank Ruhl Libre" panose="020B0604020202020204" pitchFamily="2" charset="-79"/>
                <a:cs typeface="Frank Ruhl Libre" panose="020B0604020202020204" pitchFamily="2" charset="-79"/>
              </a:rPr>
              <a:t>Kod powinien być tak prosty, jak to tylko możliwe.</a:t>
            </a: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Frank Ruhl Libre" panose="020B0604020202020204" pitchFamily="2" charset="-79"/>
                <a:cs typeface="Frank Ruhl Libre" panose="020B0604020202020204" pitchFamily="2" charset="-79"/>
              </a:rPr>
              <a:t>Z tego podejścia płyną bardzo jasne benefity.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956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Ctrl+C</a:t>
            </a:r>
            <a:r>
              <a:rPr lang="pl-PL" dirty="0"/>
              <a:t> </a:t>
            </a:r>
            <a:r>
              <a:rPr lang="pl-PL" dirty="0" err="1"/>
              <a:t>Ctrl+V</a:t>
            </a:r>
            <a:r>
              <a:rPr lang="pl-PL" dirty="0"/>
              <a:t>.. To skrót klawiszowy, który programista potrafi wywołać z zamkniętymi oczami!</a:t>
            </a:r>
          </a:p>
          <a:p>
            <a:endParaRPr lang="pl-PL" dirty="0"/>
          </a:p>
          <a:p>
            <a:r>
              <a:rPr lang="pl-PL" dirty="0"/>
              <a:t>Tylko pytanie.. Po co?</a:t>
            </a:r>
          </a:p>
          <a:p>
            <a:endParaRPr lang="pl-PL" dirty="0"/>
          </a:p>
          <a:p>
            <a:r>
              <a:rPr lang="pl-PL" dirty="0"/>
              <a:t>Co lepiej pokaże jakość kodu- ilość linii, czy ilość funkcji?</a:t>
            </a:r>
          </a:p>
          <a:p>
            <a:endParaRPr lang="pl-PL" dirty="0"/>
          </a:p>
          <a:p>
            <a:r>
              <a:rPr lang="pl-PL" dirty="0"/>
              <a:t>O ile nie jest to projekt, w którym trzeba lać wodę.. To jednak funkcje stoją na czele jakości!</a:t>
            </a:r>
          </a:p>
          <a:p>
            <a:endParaRPr lang="pl-PL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Andy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Hunt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oraz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Dave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Thomas w książce </a:t>
            </a:r>
            <a:r>
              <a:rPr lang="pl-PL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Pragmatyczny programista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11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891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generowanie kodu – Gdyby ktoś z nas miał od zera napisać projekt startowy </a:t>
            </a:r>
            <a:r>
              <a:rPr lang="pl-PL" dirty="0" err="1"/>
              <a:t>springa</a:t>
            </a:r>
            <a:r>
              <a:rPr lang="pl-PL" dirty="0"/>
              <a:t>, to zakładam, że dużo byśmy nie osiągnęli.. Ale z spring.io każdy z nas byłby bohaterem!</a:t>
            </a:r>
          </a:p>
          <a:p>
            <a:endParaRPr lang="pl-PL" dirty="0"/>
          </a:p>
          <a:p>
            <a:r>
              <a:rPr lang="pl-PL" dirty="0"/>
              <a:t>tworzenie dokumentacji -  zamiast pisać całą dokumentację samemu.. Czemu by nie skorzystać z </a:t>
            </a:r>
            <a:r>
              <a:rPr lang="pl-PL" dirty="0" err="1"/>
              <a:t>JavaDoc</a:t>
            </a:r>
            <a:r>
              <a:rPr lang="pl-PL" dirty="0"/>
              <a:t>?</a:t>
            </a:r>
          </a:p>
          <a:p>
            <a:endParaRPr lang="pl-PL" dirty="0"/>
          </a:p>
          <a:p>
            <a:r>
              <a:rPr lang="pl-PL" dirty="0"/>
              <a:t>automatyzacja procesu kompilacji – jedne z pierwszych zajęć na PPJ- uruchom konsolę, wpisz </a:t>
            </a:r>
            <a:r>
              <a:rPr lang="pl-PL" dirty="0" err="1"/>
              <a:t>javac</a:t>
            </a:r>
            <a:r>
              <a:rPr lang="pl-PL" dirty="0"/>
              <a:t>, wpisz </a:t>
            </a:r>
            <a:r>
              <a:rPr lang="pl-PL" dirty="0" err="1"/>
              <a:t>java</a:t>
            </a:r>
            <a:r>
              <a:rPr lang="pl-PL" dirty="0"/>
              <a:t>.. Lepiej do tego nie wracać!</a:t>
            </a:r>
          </a:p>
          <a:p>
            <a:endParaRPr lang="pl-PL" dirty="0"/>
          </a:p>
          <a:p>
            <a:r>
              <a:rPr lang="pl-PL" dirty="0"/>
              <a:t>testy automatyczne- znacznie lepiej będzie poświęcić trochę czasu na napisanie porządnych testów automatycznych, żeby później mieć mniej pracy przy testowaniu!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6641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robi część programistów z kodem, którego nie potrzebują? Komentują go, a co odważniejsi zostawiają go jak jest..</a:t>
            </a:r>
          </a:p>
          <a:p>
            <a:br>
              <a:rPr lang="pl-PL" dirty="0"/>
            </a:br>
            <a:r>
              <a:rPr lang="pl-PL" dirty="0"/>
              <a:t>Co się z tym wiąże? Nasz kod staje się mniej czytelny..</a:t>
            </a:r>
          </a:p>
          <a:p>
            <a:endParaRPr lang="pl-PL" dirty="0"/>
          </a:p>
          <a:p>
            <a:r>
              <a:rPr lang="pl-PL" dirty="0"/>
              <a:t>A gdy finalnie okaże się, że po jakimś czasie przyda nam się pozostawiony artefakt, to musimy zadać sobie kilka pytań-</a:t>
            </a:r>
          </a:p>
          <a:p>
            <a:r>
              <a:rPr lang="pl-PL" dirty="0"/>
              <a:t>Czy ten kod działa? Czy działa tak jak zakładamy? Czy jest optymalny? Czy nie pojawiły się nowe wymagania/założenia?</a:t>
            </a:r>
          </a:p>
          <a:p>
            <a:br>
              <a:rPr lang="pl-PL" dirty="0"/>
            </a:br>
            <a:r>
              <a:rPr lang="pl-PL" dirty="0"/>
              <a:t>Te kilka pytań nasuwa jeden wniosek- znacznie łatwiej byłoby napisać ten kod od nowa!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10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707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sam koniec chciałbym wspomnieć o pewnej teorii..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258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97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Czytelny</a:t>
            </a:r>
            <a:r>
              <a:rPr lang="pl-PL" baseline="0" dirty="0"/>
              <a:t>– nawet najprostsza linia kodu potrafi przysporzyć problemów, kiedy jest nieczytelna, a z drugiej strony dobrze sformatowany blok kodu z jasnymi komentarzami, poprawnym nazewnictwem i formatowaniem będzie o wiele przyjaźniejszy.</a:t>
            </a:r>
          </a:p>
          <a:p>
            <a:r>
              <a:rPr lang="pl-PL" dirty="0"/>
              <a:t>Elastyczny – wymagania</a:t>
            </a:r>
            <a:r>
              <a:rPr lang="pl-PL" baseline="0" dirty="0"/>
              <a:t> klientów potrafią zmieniać się diametralnie, więc kod który tworzymy powinien być w łatwy sposób rozszerzalny i modyfikowalny.</a:t>
            </a:r>
          </a:p>
          <a:p>
            <a:r>
              <a:rPr lang="pl-PL" dirty="0"/>
              <a:t>Efektywny – doskonale wiem</a:t>
            </a:r>
            <a:r>
              <a:rPr lang="pl-PL" baseline="0" dirty="0"/>
              <a:t>y o co w tym wszystkim chodzi- niezawodne działanie w jak najkrótszym czasie</a:t>
            </a:r>
          </a:p>
          <a:p>
            <a:r>
              <a:rPr lang="pl-PL" baseline="0" dirty="0"/>
              <a:t>Spójny – W projektach uczestniczy wielu developerów, gdyby każdy stosował własną konwencję, to kod byłby mniej zrozumiały dla pozostałych</a:t>
            </a:r>
          </a:p>
          <a:p>
            <a:r>
              <a:rPr lang="pl-PL" baseline="0" dirty="0"/>
              <a:t>Testowalny – Jak wiemy aktualnie to ludzie są wciąż developerami, więc zdarzają się nam różne błędy. Na szczęście kod, który można testować pozwala na zlokalizowanie i wyeliminowanie błędów.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031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Szwajcarski scyzoryk jest narzędziem, którym można podobno zrobić wszystko.. O ile w teorii jest to prawdą, to nie zawsze jest tak w praktyce!</a:t>
            </a:r>
          </a:p>
          <a:p>
            <a:endParaRPr lang="pl-PL" dirty="0"/>
          </a:p>
          <a:p>
            <a:r>
              <a:rPr lang="pl-PL" dirty="0"/>
              <a:t>Dlatego o wiele lepiej jest mieć narzędzie dedykowane do określonego zadania, niż posiadać tzw. `</a:t>
            </a:r>
            <a:r>
              <a:rPr lang="pl-PL" dirty="0" err="1"/>
              <a:t>ultimate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`, który wygląda super, mamy wobec niego spore oczekiwania, a z funkcjonalnością.. Sami wiemy..</a:t>
            </a:r>
          </a:p>
          <a:p>
            <a:endParaRPr lang="pl-PL" dirty="0"/>
          </a:p>
          <a:p>
            <a:r>
              <a:rPr lang="pl-PL" dirty="0"/>
              <a:t>Więc skoro coś jest do wszystkiego.. To jest do niczego!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63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Czytelny kod- mniejsza klasa jest o wiele bardziej czytelna, często nie wymaga poświęcenia czasu na zrozumienie o co w niej chodzi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Łatwiejsze testowanie- o wiele łatwiej jest testować kilka mniejszych klas, niż jednego giganta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Łatwiejsza rozbudowa- wymagania, czy założenia potrafią się zmieniać, a dzięki temu rozwiązaniu nie powinno to sprawiać wiele problemów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62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14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02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Oznacza to, że w całości musi być zachowana zgodność interfejsu i wszystkich metod.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29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" indent="0">
              <a:spcAft>
                <a:spcPts val="2400"/>
              </a:spcAft>
              <a:buNone/>
            </a:pPr>
            <a:r>
              <a:rPr lang="pl-PL" dirty="0"/>
              <a:t>Jest to najcięższa do zrozumienia zasada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Oznacza to, że w całości musi być zachowana zgodność interfejsu i wszystkich metod.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08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Dzięki podzieleniu interfejsu na mniejsze, utrzymujemy porządek w klasach implementujących je i nie dopuścimy do przypadku, kiedy klasa implementująca dany interfejs nie obsłuży ustalonej przez nią metod.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92FE7-5B0A-4C3C-9F27-EACC3C788DF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33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34648A-14FC-4A89-9ECF-5EDD920EAA38}" type="datetimeFigureOut">
              <a:rPr lang="pl-PL" smtClean="0"/>
              <a:t>28.01.2023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1BBA512-3285-4697-8354-02010E69E52F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SOLID i inne takie…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47864" y="5157192"/>
            <a:ext cx="4213306" cy="300460"/>
          </a:xfrm>
        </p:spPr>
        <p:txBody>
          <a:bodyPr>
            <a:noAutofit/>
          </a:bodyPr>
          <a:lstStyle/>
          <a:p>
            <a:r>
              <a:rPr lang="pl-PL" dirty="0"/>
              <a:t>s20242 Kamil </a:t>
            </a:r>
            <a:r>
              <a:rPr lang="pl-PL" dirty="0" err="1"/>
              <a:t>Kuryłek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96F786-B048-487E-5D84-3FB255C8D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61" y="1600200"/>
            <a:ext cx="5856078" cy="45259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8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BD48E4-B06B-00DA-9A28-C54D387D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spcAft>
                <a:spcPts val="2400"/>
              </a:spcAft>
              <a:buNone/>
            </a:pPr>
            <a:r>
              <a:rPr lang="pl-PL" b="1" dirty="0"/>
              <a:t>Zasada podstawienia </a:t>
            </a:r>
            <a:r>
              <a:rPr lang="pl-PL" b="1" dirty="0" err="1"/>
              <a:t>Liskov</a:t>
            </a:r>
            <a:r>
              <a:rPr lang="pl-PL" dirty="0"/>
              <a:t>- w miejscu klasy bazowej można użyć dowolnej klasy pochodnej.</a:t>
            </a:r>
          </a:p>
          <a:p>
            <a:pPr marL="36576" indent="0">
              <a:buNone/>
            </a:pPr>
            <a:r>
              <a:rPr lang="pl-PL" dirty="0"/>
              <a:t>Metody, które jako argument przyjmują klasę bazową powinny obsłużyć także klasy dziedziczące.</a:t>
            </a:r>
          </a:p>
        </p:txBody>
      </p:sp>
    </p:spTree>
    <p:extLst>
      <p:ext uri="{BB962C8B-B14F-4D97-AF65-F5344CB8AC3E}">
        <p14:creationId xmlns:p14="http://schemas.microsoft.com/office/powerpoint/2010/main" val="29884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33B39-0F19-0955-162A-2C5255445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8"/>
          <a:stretch/>
        </p:blipFill>
        <p:spPr bwMode="auto">
          <a:xfrm>
            <a:off x="1735547" y="1511606"/>
            <a:ext cx="5672905" cy="38347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BD48E4-B06B-00DA-9A28-C54D387D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spcAft>
                <a:spcPts val="1800"/>
              </a:spcAft>
              <a:buNone/>
            </a:pPr>
            <a:r>
              <a:rPr lang="pl-PL" b="1" dirty="0"/>
              <a:t>Zasada segregacji interfejsów</a:t>
            </a:r>
            <a:r>
              <a:rPr lang="pl-PL" dirty="0"/>
              <a:t>-</a:t>
            </a:r>
            <a:br>
              <a:rPr lang="pl-PL" b="1" dirty="0"/>
            </a:br>
            <a:r>
              <a:rPr lang="pl-PL" dirty="0"/>
              <a:t>interfejsy powinny być konkretne i jak najmniejsze.</a:t>
            </a:r>
          </a:p>
          <a:p>
            <a:pPr marL="36576" indent="0">
              <a:buNone/>
            </a:pPr>
            <a:r>
              <a:rPr lang="pl-PL" dirty="0"/>
              <a:t>Według tej zasady wiele dedykowanych interfejsów jest lepsze niż jeden ogólny.</a:t>
            </a:r>
          </a:p>
          <a:p>
            <a:pPr marL="36576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64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BD48E4-B06B-00DA-9A28-C54D387D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spcAft>
                <a:spcPts val="2400"/>
              </a:spcAft>
              <a:buNone/>
            </a:pPr>
            <a:r>
              <a:rPr lang="pl-PL" b="1" dirty="0"/>
              <a:t>Zasada odwrócenia zależności</a:t>
            </a:r>
            <a:r>
              <a:rPr lang="pl-PL" dirty="0"/>
              <a:t>- wszystkie zależności powinny w jak największym stopniu zależeć od abstrakcji a nie od konkretnego typu.</a:t>
            </a:r>
          </a:p>
          <a:p>
            <a:pPr marL="36576" indent="0">
              <a:buNone/>
            </a:pPr>
            <a:r>
              <a:rPr lang="pl-PL" dirty="0"/>
              <a:t>Polega ona na używaniu interfejsów wszędzie tam gdzie jest to możliwe, szczególnie w parametrach funkcji.</a:t>
            </a:r>
          </a:p>
        </p:txBody>
      </p:sp>
    </p:spTree>
    <p:extLst>
      <p:ext uri="{BB962C8B-B14F-4D97-AF65-F5344CB8AC3E}">
        <p14:creationId xmlns:p14="http://schemas.microsoft.com/office/powerpoint/2010/main" val="353344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KISS</a:t>
            </a:r>
            <a:endParaRPr lang="pl-PL" sz="3200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683568" y="3573016"/>
            <a:ext cx="6629400" cy="1826363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pl-PL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Keep</a:t>
            </a:r>
            <a:r>
              <a:rPr lang="pl-PL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pl-PL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it</a:t>
            </a:r>
            <a:r>
              <a:rPr lang="pl-PL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pl-PL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simple</a:t>
            </a:r>
            <a:r>
              <a:rPr lang="pl-PL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pl-PL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stupid</a:t>
            </a:r>
            <a:endParaRPr lang="pl-PL" sz="2800" b="0" dirty="0">
              <a:ln>
                <a:noFill/>
              </a:ln>
              <a:solidFill>
                <a:prstClr val="white"/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1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A580948-0D2D-A027-4683-50A711E5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KISS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7140807-988E-B7C6-A1F2-D00E4C9A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62937"/>
            <a:ext cx="7467600" cy="3163226"/>
          </a:xfrm>
        </p:spPr>
        <p:txBody>
          <a:bodyPr/>
          <a:lstStyle/>
          <a:p>
            <a:pPr marL="36576" indent="0">
              <a:buNone/>
            </a:pPr>
            <a:r>
              <a:rPr lang="pl-PL" dirty="0"/>
              <a:t>Reguła powstała w latach 60. XX wieku.</a:t>
            </a:r>
          </a:p>
          <a:p>
            <a:pPr marL="36576" indent="0">
              <a:buNone/>
            </a:pPr>
            <a:r>
              <a:rPr lang="pl-PL" dirty="0"/>
              <a:t>Za jej twórcę uznaje się amerykańskiego inżyniera lotnictwa.</a:t>
            </a:r>
          </a:p>
          <a:p>
            <a:pPr marL="36576" indent="0">
              <a:buNone/>
            </a:pPr>
            <a:r>
              <a:rPr lang="pl-PL" dirty="0"/>
              <a:t>Reguła ta zakłada realizację maksymalnie najprostszych rozwiązań. </a:t>
            </a:r>
          </a:p>
        </p:txBody>
      </p:sp>
      <p:pic>
        <p:nvPicPr>
          <p:cNvPr id="6" name="Picture 2" descr="Keep It Simple, Stupid: Applying The KISS Principle To Reports, Marketing  And Beyond">
            <a:extLst>
              <a:ext uri="{FF2B5EF4-FFF2-40B4-BE49-F238E27FC236}">
                <a16:creationId xmlns:a16="http://schemas.microsoft.com/office/drawing/2014/main" id="{C0C8062C-DF15-657E-802A-2886F666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352" y="274638"/>
            <a:ext cx="4032448" cy="26882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5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502D1-E51E-89C2-E26C-917807B8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KISS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61184-C015-5890-CC92-5457012F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l-PL" dirty="0"/>
              <a:t>Benefity:</a:t>
            </a:r>
          </a:p>
          <a:p>
            <a:r>
              <a:rPr lang="pl-PL" dirty="0"/>
              <a:t>możliwość rozwiązywania większej ilości problemów w krótszym czasie</a:t>
            </a:r>
          </a:p>
          <a:p>
            <a:r>
              <a:rPr lang="pl-PL" dirty="0"/>
              <a:t>prostota wdrożenia</a:t>
            </a:r>
          </a:p>
          <a:p>
            <a:r>
              <a:rPr lang="pl-PL" dirty="0"/>
              <a:t>łatwiejsza naprawa lub modyfikacja</a:t>
            </a:r>
          </a:p>
          <a:p>
            <a:r>
              <a:rPr lang="pl-PL" dirty="0"/>
              <a:t>przejrzystość</a:t>
            </a:r>
          </a:p>
        </p:txBody>
      </p:sp>
    </p:spTree>
    <p:extLst>
      <p:ext uri="{BB962C8B-B14F-4D97-AF65-F5344CB8AC3E}">
        <p14:creationId xmlns:p14="http://schemas.microsoft.com/office/powerpoint/2010/main" val="283604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DRY</a:t>
            </a:r>
            <a:endParaRPr lang="pl-PL" sz="3200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pl-PL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pl-PL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Don’t</a:t>
            </a:r>
            <a:r>
              <a:rPr lang="pl-PL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pl-PL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Repeat</a:t>
            </a:r>
            <a:r>
              <a:rPr lang="pl-PL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 </a:t>
            </a:r>
            <a:r>
              <a:rPr lang="pl-PL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Yourself</a:t>
            </a:r>
            <a:endParaRPr lang="pl-PL" sz="2800" b="0" dirty="0">
              <a:ln>
                <a:noFill/>
              </a:ln>
              <a:solidFill>
                <a:prstClr val="white"/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4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345D8D8-47D3-0071-2431-EE120175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49EF56A-1DF0-4EA4-ED33-2E0D5AC3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spcAft>
                <a:spcPts val="1200"/>
              </a:spcAft>
              <a:buNone/>
            </a:pPr>
            <a:r>
              <a:rPr lang="pl-PL" dirty="0"/>
              <a:t>Reguła ta zakłada unikanie różnego rodzaju powtórzeń.</a:t>
            </a:r>
          </a:p>
          <a:p>
            <a:pPr marL="36576" indent="0">
              <a:spcAft>
                <a:spcPts val="1200"/>
              </a:spcAft>
              <a:buNone/>
            </a:pPr>
            <a:r>
              <a:rPr lang="pl-PL" dirty="0"/>
              <a:t>Lepiej jest stworzyć funkcję, dzięki której nasz kod stanie się czytelniejszy, niż przeglądać dziesiąty raz powtarzający się blok kodu.</a:t>
            </a:r>
          </a:p>
          <a:p>
            <a:pPr marL="36576" indent="0">
              <a:buNone/>
            </a:pPr>
            <a:r>
              <a:rPr lang="pl-PL" dirty="0"/>
              <a:t>Autorzy reguły nie ograniczyli się w tej regule tylko do kodu!</a:t>
            </a:r>
          </a:p>
        </p:txBody>
      </p:sp>
    </p:spTree>
    <p:extLst>
      <p:ext uri="{BB962C8B-B14F-4D97-AF65-F5344CB8AC3E}">
        <p14:creationId xmlns:p14="http://schemas.microsoft.com/office/powerpoint/2010/main" val="29492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Dobry kod jest: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Czytelny</a:t>
            </a:r>
          </a:p>
          <a:p>
            <a:r>
              <a:rPr lang="pl-PL" sz="3600" dirty="0"/>
              <a:t>Elastyczny</a:t>
            </a:r>
          </a:p>
          <a:p>
            <a:r>
              <a:rPr lang="pl-PL" sz="3600" dirty="0"/>
              <a:t>Efektywny</a:t>
            </a:r>
          </a:p>
          <a:p>
            <a:r>
              <a:rPr lang="pl-PL" sz="3600" dirty="0"/>
              <a:t>Spójny</a:t>
            </a:r>
          </a:p>
          <a:p>
            <a:r>
              <a:rPr lang="pl-PL" sz="3600" dirty="0"/>
              <a:t>Testowalny</a:t>
            </a:r>
          </a:p>
        </p:txBody>
      </p:sp>
    </p:spTree>
    <p:extLst>
      <p:ext uri="{BB962C8B-B14F-4D97-AF65-F5344CB8AC3E}">
        <p14:creationId xmlns:p14="http://schemas.microsoft.com/office/powerpoint/2010/main" val="401760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0CDC46-7670-71DC-C936-1C727C3E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0465D6-6BAD-B9C6-708B-76CC0632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l-PL" dirty="0"/>
              <a:t>Nie tylko sam kod? Więc co?</a:t>
            </a:r>
          </a:p>
          <a:p>
            <a:r>
              <a:rPr lang="pl-PL" dirty="0"/>
              <a:t>generowanie kodu</a:t>
            </a:r>
          </a:p>
          <a:p>
            <a:r>
              <a:rPr lang="pl-PL" dirty="0"/>
              <a:t>tworzenie dokumentacji</a:t>
            </a:r>
          </a:p>
          <a:p>
            <a:r>
              <a:rPr lang="pl-PL" dirty="0"/>
              <a:t>automatyzacja procesu kompilacji</a:t>
            </a:r>
          </a:p>
          <a:p>
            <a:pPr>
              <a:spcAft>
                <a:spcPts val="1800"/>
              </a:spcAft>
            </a:pPr>
            <a:r>
              <a:rPr lang="pl-PL" dirty="0"/>
              <a:t>testy automatyczne</a:t>
            </a:r>
          </a:p>
          <a:p>
            <a:pPr marL="36576" indent="0">
              <a:buNone/>
            </a:pPr>
            <a:r>
              <a:rPr lang="pl-PL" dirty="0"/>
              <a:t>Głównym benefitem tego podejścia jest uniknięcie błędów popełnionych przy tworzeniu powtarzającego się kodu.</a:t>
            </a:r>
          </a:p>
        </p:txBody>
      </p:sp>
    </p:spTree>
    <p:extLst>
      <p:ext uri="{BB962C8B-B14F-4D97-AF65-F5344CB8AC3E}">
        <p14:creationId xmlns:p14="http://schemas.microsoft.com/office/powerpoint/2010/main" val="231562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YAGNI</a:t>
            </a:r>
            <a:endParaRPr lang="pl-PL" sz="3200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You aren't </a:t>
            </a:r>
            <a:r>
              <a:rPr lang="en-US" sz="2800" b="0" dirty="0" err="1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gonna</a:t>
            </a:r>
            <a:r>
              <a:rPr lang="en-US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 need it</a:t>
            </a:r>
            <a:endParaRPr lang="pl-PL" sz="2800" b="0" dirty="0">
              <a:ln>
                <a:noFill/>
              </a:ln>
              <a:solidFill>
                <a:prstClr val="white"/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3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B1697AA-2713-4800-35C6-1CEEC7AE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YAGNI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32F869CE-D9AF-1E73-0CE5-1080E813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/>
              <a:t>Założenia:</a:t>
            </a:r>
          </a:p>
          <a:p>
            <a:r>
              <a:rPr lang="pl-PL" dirty="0"/>
              <a:t>nie tworzymy kodu „na zapas”</a:t>
            </a:r>
          </a:p>
          <a:p>
            <a:r>
              <a:rPr lang="pl-PL" dirty="0"/>
              <a:t>usuwamy kod, który jest niepotrzebny</a:t>
            </a:r>
          </a:p>
          <a:p>
            <a:r>
              <a:rPr lang="pl-PL" dirty="0"/>
              <a:t>nie dołączamy do projektu wielkiej </a:t>
            </a:r>
            <a:r>
              <a:rPr lang="pl-PL" dirty="0" err="1"/>
              <a:t>bilbioteki</a:t>
            </a:r>
            <a:r>
              <a:rPr lang="pl-PL" dirty="0"/>
              <a:t>/</a:t>
            </a:r>
            <a:r>
              <a:rPr lang="pl-PL" dirty="0" err="1"/>
              <a:t>frameworka</a:t>
            </a:r>
            <a:r>
              <a:rPr lang="pl-PL" dirty="0"/>
              <a:t>, w celu użycia jednej funkcjonalności</a:t>
            </a:r>
          </a:p>
        </p:txBody>
      </p:sp>
    </p:spTree>
    <p:extLst>
      <p:ext uri="{BB962C8B-B14F-4D97-AF65-F5344CB8AC3E}">
        <p14:creationId xmlns:p14="http://schemas.microsoft.com/office/powerpoint/2010/main" val="410294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5400" b="1" dirty="0" err="1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Worse</a:t>
            </a:r>
            <a:r>
              <a:rPr lang="pl-PL" sz="5400" b="1" dirty="0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 </a:t>
            </a:r>
            <a:r>
              <a:rPr lang="pl-PL" sz="5400" b="1" dirty="0" err="1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is</a:t>
            </a:r>
            <a:r>
              <a:rPr lang="pl-PL" sz="5400" b="1" dirty="0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 </a:t>
            </a:r>
            <a:r>
              <a:rPr lang="pl-PL" sz="5400" b="1" dirty="0" err="1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Better</a:t>
            </a:r>
            <a:endParaRPr lang="pl-PL" sz="3200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endParaRPr lang="pl-PL" sz="2800" b="0" dirty="0">
              <a:ln>
                <a:noFill/>
              </a:ln>
              <a:solidFill>
                <a:prstClr val="white"/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30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14EA8CE-9FBC-BC06-5478-341A50C9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Worse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Better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558F4BC-6807-D8EA-3218-5BDE0EF0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spcAft>
                <a:spcPts val="2400"/>
              </a:spcAft>
              <a:buNone/>
            </a:pPr>
            <a:r>
              <a:rPr lang="pl-PL" dirty="0"/>
              <a:t>Według tej teorii „</a:t>
            </a:r>
            <a:r>
              <a:rPr lang="pl-PL" dirty="0" err="1"/>
              <a:t>right</a:t>
            </a:r>
            <a:r>
              <a:rPr lang="pl-PL" dirty="0"/>
              <a:t> </a:t>
            </a:r>
            <a:r>
              <a:rPr lang="pl-PL" dirty="0" err="1"/>
              <a:t>now</a:t>
            </a:r>
            <a:r>
              <a:rPr lang="pl-PL" dirty="0"/>
              <a:t>” jest znacznie ważniejsze od „</a:t>
            </a:r>
            <a:r>
              <a:rPr lang="pl-PL" dirty="0" err="1"/>
              <a:t>right</a:t>
            </a:r>
            <a:r>
              <a:rPr lang="pl-PL" dirty="0"/>
              <a:t> </a:t>
            </a:r>
            <a:r>
              <a:rPr lang="pl-PL" dirty="0" err="1"/>
              <a:t>way</a:t>
            </a:r>
            <a:r>
              <a:rPr lang="pl-PL" dirty="0"/>
              <a:t>”.</a:t>
            </a:r>
          </a:p>
          <a:p>
            <a:pPr marL="36576" indent="0">
              <a:spcAft>
                <a:spcPts val="1800"/>
              </a:spcAft>
              <a:buNone/>
            </a:pPr>
            <a:r>
              <a:rPr lang="pl-PL" dirty="0"/>
              <a:t>Czasami chodzi po prostu o to, żeby coś było..</a:t>
            </a:r>
          </a:p>
          <a:p>
            <a:pPr marL="36576" indent="0">
              <a:buNone/>
            </a:pPr>
            <a:r>
              <a:rPr lang="pl-PL" dirty="0"/>
              <a:t>Ale lepiej nie dopuszczać do takiego przypadku!</a:t>
            </a:r>
          </a:p>
        </p:txBody>
      </p:sp>
    </p:spTree>
    <p:extLst>
      <p:ext uri="{BB962C8B-B14F-4D97-AF65-F5344CB8AC3E}">
        <p14:creationId xmlns:p14="http://schemas.microsoft.com/office/powerpoint/2010/main" val="287454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Czas na warsztaty</a:t>
            </a:r>
            <a:endParaRPr lang="pl-PL" sz="3200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685800" y="3583837"/>
            <a:ext cx="7054552" cy="1826363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pl-PL" sz="2800" b="0" dirty="0">
                <a:ln>
                  <a:noFill/>
                </a:ln>
                <a:solidFill>
                  <a:prstClr val="white"/>
                </a:solidFill>
                <a:effectLst/>
                <a:latin typeface="Arial"/>
                <a:ea typeface="+mn-ea"/>
                <a:cs typeface="+mn-cs"/>
              </a:rPr>
              <a:t>github.com/kurylek/Warsztaty-SOLID</a:t>
            </a:r>
          </a:p>
        </p:txBody>
      </p:sp>
    </p:spTree>
    <p:extLst>
      <p:ext uri="{BB962C8B-B14F-4D97-AF65-F5344CB8AC3E}">
        <p14:creationId xmlns:p14="http://schemas.microsoft.com/office/powerpoint/2010/main" val="75336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r>
              <a:rPr lang="pl-PL" sz="4400" dirty="0"/>
              <a:t>Reguły dobrego programowania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/>
              <a:t>SOLID</a:t>
            </a:r>
          </a:p>
          <a:p>
            <a:r>
              <a:rPr lang="pl-PL" sz="3600" dirty="0"/>
              <a:t>KISS</a:t>
            </a:r>
          </a:p>
          <a:p>
            <a:r>
              <a:rPr lang="pl-PL" sz="3600" dirty="0"/>
              <a:t>DRY</a:t>
            </a:r>
          </a:p>
          <a:p>
            <a:r>
              <a:rPr lang="pl-PL" sz="3600" dirty="0"/>
              <a:t>YAGNI</a:t>
            </a:r>
          </a:p>
        </p:txBody>
      </p:sp>
    </p:spTree>
    <p:extLst>
      <p:ext uri="{BB962C8B-B14F-4D97-AF65-F5344CB8AC3E}">
        <p14:creationId xmlns:p14="http://schemas.microsoft.com/office/powerpoint/2010/main" val="41296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ln w="5000" cmpd="sng">
                  <a:solidFill>
                    <a:srgbClr val="DDDDDD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DDDDDD">
                        <a:tint val="63000"/>
                        <a:satMod val="255000"/>
                      </a:srgbClr>
                    </a:gs>
                    <a:gs pos="9000">
                      <a:srgbClr val="DDDDDD">
                        <a:tint val="63000"/>
                        <a:satMod val="255000"/>
                      </a:srgbClr>
                    </a:gs>
                    <a:gs pos="53000">
                      <a:srgbClr val="DDDDDD">
                        <a:shade val="60000"/>
                        <a:satMod val="100000"/>
                      </a:srgbClr>
                    </a:gs>
                    <a:gs pos="90000">
                      <a:srgbClr val="DDDDDD">
                        <a:tint val="63000"/>
                        <a:satMod val="255000"/>
                      </a:srgbClr>
                    </a:gs>
                    <a:gs pos="100000">
                      <a:srgbClr val="DDDDDD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Book"/>
                <a:ea typeface="+mj-ea"/>
                <a:cs typeface="+mj-cs"/>
              </a:rPr>
              <a:t>SOLID</a:t>
            </a:r>
            <a:endParaRPr lang="pl-PL" sz="3200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endParaRPr lang="pl-PL" sz="2000" b="0" dirty="0">
              <a:ln>
                <a:noFill/>
              </a:ln>
              <a:solidFill>
                <a:prstClr val="white"/>
              </a:solidFill>
              <a:effectLst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6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Z czego składa się SOLID?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r>
              <a:rPr lang="pl-PL" sz="4000" b="1" dirty="0"/>
              <a:t>S</a:t>
            </a:r>
            <a:r>
              <a:rPr lang="pl-PL" sz="3600" dirty="0"/>
              <a:t> - Single </a:t>
            </a:r>
            <a:r>
              <a:rPr lang="pl-PL" sz="3600" dirty="0" err="1"/>
              <a:t>responsibility</a:t>
            </a:r>
            <a:r>
              <a:rPr lang="pl-PL" sz="3600" dirty="0"/>
              <a:t> </a:t>
            </a:r>
            <a:r>
              <a:rPr lang="pl-PL" sz="3600" dirty="0" err="1"/>
              <a:t>principle</a:t>
            </a:r>
            <a:endParaRPr lang="pl-PL" sz="3600" dirty="0"/>
          </a:p>
          <a:p>
            <a:r>
              <a:rPr lang="pl-PL" sz="4000" b="1" dirty="0"/>
              <a:t>O</a:t>
            </a:r>
            <a:r>
              <a:rPr lang="pl-PL" sz="3600" dirty="0"/>
              <a:t> - Open/</a:t>
            </a:r>
            <a:r>
              <a:rPr lang="pl-PL" sz="3600" dirty="0" err="1"/>
              <a:t>closed</a:t>
            </a:r>
            <a:r>
              <a:rPr lang="pl-PL" sz="3600" dirty="0"/>
              <a:t> </a:t>
            </a:r>
            <a:r>
              <a:rPr lang="pl-PL" sz="3600" dirty="0" err="1"/>
              <a:t>principle</a:t>
            </a:r>
            <a:endParaRPr lang="pl-PL" sz="3600" dirty="0"/>
          </a:p>
          <a:p>
            <a:r>
              <a:rPr lang="pl-PL" sz="4000" b="1" dirty="0"/>
              <a:t>L</a:t>
            </a:r>
            <a:r>
              <a:rPr lang="pl-PL" sz="3600" dirty="0"/>
              <a:t> - </a:t>
            </a:r>
            <a:r>
              <a:rPr lang="pl-PL" sz="3600" dirty="0" err="1"/>
              <a:t>Liskov</a:t>
            </a:r>
            <a:r>
              <a:rPr lang="pl-PL" sz="3600" dirty="0"/>
              <a:t> </a:t>
            </a:r>
            <a:r>
              <a:rPr lang="pl-PL" sz="3600" dirty="0" err="1"/>
              <a:t>substitution</a:t>
            </a:r>
            <a:r>
              <a:rPr lang="pl-PL" sz="3600" dirty="0"/>
              <a:t> </a:t>
            </a:r>
            <a:r>
              <a:rPr lang="pl-PL" sz="3600" dirty="0" err="1"/>
              <a:t>principle</a:t>
            </a:r>
            <a:endParaRPr lang="pl-PL" sz="3600" dirty="0"/>
          </a:p>
          <a:p>
            <a:r>
              <a:rPr lang="pl-PL" sz="4000" b="1" dirty="0"/>
              <a:t>I</a:t>
            </a:r>
            <a:r>
              <a:rPr lang="pl-PL" sz="3600" dirty="0"/>
              <a:t> - Interface </a:t>
            </a:r>
            <a:r>
              <a:rPr lang="pl-PL" sz="3600" dirty="0" err="1"/>
              <a:t>segregation</a:t>
            </a:r>
            <a:r>
              <a:rPr lang="pl-PL" sz="3600" dirty="0"/>
              <a:t> </a:t>
            </a:r>
            <a:r>
              <a:rPr lang="pl-PL" sz="3600" dirty="0" err="1"/>
              <a:t>principle</a:t>
            </a:r>
            <a:endParaRPr lang="pl-PL" sz="3600" dirty="0"/>
          </a:p>
          <a:p>
            <a:r>
              <a:rPr lang="pl-PL" sz="4000" b="1" dirty="0"/>
              <a:t>D</a:t>
            </a:r>
            <a:r>
              <a:rPr lang="pl-PL" sz="3600" dirty="0"/>
              <a:t> - </a:t>
            </a:r>
            <a:r>
              <a:rPr lang="pl-PL" sz="3600" dirty="0" err="1"/>
              <a:t>Dependency</a:t>
            </a:r>
            <a:r>
              <a:rPr lang="pl-PL" sz="3600" dirty="0"/>
              <a:t> </a:t>
            </a:r>
            <a:r>
              <a:rPr lang="pl-PL" sz="3600" dirty="0" err="1"/>
              <a:t>inversion</a:t>
            </a:r>
            <a:r>
              <a:rPr lang="pl-PL" sz="3600" dirty="0"/>
              <a:t> </a:t>
            </a:r>
            <a:r>
              <a:rPr lang="pl-PL" sz="3600" dirty="0" err="1"/>
              <a:t>principle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10209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DAAF-8F31-C9F2-7DA0-0D808F6482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18" y="1600200"/>
            <a:ext cx="4525963" cy="4525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1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5319D2-5DE7-141C-48F6-BD30C19F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36576" indent="0">
              <a:spcAft>
                <a:spcPts val="2400"/>
              </a:spcAft>
              <a:buNone/>
            </a:pPr>
            <a:r>
              <a:rPr lang="pl-PL" b="1" dirty="0"/>
              <a:t>Zasada pojedynczej odpowiedzialności</a:t>
            </a:r>
            <a:r>
              <a:rPr lang="pl-PL" dirty="0"/>
              <a:t>- każda klasa powinna być odpowiedzialna za jedną konkretną rzecz.</a:t>
            </a:r>
          </a:p>
          <a:p>
            <a:pPr marL="36576" indent="0">
              <a:buNone/>
            </a:pPr>
            <a:r>
              <a:rPr lang="pl-PL" dirty="0"/>
              <a:t>Benefity:</a:t>
            </a:r>
          </a:p>
          <a:p>
            <a:r>
              <a:rPr lang="pl-PL" dirty="0"/>
              <a:t>czytelny kod</a:t>
            </a:r>
          </a:p>
          <a:p>
            <a:r>
              <a:rPr lang="pl-PL" dirty="0"/>
              <a:t>łatwiejsze testowanie</a:t>
            </a:r>
          </a:p>
          <a:p>
            <a:r>
              <a:rPr lang="pl-PL" dirty="0"/>
              <a:t>łatwiejsza rozbudowa</a:t>
            </a:r>
          </a:p>
        </p:txBody>
      </p:sp>
    </p:spTree>
    <p:extLst>
      <p:ext uri="{BB962C8B-B14F-4D97-AF65-F5344CB8AC3E}">
        <p14:creationId xmlns:p14="http://schemas.microsoft.com/office/powerpoint/2010/main" val="129447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Open/</a:t>
            </a:r>
            <a:r>
              <a:rPr lang="pl-PL" dirty="0" err="1"/>
              <a:t>closed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59042C-8271-785E-7670-A9D4ABE67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4" y="1600200"/>
            <a:ext cx="6785631" cy="4525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A4A343-EF92-8EAE-2DF6-A29545E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Open/</a:t>
            </a:r>
            <a:r>
              <a:rPr lang="pl-PL" dirty="0" err="1"/>
              <a:t>closed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BD48E4-B06B-00DA-9A28-C54D387D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spcAft>
                <a:spcPts val="2400"/>
              </a:spcAft>
              <a:buNone/>
            </a:pPr>
            <a:r>
              <a:rPr lang="pl-PL" b="1" dirty="0"/>
              <a:t>Zasada otwarty/zamknięty</a:t>
            </a:r>
            <a:r>
              <a:rPr lang="pl-PL" dirty="0"/>
              <a:t>- każda klasa powinna być otwarta na rozbudowę ale zamknięta na modyfikacje.</a:t>
            </a:r>
          </a:p>
          <a:p>
            <a:pPr marL="36576" indent="0">
              <a:buNone/>
            </a:pPr>
            <a:r>
              <a:rPr lang="pl-PL" dirty="0"/>
              <a:t>Modyfikując klasę możemy wywołać błędne jej działanie w innym miejscu, więc lepiej aby do tego nie dopuścić..</a:t>
            </a:r>
          </a:p>
          <a:p>
            <a:pPr marL="36576" indent="0">
              <a:buNone/>
            </a:pPr>
            <a:r>
              <a:rPr lang="pl-PL" dirty="0"/>
              <a:t>Użycie polimorfizmu znacznie ułatwi nam implementację tej zasady w życie.</a:t>
            </a:r>
          </a:p>
        </p:txBody>
      </p:sp>
    </p:spTree>
    <p:extLst>
      <p:ext uri="{BB962C8B-B14F-4D97-AF65-F5344CB8AC3E}">
        <p14:creationId xmlns:p14="http://schemas.microsoft.com/office/powerpoint/2010/main" val="12658795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324</TotalTime>
  <Words>1167</Words>
  <Application>Microsoft Office PowerPoint</Application>
  <PresentationFormat>Pokaz na ekranie (4:3)</PresentationFormat>
  <Paragraphs>155</Paragraphs>
  <Slides>25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 Ruhl Libre</vt:lpstr>
      <vt:lpstr>Franklin Gothic Book</vt:lpstr>
      <vt:lpstr>source-serif-pro</vt:lpstr>
      <vt:lpstr>Wingdings 2</vt:lpstr>
      <vt:lpstr>Techniczny</vt:lpstr>
      <vt:lpstr>SOLID i inne takie…</vt:lpstr>
      <vt:lpstr>Dobry kod jest:</vt:lpstr>
      <vt:lpstr>Reguły dobrego programowania</vt:lpstr>
      <vt:lpstr>Prezentacja programu PowerPoint</vt:lpstr>
      <vt:lpstr>Z czego składa się SOLID?</vt:lpstr>
      <vt:lpstr>Single responsibility principle</vt:lpstr>
      <vt:lpstr>Single responsibility principle</vt:lpstr>
      <vt:lpstr>Open/closed principle</vt:lpstr>
      <vt:lpstr>Open/closed principle</vt:lpstr>
      <vt:lpstr>Liskov substitution principle</vt:lpstr>
      <vt:lpstr>Liskov substitution principle</vt:lpstr>
      <vt:lpstr>Interface segregation principle</vt:lpstr>
      <vt:lpstr>Interface segregation principle</vt:lpstr>
      <vt:lpstr>Dependency inversion principle</vt:lpstr>
      <vt:lpstr>Keep it simple stupid</vt:lpstr>
      <vt:lpstr>KISS</vt:lpstr>
      <vt:lpstr>KISS</vt:lpstr>
      <vt:lpstr> Don’t Repeat Yourself</vt:lpstr>
      <vt:lpstr>DRY</vt:lpstr>
      <vt:lpstr>DRY</vt:lpstr>
      <vt:lpstr>You aren't gonna need it</vt:lpstr>
      <vt:lpstr>YAGNI</vt:lpstr>
      <vt:lpstr>Prezentacja programu PowerPoint</vt:lpstr>
      <vt:lpstr>Worse is Better</vt:lpstr>
      <vt:lpstr>github.com/kurylek/Warsztaty-SOLID</vt:lpstr>
    </vt:vector>
  </TitlesOfParts>
  <Company>Instytut Kardiologii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i inne takie…</dc:title>
  <dc:creator>Kamil Kuryłek</dc:creator>
  <cp:lastModifiedBy>Kamil Kuryłek</cp:lastModifiedBy>
  <cp:revision>29</cp:revision>
  <dcterms:created xsi:type="dcterms:W3CDTF">2023-01-24T09:21:31Z</dcterms:created>
  <dcterms:modified xsi:type="dcterms:W3CDTF">2023-01-28T19:12:23Z</dcterms:modified>
</cp:coreProperties>
</file>