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62" r:id="rId2"/>
    <p:sldId id="257" r:id="rId3"/>
    <p:sldId id="259" r:id="rId4"/>
    <p:sldId id="261" r:id="rId5"/>
    <p:sldId id="269" r:id="rId6"/>
    <p:sldId id="260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810" autoAdjust="0"/>
    <p:restoredTop sz="94660"/>
  </p:normalViewPr>
  <p:slideViewPr>
    <p:cSldViewPr snapToGrid="0">
      <p:cViewPr varScale="1">
        <p:scale>
          <a:sx n="76" d="100"/>
          <a:sy n="76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B58CC6-D3F8-41EC-8B33-7B6CB9F8A8EA}" type="datetimeFigureOut">
              <a:rPr kumimoji="1" lang="ja-JP" altLang="en-US" smtClean="0"/>
              <a:t>2020/1/26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E7FE83-B476-4EAE-AF99-70443B7190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1143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DFC50-A9CC-4D2A-AB05-94B5EF89BF13}" type="datetime1">
              <a:rPr lang="en-US" altLang="ja-JP" smtClean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ED194-8DE3-4F40-8D81-FD7D45CFD81B}" type="datetime1">
              <a:rPr lang="en-US" altLang="ja-JP" smtClean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34C6-F7FE-4D34-A177-3887807B7CD0}" type="datetime1">
              <a:rPr lang="en-US" altLang="ja-JP" smtClean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F2648-6A74-422A-B573-D7118DDC651E}" type="datetime1">
              <a:rPr lang="en-US" altLang="ja-JP" smtClean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E03A-1178-4EE7-B88C-52ED33745BD0}" type="datetime1">
              <a:rPr lang="en-US" altLang="ja-JP" smtClean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40A74-D114-4F02-8EEB-561F25A89D0F}" type="datetime1">
              <a:rPr lang="en-US" altLang="ja-JP" smtClean="0"/>
              <a:t>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AD4F4-24E2-4ADC-9293-B5EFB5148E24}" type="datetime1">
              <a:rPr lang="en-US" altLang="ja-JP" smtClean="0"/>
              <a:t>1/26/2020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21DC6-9F56-4351-9CCE-00BEFFF2769A}" type="datetime1">
              <a:rPr lang="en-US" altLang="ja-JP" smtClean="0"/>
              <a:t>1/26/2020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E7791-C751-452F-8B8B-E57D35A47942}" type="datetime1">
              <a:rPr lang="en-US" altLang="ja-JP" smtClean="0"/>
              <a:t>1/26/2020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E3D6-E734-4EE6-9601-E821C39FBEDA}" type="datetime1">
              <a:rPr lang="en-US" altLang="ja-JP" smtClean="0"/>
              <a:t>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FF94B540-0E32-4EE7-83DB-B77404798A5C}" type="datetime1">
              <a:rPr lang="en-US" altLang="ja-JP" smtClean="0"/>
              <a:t>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0BE07-33B8-43F5-A3EC-A92D738FBD50}" type="datetime1">
              <a:rPr lang="en-US" altLang="ja-JP" smtClean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587810-4E3B-4FA3-B0DB-ABCBFFB884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4DBE956-3979-43F2-B24B-6D22293BD0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1BE9E9D-EAEF-4810-99EE-D23CD0FDE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8AA4DEF-796E-46D4-87A6-10135A499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85568"/>
            <a:ext cx="12344121" cy="694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191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904EAAFC-F2B9-45EA-9500-FCF576AF1A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31941" y="2008781"/>
            <a:ext cx="6727910" cy="3793281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44F8AFC8-0D47-4E7E-A4E4-63A324380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548277"/>
            <a:ext cx="9520158" cy="1049235"/>
          </a:xfrm>
        </p:spPr>
        <p:txBody>
          <a:bodyPr>
            <a:normAutofit/>
          </a:bodyPr>
          <a:lstStyle/>
          <a:p>
            <a:r>
              <a:rPr lang="ja-JP" altLang="en-US" sz="3600" b="1" dirty="0"/>
              <a:t>基本画面</a:t>
            </a:r>
            <a:endParaRPr kumimoji="1" lang="ja-JP" altLang="en-US" sz="3600" b="1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EF041A5-98A0-48C6-A803-28852936FD43}"/>
              </a:ext>
            </a:extLst>
          </p:cNvPr>
          <p:cNvSpPr/>
          <p:nvPr/>
        </p:nvSpPr>
        <p:spPr>
          <a:xfrm>
            <a:off x="227669" y="4931357"/>
            <a:ext cx="6736454" cy="8707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13C7113-6B6E-4BF5-B6EE-E7E7DC7E362F}"/>
              </a:ext>
            </a:extLst>
          </p:cNvPr>
          <p:cNvSpPr/>
          <p:nvPr/>
        </p:nvSpPr>
        <p:spPr>
          <a:xfrm>
            <a:off x="219067" y="1963253"/>
            <a:ext cx="6736454" cy="29681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FF176917-773B-42E7-84B1-9B547FCC554E}"/>
              </a:ext>
            </a:extLst>
          </p:cNvPr>
          <p:cNvSpPr/>
          <p:nvPr/>
        </p:nvSpPr>
        <p:spPr>
          <a:xfrm>
            <a:off x="54778" y="1807066"/>
            <a:ext cx="352703" cy="357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１</a:t>
            </a: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64213065-026C-42F2-AFA4-1347EA97B4FF}"/>
              </a:ext>
            </a:extLst>
          </p:cNvPr>
          <p:cNvSpPr/>
          <p:nvPr/>
        </p:nvSpPr>
        <p:spPr>
          <a:xfrm>
            <a:off x="7163424" y="2100237"/>
            <a:ext cx="352703" cy="357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１</a:t>
            </a: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1FA3C5EA-94F7-461A-9247-4B8A292B8409}"/>
              </a:ext>
            </a:extLst>
          </p:cNvPr>
          <p:cNvSpPr/>
          <p:nvPr/>
        </p:nvSpPr>
        <p:spPr>
          <a:xfrm>
            <a:off x="7318794" y="3645054"/>
            <a:ext cx="352703" cy="357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C245A95-A242-4FE2-A642-126E5D1D3E80}"/>
              </a:ext>
            </a:extLst>
          </p:cNvPr>
          <p:cNvSpPr txBox="1"/>
          <p:nvPr/>
        </p:nvSpPr>
        <p:spPr>
          <a:xfrm>
            <a:off x="7495145" y="2101950"/>
            <a:ext cx="3422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バトルフィールドについて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B3AFBEE-5E80-4862-AF1C-5D44C0BCA453}"/>
              </a:ext>
            </a:extLst>
          </p:cNvPr>
          <p:cNvSpPr txBox="1"/>
          <p:nvPr/>
        </p:nvSpPr>
        <p:spPr>
          <a:xfrm>
            <a:off x="7137014" y="2534461"/>
            <a:ext cx="51683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この枠内で戦いの処理を行います。</a:t>
            </a:r>
            <a:endParaRPr kumimoji="1" lang="en-US" altLang="ja-JP" sz="2000" dirty="0"/>
          </a:p>
          <a:p>
            <a:r>
              <a:rPr kumimoji="1" lang="ja-JP" altLang="en-US" sz="2000" dirty="0"/>
              <a:t>戦いの処理は自動で行います。</a:t>
            </a:r>
            <a:endParaRPr kumimoji="1" lang="en-US" altLang="ja-JP" sz="2000" dirty="0"/>
          </a:p>
          <a:p>
            <a:r>
              <a:rPr kumimoji="1" lang="ja-JP" altLang="en-US" sz="2000" u="sng" dirty="0"/>
              <a:t>相手陣地のスイッチを破壊すると勝利です。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C074A1A-CEBA-4944-8B3A-B52A34A27700}"/>
              </a:ext>
            </a:extLst>
          </p:cNvPr>
          <p:cNvSpPr txBox="1"/>
          <p:nvPr/>
        </p:nvSpPr>
        <p:spPr>
          <a:xfrm>
            <a:off x="7671497" y="3655443"/>
            <a:ext cx="3422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ステータス画面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B61D77D-35C2-4351-B5B3-B80939D70C38}"/>
              </a:ext>
            </a:extLst>
          </p:cNvPr>
          <p:cNvSpPr txBox="1"/>
          <p:nvPr/>
        </p:nvSpPr>
        <p:spPr>
          <a:xfrm>
            <a:off x="7137014" y="4160872"/>
            <a:ext cx="53844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ジョブの選択とパラメーターの割り振りを</a:t>
            </a:r>
            <a:endParaRPr kumimoji="1" lang="en-US" altLang="ja-JP" sz="2000" dirty="0"/>
          </a:p>
          <a:p>
            <a:r>
              <a:rPr kumimoji="1" lang="ja-JP" altLang="en-US" sz="2000" dirty="0"/>
              <a:t>行い、</a:t>
            </a:r>
            <a:r>
              <a:rPr kumimoji="1" lang="en-US" altLang="ja-JP" sz="2000" dirty="0"/>
              <a:t>CREATE</a:t>
            </a:r>
            <a:r>
              <a:rPr kumimoji="1" lang="ja-JP" altLang="en-US" sz="2000" dirty="0"/>
              <a:t>ボタンをクリックすると</a:t>
            </a:r>
            <a:endParaRPr kumimoji="1" lang="en-US" altLang="ja-JP" sz="2000" dirty="0"/>
          </a:p>
          <a:p>
            <a:r>
              <a:rPr kumimoji="1" lang="ja-JP" altLang="en-US" sz="2000" dirty="0"/>
              <a:t>キャラクターの生成処理ができます。</a:t>
            </a:r>
            <a:endParaRPr kumimoji="1" lang="en-US" altLang="ja-JP" sz="2000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CD39D645-D236-4791-8454-C309D571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77E4B8B5-DCC6-4E46-9F15-76556CCEE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71" y="4937991"/>
            <a:ext cx="6736454" cy="864071"/>
          </a:xfrm>
          <a:prstGeom prst="rect">
            <a:avLst/>
          </a:prstGeom>
        </p:spPr>
      </p:pic>
      <p:sp>
        <p:nvSpPr>
          <p:cNvPr id="10" name="楕円 9">
            <a:extLst>
              <a:ext uri="{FF2B5EF4-FFF2-40B4-BE49-F238E27FC236}">
                <a16:creationId xmlns:a16="http://schemas.microsoft.com/office/drawing/2014/main" id="{A6C743EB-BF6F-4EA2-82D3-48DB9A0C8E8F}"/>
              </a:ext>
            </a:extLst>
          </p:cNvPr>
          <p:cNvSpPr/>
          <p:nvPr/>
        </p:nvSpPr>
        <p:spPr>
          <a:xfrm>
            <a:off x="151294" y="4818633"/>
            <a:ext cx="352703" cy="357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1730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434CBD-220E-413E-8B76-4AC8E4851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494805"/>
            <a:ext cx="9520158" cy="1049235"/>
          </a:xfrm>
        </p:spPr>
        <p:txBody>
          <a:bodyPr>
            <a:normAutofit/>
          </a:bodyPr>
          <a:lstStyle/>
          <a:p>
            <a:r>
              <a:rPr kumimoji="1" lang="ja-JP" altLang="en-US" sz="3600" b="1" dirty="0"/>
              <a:t>バトルフィールド説明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5ABC7AD-6DDA-4A03-8372-062977A5A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861" y="1230119"/>
            <a:ext cx="5262486" cy="2841632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FD31432B-1673-4A64-AA15-FBA10E5D2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6" y="4401639"/>
            <a:ext cx="6261579" cy="1893976"/>
          </a:xfrm>
          <a:prstGeom prst="rect">
            <a:avLst/>
          </a:prstGeom>
        </p:spPr>
      </p:pic>
      <p:sp>
        <p:nvSpPr>
          <p:cNvPr id="7" name="楕円 6">
            <a:extLst>
              <a:ext uri="{FF2B5EF4-FFF2-40B4-BE49-F238E27FC236}">
                <a16:creationId xmlns:a16="http://schemas.microsoft.com/office/drawing/2014/main" id="{82FBA1B3-3A67-41C4-9BD0-9153E8794F3A}"/>
              </a:ext>
            </a:extLst>
          </p:cNvPr>
          <p:cNvSpPr/>
          <p:nvPr/>
        </p:nvSpPr>
        <p:spPr>
          <a:xfrm>
            <a:off x="808164" y="2224763"/>
            <a:ext cx="352703" cy="357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１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CC18BA0-ADB3-4983-882A-1E4D410CD51E}"/>
              </a:ext>
            </a:extLst>
          </p:cNvPr>
          <p:cNvSpPr txBox="1"/>
          <p:nvPr/>
        </p:nvSpPr>
        <p:spPr>
          <a:xfrm>
            <a:off x="1160867" y="2224763"/>
            <a:ext cx="3422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最大</a:t>
            </a:r>
            <a:r>
              <a:rPr kumimoji="1" lang="en-US" altLang="ja-JP" sz="2000" b="1" dirty="0"/>
              <a:t>4</a:t>
            </a:r>
            <a:r>
              <a:rPr kumimoji="1" lang="ja-JP" altLang="en-US" sz="2000" b="1" dirty="0"/>
              <a:t>対</a:t>
            </a:r>
            <a:r>
              <a:rPr kumimoji="1" lang="en-US" altLang="ja-JP" sz="2000" b="1" dirty="0"/>
              <a:t>4</a:t>
            </a:r>
            <a:r>
              <a:rPr kumimoji="1" lang="ja-JP" altLang="en-US" sz="2000" b="1" dirty="0"/>
              <a:t>の自動バトル方式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FC47110-C9B8-4C22-B5C4-9B688FE96ACB}"/>
              </a:ext>
            </a:extLst>
          </p:cNvPr>
          <p:cNvSpPr txBox="1"/>
          <p:nvPr/>
        </p:nvSpPr>
        <p:spPr>
          <a:xfrm>
            <a:off x="682051" y="2867598"/>
            <a:ext cx="576126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各</a:t>
            </a:r>
            <a:r>
              <a:rPr kumimoji="1" lang="en-US" altLang="ja-JP" sz="2000" dirty="0"/>
              <a:t>4</a:t>
            </a:r>
            <a:r>
              <a:rPr kumimoji="1" lang="ja-JP" altLang="en-US" sz="2000" dirty="0"/>
              <a:t>体ずつキャラクターを生成して戦います。</a:t>
            </a:r>
            <a:endParaRPr kumimoji="1" lang="en-US" altLang="ja-JP" sz="2000" dirty="0"/>
          </a:p>
          <a:p>
            <a:r>
              <a:rPr kumimoji="1" lang="ja-JP" altLang="en-US" sz="2000" dirty="0"/>
              <a:t>相手のスイッチ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右側</a:t>
            </a:r>
            <a:r>
              <a:rPr kumimoji="1" lang="en-US" altLang="ja-JP" sz="2000" dirty="0"/>
              <a:t>)</a:t>
            </a:r>
            <a:r>
              <a:rPr kumimoji="1" lang="ja-JP" altLang="en-US" sz="2000" dirty="0"/>
              <a:t>を破壊すると勝利です。</a:t>
            </a:r>
            <a:endParaRPr kumimoji="1" lang="en-US" altLang="ja-JP" sz="2000" dirty="0"/>
          </a:p>
          <a:p>
            <a:r>
              <a:rPr kumimoji="1" lang="ja-JP" altLang="en-US" sz="2000" dirty="0"/>
              <a:t>自分のスイッチ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左側</a:t>
            </a:r>
            <a:r>
              <a:rPr kumimoji="1" lang="en-US" altLang="ja-JP" sz="2000" dirty="0"/>
              <a:t>)</a:t>
            </a:r>
            <a:r>
              <a:rPr kumimoji="1" lang="ja-JP" altLang="en-US" sz="2000" dirty="0"/>
              <a:t>が破壊されると敗北です。</a:t>
            </a:r>
            <a:endParaRPr kumimoji="1" lang="en-US" altLang="ja-JP" sz="2000" dirty="0"/>
          </a:p>
          <a:p>
            <a:endParaRPr kumimoji="1" lang="ja-JP" altLang="en-US" sz="1600" u="sng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A5E0BF69-2B45-45FF-B84E-29643CB35C10}"/>
              </a:ext>
            </a:extLst>
          </p:cNvPr>
          <p:cNvSpPr/>
          <p:nvPr/>
        </p:nvSpPr>
        <p:spPr>
          <a:xfrm>
            <a:off x="6443319" y="4607780"/>
            <a:ext cx="352703" cy="357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２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F1065A7-0277-4547-B16F-3040CD749583}"/>
              </a:ext>
            </a:extLst>
          </p:cNvPr>
          <p:cNvSpPr txBox="1"/>
          <p:nvPr/>
        </p:nvSpPr>
        <p:spPr>
          <a:xfrm>
            <a:off x="6816895" y="4586676"/>
            <a:ext cx="4633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キャラバリエーションは各</a:t>
            </a:r>
            <a:r>
              <a:rPr kumimoji="1" lang="en-US" altLang="ja-JP" sz="2000" b="1" dirty="0"/>
              <a:t>15</a:t>
            </a:r>
            <a:r>
              <a:rPr kumimoji="1" lang="ja-JP" altLang="en-US" sz="2000" b="1" dirty="0"/>
              <a:t>パターン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39B9124-8D75-44B7-8844-FD4836361894}"/>
              </a:ext>
            </a:extLst>
          </p:cNvPr>
          <p:cNvSpPr txBox="1"/>
          <p:nvPr/>
        </p:nvSpPr>
        <p:spPr>
          <a:xfrm>
            <a:off x="6294775" y="5102228"/>
            <a:ext cx="61528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各</a:t>
            </a:r>
            <a:r>
              <a:rPr kumimoji="1" lang="en-US" altLang="ja-JP" sz="2000" dirty="0"/>
              <a:t>4</a:t>
            </a:r>
            <a:r>
              <a:rPr kumimoji="1" lang="ja-JP" altLang="en-US" sz="2000" dirty="0"/>
              <a:t>か所からランダムにキャラを生成します。</a:t>
            </a:r>
            <a:endParaRPr kumimoji="1" lang="en-US" altLang="ja-JP" sz="2000" dirty="0"/>
          </a:p>
          <a:p>
            <a:r>
              <a:rPr kumimoji="1" lang="ja-JP" altLang="en-US" sz="2000" dirty="0"/>
              <a:t>キャラ絵もランダムに各</a:t>
            </a:r>
            <a:r>
              <a:rPr kumimoji="1" lang="en-US" altLang="ja-JP" sz="2000" dirty="0"/>
              <a:t>15</a:t>
            </a:r>
            <a:r>
              <a:rPr kumimoji="1" lang="ja-JP" altLang="en-US" sz="2000" dirty="0"/>
              <a:t>種類から選択されます。</a:t>
            </a: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E94E2533-2017-4BEA-A070-DC90DFA615A3}"/>
              </a:ext>
            </a:extLst>
          </p:cNvPr>
          <p:cNvSpPr/>
          <p:nvPr/>
        </p:nvSpPr>
        <p:spPr>
          <a:xfrm>
            <a:off x="5944509" y="1774382"/>
            <a:ext cx="352703" cy="357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１</a:t>
            </a: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907757AF-02B8-4E04-8A94-BA8E2264F2C9}"/>
              </a:ext>
            </a:extLst>
          </p:cNvPr>
          <p:cNvSpPr/>
          <p:nvPr/>
        </p:nvSpPr>
        <p:spPr>
          <a:xfrm>
            <a:off x="33196" y="4249878"/>
            <a:ext cx="352703" cy="357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２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563A8D4-8D3D-42D8-ABF7-918F3D65D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7094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DA7453-10DB-4660-AA46-E843C09B2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069" y="554353"/>
            <a:ext cx="9520158" cy="1049235"/>
          </a:xfrm>
        </p:spPr>
        <p:txBody>
          <a:bodyPr>
            <a:normAutofit/>
          </a:bodyPr>
          <a:lstStyle/>
          <a:p>
            <a:r>
              <a:rPr kumimoji="1" lang="ja-JP" altLang="en-US" sz="3600" b="1" dirty="0"/>
              <a:t>ステータス画面</a:t>
            </a:r>
            <a:r>
              <a:rPr kumimoji="1" lang="en-US" altLang="ja-JP" sz="3600" b="1" dirty="0"/>
              <a:t>(</a:t>
            </a:r>
            <a:r>
              <a:rPr kumimoji="1" lang="ja-JP" altLang="en-US" sz="3600" b="1" dirty="0"/>
              <a:t>パラメーター</a:t>
            </a:r>
            <a:r>
              <a:rPr kumimoji="1" lang="en-US" altLang="ja-JP" sz="3600" b="1" dirty="0"/>
              <a:t>,</a:t>
            </a:r>
            <a:r>
              <a:rPr kumimoji="1" lang="ja-JP" altLang="en-US" sz="3600" b="1" dirty="0"/>
              <a:t>コスト</a:t>
            </a:r>
            <a:r>
              <a:rPr kumimoji="1" lang="en-US" altLang="ja-JP" sz="3600" b="1" dirty="0"/>
              <a:t>)</a:t>
            </a:r>
            <a:endParaRPr kumimoji="1" lang="ja-JP" altLang="en-US" sz="3600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E05C4D4-8BD1-493B-A03F-BCAB90A85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5221" y="3821544"/>
            <a:ext cx="9520158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3200" dirty="0"/>
              <a:t>Hit Point(HP)                  </a:t>
            </a:r>
            <a:r>
              <a:rPr lang="en-US" altLang="ja-JP" sz="3200" dirty="0"/>
              <a:t>Attack(AT)</a:t>
            </a:r>
          </a:p>
          <a:p>
            <a:pPr marL="0" indent="0">
              <a:buNone/>
            </a:pPr>
            <a:endParaRPr kumimoji="1" lang="en-US" altLang="ja-JP" sz="1000" dirty="0"/>
          </a:p>
          <a:p>
            <a:pPr marL="0" indent="0">
              <a:buNone/>
            </a:pPr>
            <a:r>
              <a:rPr kumimoji="1" lang="en-US" altLang="ja-JP" sz="3200" dirty="0"/>
              <a:t>Defense(DF)      </a:t>
            </a:r>
            <a:r>
              <a:rPr kumimoji="1" lang="ja-JP" altLang="en-US" sz="3200" dirty="0"/>
              <a:t>　      </a:t>
            </a:r>
            <a:r>
              <a:rPr kumimoji="1" lang="en-US" altLang="ja-JP" sz="3200" dirty="0"/>
              <a:t> </a:t>
            </a:r>
            <a:r>
              <a:rPr lang="ja-JP" altLang="en-US" sz="3200" dirty="0"/>
              <a:t>　</a:t>
            </a:r>
            <a:r>
              <a:rPr kumimoji="1" lang="en-US" altLang="ja-JP" sz="3200" dirty="0"/>
              <a:t>Speed(SP)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CEC2BE5-37F9-4181-877C-F095763B97A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49001" y="2174566"/>
            <a:ext cx="10493998" cy="1346043"/>
          </a:xfrm>
          <a:prstGeom prst="rect">
            <a:avLst/>
          </a:prstGeom>
        </p:spPr>
      </p:pic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FF8D4EE1-9507-494E-9343-9B19C56EF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096E677-C002-42C1-8D6B-0A3322EB1C6D}"/>
              </a:ext>
            </a:extLst>
          </p:cNvPr>
          <p:cNvSpPr txBox="1"/>
          <p:nvPr/>
        </p:nvSpPr>
        <p:spPr>
          <a:xfrm>
            <a:off x="2085221" y="4519259"/>
            <a:ext cx="2892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→体力を設定する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3171F1D-A4ED-431A-BAE3-F0F43587E0FD}"/>
              </a:ext>
            </a:extLst>
          </p:cNvPr>
          <p:cNvSpPr txBox="1"/>
          <p:nvPr/>
        </p:nvSpPr>
        <p:spPr>
          <a:xfrm>
            <a:off x="6439506" y="4517318"/>
            <a:ext cx="3098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→攻撃値を設定する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1068C3F-9D89-4CCE-92E4-6A99A7F91373}"/>
              </a:ext>
            </a:extLst>
          </p:cNvPr>
          <p:cNvSpPr txBox="1"/>
          <p:nvPr/>
        </p:nvSpPr>
        <p:spPr>
          <a:xfrm>
            <a:off x="2085221" y="5500684"/>
            <a:ext cx="3463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→防御値を設定する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9B64DAD-5771-41EE-83BC-EE5E3D8B0F30}"/>
              </a:ext>
            </a:extLst>
          </p:cNvPr>
          <p:cNvSpPr txBox="1"/>
          <p:nvPr/>
        </p:nvSpPr>
        <p:spPr>
          <a:xfrm>
            <a:off x="6439506" y="5453022"/>
            <a:ext cx="3326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→移動速度を設定する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F50C73E-495C-448B-B698-AF5C5CCA904A}"/>
              </a:ext>
            </a:extLst>
          </p:cNvPr>
          <p:cNvSpPr/>
          <p:nvPr/>
        </p:nvSpPr>
        <p:spPr>
          <a:xfrm>
            <a:off x="3694769" y="2135099"/>
            <a:ext cx="5106331" cy="144013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1795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3CB824-BE93-4256-983E-BC970891E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571078"/>
            <a:ext cx="9520158" cy="1049235"/>
          </a:xfrm>
        </p:spPr>
        <p:txBody>
          <a:bodyPr>
            <a:normAutofit/>
          </a:bodyPr>
          <a:lstStyle/>
          <a:p>
            <a:r>
              <a:rPr lang="ja-JP" altLang="en-US" sz="3600" b="1" dirty="0"/>
              <a:t>ダメージ計算</a:t>
            </a:r>
            <a:endParaRPr kumimoji="1" lang="ja-JP" altLang="en-US" sz="3600" b="1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8DA7F3D-FD9D-4EF4-B3DD-81CA3F411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E14CAA0-99E9-4F93-BE32-2E0585D2F64F}"/>
              </a:ext>
            </a:extLst>
          </p:cNvPr>
          <p:cNvSpPr txBox="1"/>
          <p:nvPr/>
        </p:nvSpPr>
        <p:spPr>
          <a:xfrm>
            <a:off x="3432844" y="1992950"/>
            <a:ext cx="3422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①衝突ダメージ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56562F0-5ED5-408A-A402-B5F5A5AF74EA}"/>
              </a:ext>
            </a:extLst>
          </p:cNvPr>
          <p:cNvSpPr txBox="1"/>
          <p:nvPr/>
        </p:nvSpPr>
        <p:spPr>
          <a:xfrm>
            <a:off x="3460870" y="3918016"/>
            <a:ext cx="3422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②遠距離ダメージ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B4EBE6A-7E64-4E7A-945D-C655F57124A5}"/>
              </a:ext>
            </a:extLst>
          </p:cNvPr>
          <p:cNvSpPr txBox="1"/>
          <p:nvPr/>
        </p:nvSpPr>
        <p:spPr>
          <a:xfrm>
            <a:off x="3432844" y="2478574"/>
            <a:ext cx="83629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キャラクター同士が衝突した際に発生する計算。</a:t>
            </a:r>
            <a:endParaRPr kumimoji="1" lang="en-US" altLang="ja-JP" sz="2000" dirty="0"/>
          </a:p>
          <a:p>
            <a:endParaRPr kumimoji="1" lang="en-US" altLang="ja-JP" sz="2000" dirty="0"/>
          </a:p>
          <a:p>
            <a:r>
              <a:rPr kumimoji="1" lang="ja-JP" altLang="en-US" sz="2400" b="1" dirty="0"/>
              <a:t>衝突ダメージ＝自分の</a:t>
            </a:r>
            <a:r>
              <a:rPr kumimoji="1" lang="en-US" altLang="ja-JP" sz="2400" b="1" dirty="0"/>
              <a:t>Attack</a:t>
            </a:r>
            <a:r>
              <a:rPr kumimoji="1" lang="ja-JP" altLang="en-US" sz="2400" b="1" dirty="0"/>
              <a:t>値　ー　相手の</a:t>
            </a:r>
            <a:r>
              <a:rPr kumimoji="1" lang="en-US" altLang="ja-JP" sz="2400" b="1" dirty="0"/>
              <a:t>Defense</a:t>
            </a:r>
            <a:r>
              <a:rPr kumimoji="1" lang="ja-JP" altLang="en-US" sz="2400" b="1" dirty="0"/>
              <a:t>値</a:t>
            </a:r>
            <a:endParaRPr kumimoji="1" lang="en-US" altLang="ja-JP" sz="2400" b="1" dirty="0"/>
          </a:p>
          <a:p>
            <a:endParaRPr kumimoji="1" lang="en-US" altLang="ja-JP" sz="16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64B3DD5-A967-4005-AB43-1E21F9BE89FE}"/>
              </a:ext>
            </a:extLst>
          </p:cNvPr>
          <p:cNvSpPr txBox="1"/>
          <p:nvPr/>
        </p:nvSpPr>
        <p:spPr>
          <a:xfrm>
            <a:off x="3460870" y="4405508"/>
            <a:ext cx="98284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Archer</a:t>
            </a:r>
            <a:r>
              <a:rPr kumimoji="1" lang="ja-JP" altLang="en-US" sz="2000" dirty="0"/>
              <a:t>の</a:t>
            </a:r>
            <a:r>
              <a:rPr kumimoji="1" lang="en-US" altLang="ja-JP" sz="2000" dirty="0"/>
              <a:t>JOB</a:t>
            </a:r>
            <a:r>
              <a:rPr kumimoji="1" lang="ja-JP" altLang="en-US" sz="2000" dirty="0"/>
              <a:t>から発射される矢や、スイッチの接触時のダメージ計算。</a:t>
            </a:r>
            <a:endParaRPr kumimoji="1" lang="en-US" altLang="ja-JP" sz="2000" dirty="0"/>
          </a:p>
          <a:p>
            <a:r>
              <a:rPr kumimoji="1" lang="en-US" altLang="ja-JP" sz="2000" dirty="0"/>
              <a:t>(</a:t>
            </a:r>
            <a:r>
              <a:rPr kumimoji="1" lang="ja-JP" altLang="en-US" sz="2000" dirty="0"/>
              <a:t>敵がスイッチに接触した場合は</a:t>
            </a:r>
            <a:r>
              <a:rPr kumimoji="1" lang="en-US" altLang="ja-JP" sz="2000" dirty="0"/>
              <a:t>0.5</a:t>
            </a:r>
            <a:r>
              <a:rPr kumimoji="1" lang="ja-JP" altLang="en-US" sz="2000" dirty="0"/>
              <a:t>ダメージが敵にダメージ計算される</a:t>
            </a:r>
            <a:r>
              <a:rPr kumimoji="1" lang="en-US" altLang="ja-JP" sz="2000" dirty="0"/>
              <a:t>)</a:t>
            </a:r>
          </a:p>
          <a:p>
            <a:endParaRPr kumimoji="1" lang="en-US" altLang="ja-JP" sz="1600" dirty="0"/>
          </a:p>
          <a:p>
            <a:r>
              <a:rPr kumimoji="1" lang="ja-JP" altLang="en-US" sz="2400" b="1" dirty="0"/>
              <a:t>遠距離ダメージ　＝　自分の</a:t>
            </a:r>
            <a:r>
              <a:rPr kumimoji="1" lang="en-US" altLang="ja-JP" sz="2400" b="1" dirty="0"/>
              <a:t>Attack</a:t>
            </a:r>
            <a:r>
              <a:rPr kumimoji="1" lang="ja-JP" altLang="en-US" sz="2400" b="1" dirty="0"/>
              <a:t>の数値</a:t>
            </a:r>
            <a:endParaRPr kumimoji="1" lang="en-US" altLang="ja-JP" sz="2400" b="1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E11D723-D18E-4260-B400-E3273F454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620" y="4071020"/>
            <a:ext cx="2478236" cy="191884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D69AE38-4E86-4CDE-8CB1-4649608AF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620" y="2200046"/>
            <a:ext cx="2478236" cy="170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665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3CB824-BE93-4256-983E-BC970891E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571078"/>
            <a:ext cx="9520158" cy="1049235"/>
          </a:xfrm>
        </p:spPr>
        <p:txBody>
          <a:bodyPr>
            <a:normAutofit/>
          </a:bodyPr>
          <a:lstStyle/>
          <a:p>
            <a:r>
              <a:rPr lang="ja-JP" altLang="en-US" sz="3600" b="1" dirty="0"/>
              <a:t>ステータス画面</a:t>
            </a:r>
            <a:r>
              <a:rPr lang="en-US" altLang="ja-JP" sz="3600" b="1" dirty="0"/>
              <a:t>(</a:t>
            </a:r>
            <a:r>
              <a:rPr lang="ja-JP" altLang="en-US" sz="3600" b="1" dirty="0"/>
              <a:t>ジョブ</a:t>
            </a:r>
            <a:r>
              <a:rPr lang="en-US" altLang="ja-JP" sz="3600" b="1" dirty="0"/>
              <a:t>)</a:t>
            </a:r>
            <a:endParaRPr kumimoji="1" lang="ja-JP" altLang="en-US" sz="36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F1890D0-43B0-4265-8EBE-3E3AF3606743}"/>
              </a:ext>
            </a:extLst>
          </p:cNvPr>
          <p:cNvSpPr txBox="1"/>
          <p:nvPr/>
        </p:nvSpPr>
        <p:spPr>
          <a:xfrm>
            <a:off x="2138420" y="4569409"/>
            <a:ext cx="463389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敵に衝突ダメージを与える。</a:t>
            </a:r>
            <a:endParaRPr kumimoji="1" lang="en-US" altLang="ja-JP" sz="2000" dirty="0"/>
          </a:p>
          <a:p>
            <a:r>
              <a:rPr kumimoji="1" lang="ja-JP" altLang="en-US" sz="2000" dirty="0"/>
              <a:t>衝突時の威力が一番高い</a:t>
            </a:r>
            <a:r>
              <a:rPr kumimoji="1" lang="en-US" altLang="ja-JP" sz="2000" dirty="0"/>
              <a:t>JOB</a:t>
            </a:r>
            <a:r>
              <a:rPr kumimoji="1" lang="ja-JP" altLang="en-US" sz="2000" dirty="0"/>
              <a:t>。</a:t>
            </a:r>
            <a:endParaRPr kumimoji="1" lang="en-US" altLang="ja-JP" sz="2000" dirty="0"/>
          </a:p>
          <a:p>
            <a:r>
              <a:rPr kumimoji="1" lang="en-US" altLang="ja-JP" sz="2000" dirty="0"/>
              <a:t>(JOB</a:t>
            </a:r>
            <a:r>
              <a:rPr kumimoji="1" lang="ja-JP" altLang="en-US" sz="2000" dirty="0"/>
              <a:t>補正 </a:t>
            </a:r>
            <a:r>
              <a:rPr kumimoji="1" lang="en-US" altLang="ja-JP" sz="2000" dirty="0"/>
              <a:t>AT×1.5 )</a:t>
            </a:r>
          </a:p>
          <a:p>
            <a:endParaRPr kumimoji="1" lang="en-US" altLang="ja-JP" sz="1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1014962-0FC9-40F6-B806-6A09B56F316B}"/>
              </a:ext>
            </a:extLst>
          </p:cNvPr>
          <p:cNvSpPr txBox="1"/>
          <p:nvPr/>
        </p:nvSpPr>
        <p:spPr>
          <a:xfrm>
            <a:off x="2138420" y="4069535"/>
            <a:ext cx="3422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①</a:t>
            </a:r>
            <a:r>
              <a:rPr kumimoji="1" lang="en-US" altLang="ja-JP" sz="2400" b="1" dirty="0"/>
              <a:t>Fighter</a:t>
            </a:r>
            <a:endParaRPr kumimoji="1" lang="ja-JP" altLang="en-US" sz="2400" b="1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EA822B6-4ECB-4A56-A768-ACB2930FF99C}"/>
              </a:ext>
            </a:extLst>
          </p:cNvPr>
          <p:cNvSpPr txBox="1"/>
          <p:nvPr/>
        </p:nvSpPr>
        <p:spPr>
          <a:xfrm>
            <a:off x="8096947" y="4489878"/>
            <a:ext cx="46338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生存率が高く一番早く動く。</a:t>
            </a:r>
            <a:endParaRPr kumimoji="1" lang="en-US" altLang="ja-JP" sz="2000" dirty="0"/>
          </a:p>
          <a:p>
            <a:r>
              <a:rPr kumimoji="1" lang="ja-JP" altLang="en-US" sz="2000" dirty="0"/>
              <a:t>ヘイトを稼ぐ</a:t>
            </a:r>
            <a:r>
              <a:rPr kumimoji="1" lang="en-US" altLang="ja-JP" sz="2000" dirty="0"/>
              <a:t>JOB</a:t>
            </a:r>
            <a:r>
              <a:rPr kumimoji="1" lang="ja-JP" altLang="en-US" sz="2000" dirty="0"/>
              <a:t>。</a:t>
            </a:r>
            <a:endParaRPr kumimoji="1" lang="en-US" altLang="ja-JP" sz="2000" dirty="0"/>
          </a:p>
          <a:p>
            <a:r>
              <a:rPr kumimoji="1" lang="ja-JP" altLang="en-US" sz="2000" dirty="0"/>
              <a:t>衝突ダメージが発生する。</a:t>
            </a:r>
            <a:endParaRPr kumimoji="1" lang="en-US" altLang="ja-JP" sz="2000" dirty="0"/>
          </a:p>
          <a:p>
            <a:r>
              <a:rPr kumimoji="1" lang="en-US" altLang="ja-JP" sz="2000" dirty="0"/>
              <a:t>(JOB</a:t>
            </a:r>
            <a:r>
              <a:rPr kumimoji="1" lang="ja-JP" altLang="en-US" sz="2000" dirty="0"/>
              <a:t>補正 </a:t>
            </a:r>
            <a:r>
              <a:rPr kumimoji="1" lang="en-US" altLang="ja-JP" sz="2000" dirty="0"/>
              <a:t>AT×0.2</a:t>
            </a:r>
            <a:r>
              <a:rPr kumimoji="1" lang="ja-JP" altLang="en-US" sz="2000" dirty="0"/>
              <a:t> </a:t>
            </a:r>
            <a:r>
              <a:rPr kumimoji="1" lang="en-US" altLang="ja-JP" sz="2000" dirty="0"/>
              <a:t>DF×1.5  SP×1.5)</a:t>
            </a:r>
          </a:p>
          <a:p>
            <a:endParaRPr kumimoji="1" lang="en-US" altLang="ja-JP" sz="1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83897DB-347B-4C0E-8274-1A76393348B2}"/>
              </a:ext>
            </a:extLst>
          </p:cNvPr>
          <p:cNvSpPr txBox="1"/>
          <p:nvPr/>
        </p:nvSpPr>
        <p:spPr>
          <a:xfrm>
            <a:off x="8096947" y="4069534"/>
            <a:ext cx="3422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②</a:t>
            </a:r>
            <a:r>
              <a:rPr kumimoji="1" lang="en-US" altLang="ja-JP" sz="2400" b="1" dirty="0"/>
              <a:t>Defender</a:t>
            </a:r>
            <a:endParaRPr kumimoji="1" lang="ja-JP" altLang="en-US" sz="2400" b="1" dirty="0"/>
          </a:p>
        </p:txBody>
      </p:sp>
      <p:pic>
        <p:nvPicPr>
          <p:cNvPr id="32" name="図 31">
            <a:extLst>
              <a:ext uri="{FF2B5EF4-FFF2-40B4-BE49-F238E27FC236}">
                <a16:creationId xmlns:a16="http://schemas.microsoft.com/office/drawing/2014/main" id="{D8A52F7E-C440-4C90-B72E-E552E6D02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04" y="4087747"/>
            <a:ext cx="1987590" cy="1512297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447FDC9A-27AD-4496-929E-14F4AD461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929" y="4087747"/>
            <a:ext cx="2056319" cy="1596163"/>
          </a:xfrm>
          <a:prstGeom prst="rect">
            <a:avLst/>
          </a:prstGeom>
        </p:spPr>
      </p:pic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8DA7F3D-FD9D-4EF4-B3DD-81CA3F411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C8CC43EC-62D1-4C1A-925C-B98A371F8C4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087811" y="2340765"/>
            <a:ext cx="9855003" cy="1264081"/>
          </a:xfrm>
          <a:prstGeom prst="rect">
            <a:avLst/>
          </a:prstGeom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2FB1BCB3-19E2-42E3-B82F-9D4EB1E091E0}"/>
              </a:ext>
            </a:extLst>
          </p:cNvPr>
          <p:cNvSpPr/>
          <p:nvPr/>
        </p:nvSpPr>
        <p:spPr>
          <a:xfrm>
            <a:off x="1188445" y="2721063"/>
            <a:ext cx="1275356" cy="44123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0D9A5A4A-0D8E-4B06-921D-4A191F2819E3}"/>
              </a:ext>
            </a:extLst>
          </p:cNvPr>
          <p:cNvSpPr/>
          <p:nvPr/>
        </p:nvSpPr>
        <p:spPr>
          <a:xfrm>
            <a:off x="2483748" y="2702851"/>
            <a:ext cx="1275356" cy="44123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ED746DBA-0E16-4D38-8FE3-B7086F0AFC6B}"/>
              </a:ext>
            </a:extLst>
          </p:cNvPr>
          <p:cNvSpPr/>
          <p:nvPr/>
        </p:nvSpPr>
        <p:spPr>
          <a:xfrm>
            <a:off x="992146" y="2565567"/>
            <a:ext cx="352703" cy="357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１</a:t>
            </a:r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10BD01A7-1542-4A34-A0A3-892BE654A0B5}"/>
              </a:ext>
            </a:extLst>
          </p:cNvPr>
          <p:cNvSpPr/>
          <p:nvPr/>
        </p:nvSpPr>
        <p:spPr>
          <a:xfrm>
            <a:off x="2359086" y="2482381"/>
            <a:ext cx="352703" cy="357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9026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3CB824-BE93-4256-983E-BC970891E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571078"/>
            <a:ext cx="9520158" cy="1049235"/>
          </a:xfrm>
        </p:spPr>
        <p:txBody>
          <a:bodyPr>
            <a:normAutofit/>
          </a:bodyPr>
          <a:lstStyle/>
          <a:p>
            <a:r>
              <a:rPr lang="ja-JP" altLang="en-US" sz="3600" b="1" dirty="0"/>
              <a:t>ステータス画面</a:t>
            </a:r>
            <a:r>
              <a:rPr lang="en-US" altLang="ja-JP" sz="3600" b="1" dirty="0"/>
              <a:t>(</a:t>
            </a:r>
            <a:r>
              <a:rPr lang="ja-JP" altLang="en-US" sz="3600" b="1" dirty="0"/>
              <a:t>ジョブ</a:t>
            </a:r>
            <a:r>
              <a:rPr lang="en-US" altLang="ja-JP" sz="3600" b="1" dirty="0"/>
              <a:t>)</a:t>
            </a:r>
            <a:endParaRPr kumimoji="1" lang="ja-JP" altLang="en-US" sz="3600" b="1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8DA7F3D-FD9D-4EF4-B3DD-81CA3F411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C8CC43EC-62D1-4C1A-925C-B98A371F8C4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68498" y="2340765"/>
            <a:ext cx="9855003" cy="1264081"/>
          </a:xfrm>
          <a:prstGeom prst="rect">
            <a:avLst/>
          </a:prstGeom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2FB1BCB3-19E2-42E3-B82F-9D4EB1E091E0}"/>
              </a:ext>
            </a:extLst>
          </p:cNvPr>
          <p:cNvSpPr/>
          <p:nvPr/>
        </p:nvSpPr>
        <p:spPr>
          <a:xfrm>
            <a:off x="1168497" y="3191880"/>
            <a:ext cx="1275356" cy="44123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0D9A5A4A-0D8E-4B06-921D-4A191F2819E3}"/>
              </a:ext>
            </a:extLst>
          </p:cNvPr>
          <p:cNvSpPr/>
          <p:nvPr/>
        </p:nvSpPr>
        <p:spPr>
          <a:xfrm>
            <a:off x="2443853" y="3171667"/>
            <a:ext cx="1275356" cy="44123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ED746DBA-0E16-4D38-8FE3-B7086F0AFC6B}"/>
              </a:ext>
            </a:extLst>
          </p:cNvPr>
          <p:cNvSpPr/>
          <p:nvPr/>
        </p:nvSpPr>
        <p:spPr>
          <a:xfrm>
            <a:off x="929815" y="2989898"/>
            <a:ext cx="352703" cy="357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10BD01A7-1542-4A34-A0A3-892BE654A0B5}"/>
              </a:ext>
            </a:extLst>
          </p:cNvPr>
          <p:cNvSpPr/>
          <p:nvPr/>
        </p:nvSpPr>
        <p:spPr>
          <a:xfrm>
            <a:off x="2329833" y="2949472"/>
            <a:ext cx="352703" cy="357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98D45441-F7B4-4385-9DCA-9E9EA4E90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06" y="4048234"/>
            <a:ext cx="1937549" cy="1569660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E14CAA0-99E9-4F93-BE32-2E0585D2F64F}"/>
              </a:ext>
            </a:extLst>
          </p:cNvPr>
          <p:cNvSpPr txBox="1"/>
          <p:nvPr/>
        </p:nvSpPr>
        <p:spPr>
          <a:xfrm>
            <a:off x="2174856" y="3918017"/>
            <a:ext cx="3422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③</a:t>
            </a:r>
            <a:r>
              <a:rPr kumimoji="1" lang="en-US" altLang="ja-JP" sz="2400" b="1" dirty="0"/>
              <a:t>Archer</a:t>
            </a:r>
            <a:endParaRPr kumimoji="1" lang="ja-JP" altLang="en-US" sz="2400" b="1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56562F0-5ED5-408A-A402-B5F5A5AF74EA}"/>
              </a:ext>
            </a:extLst>
          </p:cNvPr>
          <p:cNvSpPr txBox="1"/>
          <p:nvPr/>
        </p:nvSpPr>
        <p:spPr>
          <a:xfrm>
            <a:off x="8305789" y="3918016"/>
            <a:ext cx="3422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④</a:t>
            </a:r>
            <a:r>
              <a:rPr kumimoji="1" lang="en-US" altLang="ja-JP" sz="2400" b="1" dirty="0"/>
              <a:t>Healer</a:t>
            </a:r>
            <a:endParaRPr kumimoji="1" lang="ja-JP" altLang="en-US" sz="2400" b="1" dirty="0"/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2C2715F7-11E5-45FB-A85E-AB432BE72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4048234"/>
            <a:ext cx="2209790" cy="1714998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B4EBE6A-7E64-4E7A-945D-C655F57124A5}"/>
              </a:ext>
            </a:extLst>
          </p:cNvPr>
          <p:cNvSpPr txBox="1"/>
          <p:nvPr/>
        </p:nvSpPr>
        <p:spPr>
          <a:xfrm>
            <a:off x="2221655" y="4420204"/>
            <a:ext cx="46338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射出物を飛ばして攻撃する</a:t>
            </a:r>
            <a:r>
              <a:rPr kumimoji="1" lang="en-US" altLang="ja-JP" sz="2000" dirty="0"/>
              <a:t>JOB</a:t>
            </a:r>
            <a:r>
              <a:rPr kumimoji="1" lang="ja-JP" altLang="en-US" sz="2000" dirty="0"/>
              <a:t>。</a:t>
            </a:r>
            <a:endParaRPr kumimoji="1" lang="en-US" altLang="ja-JP" sz="2000" dirty="0"/>
          </a:p>
          <a:p>
            <a:r>
              <a:rPr kumimoji="1" lang="ja-JP" altLang="en-US" sz="2000" dirty="0"/>
              <a:t>遠距離ダメージが適用される。</a:t>
            </a:r>
            <a:endParaRPr kumimoji="1" lang="en-US" altLang="ja-JP" sz="2000" dirty="0"/>
          </a:p>
          <a:p>
            <a:r>
              <a:rPr kumimoji="1" lang="ja-JP" altLang="en-US" sz="2000" dirty="0"/>
              <a:t>衝突ダメージは発生しない。</a:t>
            </a:r>
            <a:endParaRPr kumimoji="1" lang="en-US" altLang="ja-JP" sz="2000" dirty="0"/>
          </a:p>
          <a:p>
            <a:r>
              <a:rPr kumimoji="1" lang="en-US" altLang="ja-JP" sz="2000" dirty="0"/>
              <a:t>(JOB</a:t>
            </a:r>
            <a:r>
              <a:rPr kumimoji="1" lang="ja-JP" altLang="en-US" sz="2000" dirty="0"/>
              <a:t>補正 </a:t>
            </a:r>
            <a:r>
              <a:rPr kumimoji="1" lang="en-US" altLang="ja-JP" sz="2000" dirty="0"/>
              <a:t>DF×0.5  SP×0.5)</a:t>
            </a:r>
          </a:p>
          <a:p>
            <a:endParaRPr kumimoji="1" lang="en-US" altLang="ja-JP" sz="16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64B3DD5-A967-4005-AB43-1E21F9BE89FE}"/>
              </a:ext>
            </a:extLst>
          </p:cNvPr>
          <p:cNvSpPr txBox="1"/>
          <p:nvPr/>
        </p:nvSpPr>
        <p:spPr>
          <a:xfrm>
            <a:off x="8305789" y="4379681"/>
            <a:ext cx="463389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AT</a:t>
            </a:r>
            <a:r>
              <a:rPr kumimoji="1" lang="ja-JP" altLang="en-US" sz="2000" dirty="0"/>
              <a:t>値分、バトルフィールドの</a:t>
            </a:r>
            <a:endParaRPr kumimoji="1" lang="en-US" altLang="ja-JP" sz="2000" dirty="0"/>
          </a:p>
          <a:p>
            <a:r>
              <a:rPr kumimoji="1" lang="ja-JP" altLang="en-US" sz="2000" dirty="0"/>
              <a:t>味方キャラクターを定期的に</a:t>
            </a:r>
            <a:endParaRPr kumimoji="1" lang="en-US" altLang="ja-JP" sz="2000" dirty="0"/>
          </a:p>
          <a:p>
            <a:r>
              <a:rPr kumimoji="1" lang="ja-JP" altLang="en-US" sz="2000" dirty="0"/>
              <a:t>回復させる。</a:t>
            </a:r>
            <a:endParaRPr kumimoji="1" lang="en-US" altLang="ja-JP" sz="2000" dirty="0"/>
          </a:p>
          <a:p>
            <a:r>
              <a:rPr kumimoji="1" lang="ja-JP" altLang="en-US" sz="2000" dirty="0"/>
              <a:t>衝突ダメージが発生する。</a:t>
            </a:r>
            <a:endParaRPr kumimoji="1" lang="en-US" altLang="ja-JP" sz="2000" dirty="0"/>
          </a:p>
          <a:p>
            <a:r>
              <a:rPr kumimoji="1" lang="en-US" altLang="ja-JP" sz="2000" dirty="0"/>
              <a:t>(JOB</a:t>
            </a:r>
            <a:r>
              <a:rPr kumimoji="1" lang="ja-JP" altLang="en-US" sz="2000" dirty="0"/>
              <a:t>補正 </a:t>
            </a:r>
            <a:r>
              <a:rPr kumimoji="1" lang="en-US" altLang="ja-JP" sz="2000" dirty="0"/>
              <a:t>AT × 0.3  SP×0.5)</a:t>
            </a:r>
          </a:p>
          <a:p>
            <a:endParaRPr kumimoji="1"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3362867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DA7453-10DB-4660-AA46-E843C09B2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069" y="554353"/>
            <a:ext cx="9520158" cy="1049235"/>
          </a:xfrm>
        </p:spPr>
        <p:txBody>
          <a:bodyPr>
            <a:normAutofit/>
          </a:bodyPr>
          <a:lstStyle/>
          <a:p>
            <a:r>
              <a:rPr kumimoji="1" lang="ja-JP" altLang="en-US" sz="3600" b="1" dirty="0"/>
              <a:t>ステータス画面</a:t>
            </a:r>
            <a:r>
              <a:rPr kumimoji="1" lang="en-US" altLang="ja-JP" sz="3600" b="1" dirty="0"/>
              <a:t>(</a:t>
            </a:r>
            <a:r>
              <a:rPr kumimoji="1" lang="ja-JP" altLang="en-US" sz="3600" b="1" dirty="0"/>
              <a:t>パラメーター</a:t>
            </a:r>
            <a:r>
              <a:rPr kumimoji="1" lang="en-US" altLang="ja-JP" sz="3600" b="1" dirty="0"/>
              <a:t>,</a:t>
            </a:r>
            <a:r>
              <a:rPr kumimoji="1" lang="ja-JP" altLang="en-US" sz="3600" b="1" dirty="0"/>
              <a:t>コスト</a:t>
            </a:r>
            <a:r>
              <a:rPr kumimoji="1" lang="en-US" altLang="ja-JP" sz="3600" b="1" dirty="0"/>
              <a:t>)</a:t>
            </a:r>
            <a:endParaRPr kumimoji="1" lang="ja-JP" altLang="en-US" sz="3600" b="1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CEC2BE5-37F9-4181-877C-F095763B97A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49001" y="2174566"/>
            <a:ext cx="10493998" cy="1346043"/>
          </a:xfrm>
          <a:prstGeom prst="rect">
            <a:avLst/>
          </a:prstGeom>
        </p:spPr>
      </p:pic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FF8D4EE1-9507-494E-9343-9B19C56EF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7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F50C73E-495C-448B-B698-AF5C5CCA904A}"/>
              </a:ext>
            </a:extLst>
          </p:cNvPr>
          <p:cNvSpPr/>
          <p:nvPr/>
        </p:nvSpPr>
        <p:spPr>
          <a:xfrm>
            <a:off x="3694769" y="2135099"/>
            <a:ext cx="5106331" cy="144013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コンテンツ プレースホルダー 2">
            <a:extLst>
              <a:ext uri="{FF2B5EF4-FFF2-40B4-BE49-F238E27FC236}">
                <a16:creationId xmlns:a16="http://schemas.microsoft.com/office/drawing/2014/main" id="{999E34BB-37D1-4166-A373-4B859C187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1328" y="3788930"/>
            <a:ext cx="5383586" cy="6053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ja-JP" sz="3200" dirty="0"/>
              <a:t>COST</a:t>
            </a:r>
            <a:r>
              <a:rPr lang="ja-JP" altLang="en-US" sz="3200" dirty="0"/>
              <a:t>管理</a:t>
            </a:r>
            <a:endParaRPr lang="en-US" altLang="ja-JP" sz="32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E253A3D-A4F2-4655-B276-7D7E914277B5}"/>
              </a:ext>
            </a:extLst>
          </p:cNvPr>
          <p:cNvSpPr txBox="1"/>
          <p:nvPr/>
        </p:nvSpPr>
        <p:spPr>
          <a:xfrm>
            <a:off x="1641328" y="4392624"/>
            <a:ext cx="10042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/>
              <a:t>Status</a:t>
            </a:r>
            <a:r>
              <a:rPr lang="ja-JP" altLang="en-US" sz="2400" dirty="0"/>
              <a:t>の</a:t>
            </a:r>
            <a:r>
              <a:rPr lang="en-US" altLang="ja-JP" sz="2400" dirty="0"/>
              <a:t>Sum</a:t>
            </a:r>
            <a:r>
              <a:rPr lang="ja-JP" altLang="en-US" sz="2400" dirty="0"/>
              <a:t>が</a:t>
            </a:r>
            <a:r>
              <a:rPr lang="en-US" altLang="ja-JP" sz="2400" dirty="0"/>
              <a:t>Cost</a:t>
            </a:r>
            <a:r>
              <a:rPr lang="ja-JP" altLang="en-US" sz="2400" dirty="0"/>
              <a:t>数値以下の場合、キャラクターの生成が可能。</a:t>
            </a:r>
            <a:endParaRPr lang="en-US" altLang="ja-JP" sz="2400" dirty="0"/>
          </a:p>
          <a:p>
            <a:r>
              <a:rPr lang="en-US" altLang="ja-JP" sz="2400" dirty="0"/>
              <a:t>     (CREATE</a:t>
            </a:r>
            <a:r>
              <a:rPr lang="ja-JP" altLang="en-US" sz="2400" dirty="0"/>
              <a:t>ボタンを押せない</a:t>
            </a:r>
            <a:r>
              <a:rPr lang="en-US" altLang="ja-JP" sz="2400" dirty="0"/>
              <a:t>)</a:t>
            </a:r>
          </a:p>
          <a:p>
            <a:endParaRPr kumimoji="1" lang="ja-JP" altLang="en-US" sz="2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D6C52C4-996C-43D3-89F2-CC0CE99A19E4}"/>
              </a:ext>
            </a:extLst>
          </p:cNvPr>
          <p:cNvSpPr txBox="1"/>
          <p:nvPr/>
        </p:nvSpPr>
        <p:spPr>
          <a:xfrm>
            <a:off x="1641327" y="5357824"/>
            <a:ext cx="98975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味方キャラクターがバトルフィールドに４体以上あるときに</a:t>
            </a:r>
            <a:r>
              <a:rPr kumimoji="1" lang="en-US" altLang="ja-JP" sz="2400" dirty="0"/>
              <a:t>CREATE</a:t>
            </a:r>
            <a:r>
              <a:rPr kumimoji="1" lang="ja-JP" altLang="en-US" sz="2400" dirty="0"/>
              <a:t>ボタンが押せない</a:t>
            </a:r>
            <a:r>
              <a:rPr kumimoji="1" lang="en-US" altLang="ja-JP" sz="2400" dirty="0"/>
              <a:t>(</a:t>
            </a:r>
            <a:r>
              <a:rPr kumimoji="1" lang="ja-JP" altLang="en-US" sz="2400" dirty="0"/>
              <a:t>最大</a:t>
            </a:r>
            <a:r>
              <a:rPr kumimoji="1" lang="en-US" altLang="ja-JP" sz="2400" dirty="0"/>
              <a:t>4</a:t>
            </a:r>
            <a:r>
              <a:rPr kumimoji="1" lang="ja-JP" altLang="en-US" sz="2400" dirty="0"/>
              <a:t>体まで生成可のため</a:t>
            </a:r>
            <a:r>
              <a:rPr kumimoji="1" lang="en-US" altLang="ja-JP" sz="2400" dirty="0"/>
              <a:t>)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45562549"/>
      </p:ext>
    </p:extLst>
  </p:cSld>
  <p:clrMapOvr>
    <a:masterClrMapping/>
  </p:clrMapOvr>
</p:sld>
</file>

<file path=ppt/theme/theme1.xml><?xml version="1.0" encoding="utf-8"?>
<a:theme xmlns:a="http://schemas.openxmlformats.org/drawingml/2006/main" name="ギャラリー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2558</TotalTime>
  <Words>457</Words>
  <Application>Microsoft Office PowerPoint</Application>
  <PresentationFormat>ワイド画面</PresentationFormat>
  <Paragraphs>82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Arial</vt:lpstr>
      <vt:lpstr>Palatino Linotype</vt:lpstr>
      <vt:lpstr>ギャラリー</vt:lpstr>
      <vt:lpstr>PowerPoint プレゼンテーション</vt:lpstr>
      <vt:lpstr>基本画面</vt:lpstr>
      <vt:lpstr>バトルフィールド説明</vt:lpstr>
      <vt:lpstr>ステータス画面(パラメーター,コスト)</vt:lpstr>
      <vt:lpstr>ダメージ計算</vt:lpstr>
      <vt:lpstr>ステータス画面(ジョブ)</vt:lpstr>
      <vt:lpstr>ステータス画面(ジョブ)</vt:lpstr>
      <vt:lpstr>ステータス画面(パラメーター,コスト)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k.uryu</dc:creator>
  <cp:lastModifiedBy>k.uryu</cp:lastModifiedBy>
  <cp:revision>42</cp:revision>
  <dcterms:created xsi:type="dcterms:W3CDTF">2019-12-29T13:43:00Z</dcterms:created>
  <dcterms:modified xsi:type="dcterms:W3CDTF">2020-01-26T13:12:19Z</dcterms:modified>
</cp:coreProperties>
</file>