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3" r:id="rId3"/>
    <p:sldId id="273" r:id="rId4"/>
    <p:sldId id="274" r:id="rId5"/>
    <p:sldId id="260" r:id="rId6"/>
    <p:sldId id="261" r:id="rId7"/>
    <p:sldId id="269" r:id="rId8"/>
    <p:sldId id="268" r:id="rId9"/>
    <p:sldId id="258" r:id="rId10"/>
    <p:sldId id="262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6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4648" y="0"/>
            <a:ext cx="7315200" cy="3255264"/>
          </a:xfrm>
        </p:spPr>
        <p:txBody>
          <a:bodyPr/>
          <a:lstStyle/>
          <a:p>
            <a:r>
              <a:rPr kumimoji="1" lang="ja-JP" altLang="en-US" dirty="0"/>
              <a:t>工夫点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0541" y="3429000"/>
            <a:ext cx="7315200" cy="914400"/>
          </a:xfrm>
        </p:spPr>
        <p:txBody>
          <a:bodyPr>
            <a:normAutofit fontScale="25000" lnSpcReduction="20000"/>
          </a:bodyPr>
          <a:lstStyle/>
          <a:p>
            <a:r>
              <a:rPr kumimoji="1" lang="ja-JP" altLang="en-US" sz="9600" dirty="0"/>
              <a:t>・</a:t>
            </a:r>
            <a:r>
              <a:rPr kumimoji="1" lang="ja-JP" altLang="en-US" sz="11200" dirty="0"/>
              <a:t>前提条件：</a:t>
            </a:r>
            <a:r>
              <a:rPr lang="en-US" altLang="ja-JP" sz="11200" dirty="0"/>
              <a:t>Asset</a:t>
            </a:r>
            <a:r>
              <a:rPr lang="ja-JP" altLang="en-US" sz="11200" dirty="0"/>
              <a:t>を使用しない</a:t>
            </a:r>
            <a:endParaRPr lang="en-US" altLang="ja-JP" sz="11200" dirty="0"/>
          </a:p>
          <a:p>
            <a:r>
              <a:rPr kumimoji="1" lang="ja-JP" altLang="en-US" sz="11200" dirty="0"/>
              <a:t>・敵レベルの設定</a:t>
            </a:r>
            <a:endParaRPr kumimoji="1" lang="en-US" altLang="ja-JP" sz="11200" dirty="0"/>
          </a:p>
          <a:p>
            <a:r>
              <a:rPr lang="ja-JP" altLang="en-US" sz="11200" dirty="0"/>
              <a:t>・ジョブ機能の実装</a:t>
            </a:r>
            <a:endParaRPr lang="en-US" altLang="ja-JP" sz="11200" dirty="0"/>
          </a:p>
          <a:p>
            <a:r>
              <a:rPr lang="ja-JP" altLang="en-US" sz="11200" dirty="0"/>
              <a:t>・タグ管理によるクラスの共有化</a:t>
            </a:r>
            <a:endParaRPr lang="en-US" altLang="ja-JP" sz="11200" dirty="0"/>
          </a:p>
          <a:p>
            <a:r>
              <a:rPr lang="ja-JP" altLang="en-US" sz="11200" dirty="0"/>
              <a:t>・タグ管理による判定</a:t>
            </a:r>
            <a:endParaRPr lang="en-US" altLang="ja-JP" sz="11200" dirty="0"/>
          </a:p>
          <a:p>
            <a:r>
              <a:rPr lang="ja-JP" altLang="en-US" sz="11200" dirty="0"/>
              <a:t>・苦労した処理</a:t>
            </a:r>
            <a:endParaRPr lang="en-US" altLang="ja-JP" sz="112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3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タグ管理による判定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76989" y="402671"/>
            <a:ext cx="7315200" cy="1068799"/>
          </a:xfrm>
        </p:spPr>
        <p:txBody>
          <a:bodyPr/>
          <a:lstStyle/>
          <a:p>
            <a:r>
              <a:rPr lang="ja-JP" altLang="en-US" dirty="0"/>
              <a:t>実際のコード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C9A051-357D-4D23-8490-0A2EF693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06" y="2217098"/>
            <a:ext cx="6381750" cy="2981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線吹き出し 2 (枠付き) 4"/>
          <p:cNvSpPr/>
          <p:nvPr/>
        </p:nvSpPr>
        <p:spPr>
          <a:xfrm>
            <a:off x="6691600" y="5246974"/>
            <a:ext cx="4994783" cy="11492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728"/>
              <a:gd name="adj6" fmla="val -1917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lang="ja-JP" altLang="en-US" dirty="0"/>
              <a:t>対象</a:t>
            </a:r>
            <a:r>
              <a:rPr lang="en-US" altLang="ja-JP" dirty="0"/>
              <a:t>(</a:t>
            </a:r>
            <a:r>
              <a:rPr lang="ja-JP" altLang="en-US" dirty="0"/>
              <a:t>敵</a:t>
            </a:r>
            <a:r>
              <a:rPr lang="en-US" altLang="ja-JP" dirty="0"/>
              <a:t>)</a:t>
            </a:r>
            <a:r>
              <a:rPr lang="ja-JP" altLang="en-US" dirty="0"/>
              <a:t>の場合は衝突演出と物理衝撃を発生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9E69AB2-272D-4B57-A343-277F1F04002D}"/>
              </a:ext>
            </a:extLst>
          </p:cNvPr>
          <p:cNvCxnSpPr>
            <a:cxnSpLocks/>
          </p:cNvCxnSpPr>
          <p:nvPr/>
        </p:nvCxnSpPr>
        <p:spPr>
          <a:xfrm>
            <a:off x="3854928" y="2961420"/>
            <a:ext cx="56733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線吹き出し 2 (枠付き) 4">
            <a:extLst>
              <a:ext uri="{FF2B5EF4-FFF2-40B4-BE49-F238E27FC236}">
                <a16:creationId xmlns:a16="http://schemas.microsoft.com/office/drawing/2014/main" id="{CA0562F5-B7A4-47B1-AF3C-5A90404A9103}"/>
              </a:ext>
            </a:extLst>
          </p:cNvPr>
          <p:cNvSpPr/>
          <p:nvPr/>
        </p:nvSpPr>
        <p:spPr>
          <a:xfrm>
            <a:off x="7914880" y="1471470"/>
            <a:ext cx="3376246" cy="925882"/>
          </a:xfrm>
          <a:prstGeom prst="borderCallout2">
            <a:avLst>
              <a:gd name="adj1" fmla="val 82595"/>
              <a:gd name="adj2" fmla="val -3682"/>
              <a:gd name="adj3" fmla="val 81597"/>
              <a:gd name="adj4" fmla="val -16393"/>
              <a:gd name="adj5" fmla="val 143287"/>
              <a:gd name="adj6" fmla="val -2557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①矢を放った際に味方はすり抜けるように処理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7B0440-F962-4C63-A300-007A2850FF93}"/>
              </a:ext>
            </a:extLst>
          </p:cNvPr>
          <p:cNvSpPr txBox="1"/>
          <p:nvPr/>
        </p:nvSpPr>
        <p:spPr>
          <a:xfrm>
            <a:off x="3302670" y="1799215"/>
            <a:ext cx="435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【Bullet(</a:t>
            </a:r>
            <a:r>
              <a:rPr kumimoji="1" lang="ja-JP" altLang="en-US" dirty="0"/>
              <a:t>矢の処理を行うクラス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2589BF-2144-4AE1-8E6D-1F13C0435750}"/>
              </a:ext>
            </a:extLst>
          </p:cNvPr>
          <p:cNvSpPr/>
          <p:nvPr/>
        </p:nvSpPr>
        <p:spPr>
          <a:xfrm>
            <a:off x="4055684" y="3072090"/>
            <a:ext cx="5390319" cy="17832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1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FDFF7-C9A5-4069-BB71-F0E13A0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苦労した処理</a:t>
            </a:r>
            <a:br>
              <a:rPr kumimoji="1" lang="en-US" altLang="ja-JP" dirty="0"/>
            </a:b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C12135E-2037-4844-8132-BF47C393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2" y="3157617"/>
            <a:ext cx="5438708" cy="275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BBCB24-F207-4AB8-AFCA-034C86F7CF5E}"/>
              </a:ext>
            </a:extLst>
          </p:cNvPr>
          <p:cNvSpPr txBox="1"/>
          <p:nvPr/>
        </p:nvSpPr>
        <p:spPr>
          <a:xfrm>
            <a:off x="3879272" y="1123837"/>
            <a:ext cx="852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■実現したかった処理</a:t>
            </a:r>
            <a:r>
              <a:rPr kumimoji="1" lang="en-US" altLang="ja-JP" dirty="0"/>
              <a:t>(</a:t>
            </a:r>
            <a:r>
              <a:rPr kumimoji="1" lang="ja-JP" altLang="en-US" u="sng" dirty="0">
                <a:solidFill>
                  <a:srgbClr val="FF0000"/>
                </a:solidFill>
              </a:rPr>
              <a:t>実例は次のページ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①一回実行するたびに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x(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までの数字を重複なく一つ出力する。</a:t>
            </a:r>
            <a:endParaRPr kumimoji="1" lang="en-US" altLang="ja-JP" dirty="0"/>
          </a:p>
          <a:p>
            <a:r>
              <a:rPr kumimoji="1" lang="ja-JP" altLang="en-US" dirty="0"/>
              <a:t>②すべての数値が重複なく使用されたら、再度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x</a:t>
            </a:r>
            <a:r>
              <a:rPr kumimoji="1" lang="ja-JP" altLang="en-US" dirty="0"/>
              <a:t>までの数値を一つ出力。</a:t>
            </a:r>
            <a:endParaRPr kumimoji="1" lang="en-US" altLang="ja-JP" dirty="0"/>
          </a:p>
          <a:p>
            <a:r>
              <a:rPr kumimoji="1" lang="ja-JP" altLang="en-US" dirty="0"/>
              <a:t>③②を繰り返す。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497793-070F-4302-9E68-0D776D5209D7}"/>
              </a:ext>
            </a:extLst>
          </p:cNvPr>
          <p:cNvSpPr txBox="1"/>
          <p:nvPr/>
        </p:nvSpPr>
        <p:spPr>
          <a:xfrm>
            <a:off x="3666835" y="2620505"/>
            <a:ext cx="85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作成したメソッド</a:t>
            </a:r>
            <a:r>
              <a:rPr kumimoji="1" lang="en-US" altLang="ja-JP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19347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102E5-1346-44DE-BBE8-72681FAC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苦労した処理</a:t>
            </a:r>
            <a:br>
              <a:rPr lang="en-US" altLang="ja-JP" dirty="0"/>
            </a:br>
            <a:r>
              <a:rPr lang="en-US"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7C0FE5-F405-4389-92B7-ECC6F9C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35" y="2570542"/>
            <a:ext cx="8445412" cy="1728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85BDC4-9CA1-4E06-B189-A464963F16BC}"/>
              </a:ext>
            </a:extLst>
          </p:cNvPr>
          <p:cNvSpPr txBox="1"/>
          <p:nvPr/>
        </p:nvSpPr>
        <p:spPr>
          <a:xfrm>
            <a:off x="3666835" y="1039922"/>
            <a:ext cx="85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■実例</a:t>
            </a:r>
            <a:endParaRPr kumimoji="1" lang="en-US" altLang="ja-JP" dirty="0"/>
          </a:p>
          <a:p>
            <a:r>
              <a:rPr kumimoji="1" lang="ja-JP" altLang="en-US" dirty="0"/>
              <a:t>キャラクターをインスタンスした際に、</a:t>
            </a:r>
            <a:endParaRPr kumimoji="1" lang="en-US" altLang="ja-JP" dirty="0"/>
          </a:p>
          <a:p>
            <a:r>
              <a:rPr kumimoji="1" lang="ja-JP" altLang="en-US" dirty="0"/>
              <a:t>キャラ毎の差分画像</a:t>
            </a:r>
            <a:r>
              <a:rPr kumimoji="1" lang="en-US" altLang="ja-JP" dirty="0"/>
              <a:t>15</a:t>
            </a:r>
            <a:r>
              <a:rPr kumimoji="1" lang="ja-JP" altLang="en-US" dirty="0"/>
              <a:t>パターンを重複なく取得してインスタンスを生成する。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A0DB3F-6267-4751-A7AC-5BAFAC0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34" y="4778032"/>
            <a:ext cx="6261579" cy="18939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644BEE-B09A-4CEE-806B-AC0976E4C4B8}"/>
              </a:ext>
            </a:extLst>
          </p:cNvPr>
          <p:cNvSpPr txBox="1"/>
          <p:nvPr/>
        </p:nvSpPr>
        <p:spPr>
          <a:xfrm>
            <a:off x="3478025" y="2082231"/>
            <a:ext cx="85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実例コード</a:t>
            </a:r>
            <a:r>
              <a:rPr kumimoji="1" lang="en-US" altLang="ja-JP" dirty="0"/>
              <a:t>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48A252-5672-4544-8717-4BA80012F72E}"/>
              </a:ext>
            </a:extLst>
          </p:cNvPr>
          <p:cNvSpPr txBox="1"/>
          <p:nvPr/>
        </p:nvSpPr>
        <p:spPr>
          <a:xfrm>
            <a:off x="3546761" y="4353707"/>
            <a:ext cx="852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参考：キャラクターの差分画像</a:t>
            </a:r>
            <a:r>
              <a:rPr kumimoji="1" lang="en-US" altLang="ja-JP" dirty="0"/>
              <a:t>】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5586924-001B-447C-A40B-2116DE64AE52}"/>
              </a:ext>
            </a:extLst>
          </p:cNvPr>
          <p:cNvCxnSpPr>
            <a:cxnSpLocks/>
          </p:cNvCxnSpPr>
          <p:nvPr/>
        </p:nvCxnSpPr>
        <p:spPr>
          <a:xfrm>
            <a:off x="4005930" y="3062088"/>
            <a:ext cx="4299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前提条件：</a:t>
            </a:r>
            <a:r>
              <a:rPr lang="en-US" altLang="ja-JP" dirty="0"/>
              <a:t>Asset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使用しない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コードを一から書くことを課題としていた為、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回復のパーティクルを除き外部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データ</a:t>
            </a:r>
            <a:r>
              <a:rPr kumimoji="1" lang="en-US" altLang="ja-JP" sz="2400" dirty="0"/>
              <a:t>(Asset)</a:t>
            </a:r>
            <a:r>
              <a:rPr kumimoji="1" lang="ja-JP" altLang="en-US" sz="2400" dirty="0"/>
              <a:t>や　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kumimoji="1" lang="ja-JP" altLang="en-US" sz="2400" dirty="0"/>
              <a:t>コードを、そのまま使用しない。</a:t>
            </a:r>
            <a:endParaRPr kumimoji="1" lang="en-US" altLang="ja-JP" sz="24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sz="2400" dirty="0"/>
              <a:t>使用</a:t>
            </a:r>
            <a:r>
              <a:rPr kumimoji="1" lang="ja-JP" altLang="en-US" sz="2400" dirty="0"/>
              <a:t>素材はドワンゴコンテンツのみ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</a:t>
            </a:r>
            <a:r>
              <a:rPr kumimoji="1" lang="ja-JP" altLang="en-US" sz="2400" dirty="0"/>
              <a:t>著作権フリーの</a:t>
            </a:r>
            <a:r>
              <a:rPr lang="ja-JP" altLang="en-US" sz="2400" dirty="0"/>
              <a:t>ニコニコモンズのみを利用。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</a:t>
            </a:r>
            <a:r>
              <a:rPr lang="en-US" altLang="ja-JP" sz="2400" dirty="0"/>
              <a:t>(URL:https://commons.nicovideo.jp/materials/)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1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91CF9-867D-49C7-BDAA-29386ECE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敵レベルの</a:t>
            </a:r>
            <a:br>
              <a:rPr kumimoji="1" lang="en-US" altLang="ja-JP" dirty="0"/>
            </a:br>
            <a:r>
              <a:rPr kumimoji="1" lang="ja-JP" altLang="en-US" dirty="0"/>
              <a:t>設定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B5C9794-2623-44D2-9772-E01FC844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832" y="810329"/>
            <a:ext cx="7088867" cy="417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線吹き出し 2 (枠付き) 14">
            <a:extLst>
              <a:ext uri="{FF2B5EF4-FFF2-40B4-BE49-F238E27FC236}">
                <a16:creationId xmlns:a16="http://schemas.microsoft.com/office/drawing/2014/main" id="{5F482100-A5B9-4CAF-92EF-C7980B966548}"/>
              </a:ext>
            </a:extLst>
          </p:cNvPr>
          <p:cNvSpPr/>
          <p:nvPr/>
        </p:nvSpPr>
        <p:spPr>
          <a:xfrm>
            <a:off x="5224007" y="5209804"/>
            <a:ext cx="6167893" cy="14322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758"/>
              <a:gd name="adj6" fmla="val -7929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三段階で敵レベル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ステータス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選ぶことができます。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具体的なコードは次ページ。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8340B15-E1F7-4449-BFA9-E6B473421E57}"/>
              </a:ext>
            </a:extLst>
          </p:cNvPr>
          <p:cNvSpPr/>
          <p:nvPr/>
        </p:nvSpPr>
        <p:spPr>
          <a:xfrm>
            <a:off x="4792206" y="3302000"/>
            <a:ext cx="960893" cy="482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5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AD2E7-1D61-4203-A94F-E62E5C6E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敵レベルの</a:t>
            </a:r>
            <a:br>
              <a:rPr lang="en-US" altLang="ja-JP" dirty="0"/>
            </a:br>
            <a:r>
              <a:rPr lang="ja-JP" altLang="en-US" dirty="0"/>
              <a:t>設定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5D8F414-DE41-4003-BF69-00800669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092" y="511316"/>
            <a:ext cx="6647208" cy="4593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線吹き出し 2 (枠付き) 14">
            <a:extLst>
              <a:ext uri="{FF2B5EF4-FFF2-40B4-BE49-F238E27FC236}">
                <a16:creationId xmlns:a16="http://schemas.microsoft.com/office/drawing/2014/main" id="{959175F7-F441-4EC0-B14C-8ECB4FDB8428}"/>
              </a:ext>
            </a:extLst>
          </p:cNvPr>
          <p:cNvSpPr/>
          <p:nvPr/>
        </p:nvSpPr>
        <p:spPr>
          <a:xfrm>
            <a:off x="4475110" y="5508817"/>
            <a:ext cx="7056860" cy="837867"/>
          </a:xfrm>
          <a:prstGeom prst="borderCallout2">
            <a:avLst>
              <a:gd name="adj1" fmla="val 18750"/>
              <a:gd name="adj2" fmla="val -8333"/>
              <a:gd name="adj3" fmla="val -955"/>
              <a:gd name="adj4" fmla="val -11988"/>
              <a:gd name="adj5" fmla="val -125860"/>
              <a:gd name="adj6" fmla="val 4400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敵レベル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ステータス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の変更は</a:t>
            </a:r>
            <a:r>
              <a:rPr kumimoji="1" lang="en-US" altLang="ja-JP" sz="2400" dirty="0" err="1"/>
              <a:t>setLevel</a:t>
            </a:r>
            <a:r>
              <a:rPr kumimoji="1" lang="ja-JP" altLang="en-US" sz="2400" dirty="0"/>
              <a:t>メソッドの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引数の数値を変更するだけでよい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697BDA8-8941-48DE-8943-196DAAAAB24C}"/>
              </a:ext>
            </a:extLst>
          </p:cNvPr>
          <p:cNvCxnSpPr>
            <a:cxnSpLocks/>
          </p:cNvCxnSpPr>
          <p:nvPr/>
        </p:nvCxnSpPr>
        <p:spPr>
          <a:xfrm>
            <a:off x="4905648" y="4520080"/>
            <a:ext cx="2807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ジョブ機能の実装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15" name="線吹き出し 2 (枠付き) 14"/>
          <p:cNvSpPr/>
          <p:nvPr/>
        </p:nvSpPr>
        <p:spPr>
          <a:xfrm>
            <a:off x="8588035" y="2851025"/>
            <a:ext cx="2947481" cy="878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128"/>
              <a:gd name="adj6" fmla="val -9243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①チェックボックスから</a:t>
            </a:r>
            <a:r>
              <a:rPr kumimoji="1" lang="en-US" altLang="ja-JP" sz="2400" dirty="0"/>
              <a:t>Job</a:t>
            </a:r>
            <a:r>
              <a:rPr kumimoji="1" lang="ja-JP" altLang="en-US" sz="2400" dirty="0"/>
              <a:t>の選択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6A5581-BA9E-4FB6-BD02-ED6A81DD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55490" y="1458314"/>
            <a:ext cx="7947835" cy="102001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711B5B-4859-46F8-BE8D-6F3628D55E71}"/>
              </a:ext>
            </a:extLst>
          </p:cNvPr>
          <p:cNvSpPr/>
          <p:nvPr/>
        </p:nvSpPr>
        <p:spPr>
          <a:xfrm>
            <a:off x="3655491" y="1738618"/>
            <a:ext cx="2135710" cy="693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B1146EC-5F3E-49F0-9C53-BD4722FC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01" y="3343795"/>
            <a:ext cx="4162714" cy="3379981"/>
          </a:xfrm>
          <a:prstGeom prst="rect">
            <a:avLst/>
          </a:prstGeom>
        </p:spPr>
      </p:pic>
      <p:sp>
        <p:nvSpPr>
          <p:cNvPr id="18" name="線吹き出し 2 (枠付き) 14">
            <a:extLst>
              <a:ext uri="{FF2B5EF4-FFF2-40B4-BE49-F238E27FC236}">
                <a16:creationId xmlns:a16="http://schemas.microsoft.com/office/drawing/2014/main" id="{41EBCE98-8EFE-4674-B931-60535F127A26}"/>
              </a:ext>
            </a:extLst>
          </p:cNvPr>
          <p:cNvSpPr/>
          <p:nvPr/>
        </p:nvSpPr>
        <p:spPr>
          <a:xfrm>
            <a:off x="8369300" y="4379669"/>
            <a:ext cx="3073399" cy="10200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77"/>
              <a:gd name="adj6" fmla="val -128746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②選択した</a:t>
            </a:r>
            <a:r>
              <a:rPr kumimoji="1" lang="en-US" altLang="ja-JP" sz="2400" dirty="0"/>
              <a:t>Job</a:t>
            </a:r>
            <a:r>
              <a:rPr kumimoji="1" lang="ja-JP" altLang="en-US" sz="2400" dirty="0"/>
              <a:t>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スクリプトを有効化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33FA387-5A33-4551-88F2-CAAB0B5F3A58}"/>
              </a:ext>
            </a:extLst>
          </p:cNvPr>
          <p:cNvSpPr/>
          <p:nvPr/>
        </p:nvSpPr>
        <p:spPr>
          <a:xfrm>
            <a:off x="4075081" y="4181813"/>
            <a:ext cx="302003" cy="293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6C06BA0B-31F8-4908-83E6-22CA8337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01" y="224826"/>
            <a:ext cx="7718215" cy="138503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チェックボックスで一つ選択した</a:t>
            </a:r>
            <a:r>
              <a:rPr kumimoji="1" lang="en-US" altLang="ja-JP" sz="2400" dirty="0"/>
              <a:t>Job(</a:t>
            </a:r>
            <a:r>
              <a:rPr kumimoji="1" lang="ja-JP" altLang="en-US" sz="2400" dirty="0"/>
              <a:t>特定の特性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</a:t>
            </a:r>
            <a:r>
              <a:rPr kumimoji="1" lang="ja-JP" altLang="en-US" sz="2400" dirty="0"/>
              <a:t>付与したキャラクターを生成</a:t>
            </a:r>
            <a:r>
              <a:rPr lang="en-US" altLang="ja-JP" sz="2400" dirty="0"/>
              <a:t>(</a:t>
            </a:r>
            <a:r>
              <a:rPr lang="ja-JP" altLang="en-US" sz="2400" dirty="0"/>
              <a:t>登場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させる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0285952-3E92-40C6-89FA-244E11E67E8A}"/>
              </a:ext>
            </a:extLst>
          </p:cNvPr>
          <p:cNvSpPr/>
          <p:nvPr/>
        </p:nvSpPr>
        <p:spPr>
          <a:xfrm>
            <a:off x="4066692" y="4530366"/>
            <a:ext cx="302003" cy="293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E4B2591-F026-417A-863F-CF490CF5A752}"/>
              </a:ext>
            </a:extLst>
          </p:cNvPr>
          <p:cNvSpPr/>
          <p:nvPr/>
        </p:nvSpPr>
        <p:spPr>
          <a:xfrm>
            <a:off x="4075079" y="4906063"/>
            <a:ext cx="302003" cy="293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E6F15B1-5A03-44DC-823A-EABCA0DCD4F6}"/>
              </a:ext>
            </a:extLst>
          </p:cNvPr>
          <p:cNvSpPr/>
          <p:nvPr/>
        </p:nvSpPr>
        <p:spPr>
          <a:xfrm>
            <a:off x="4075080" y="6065141"/>
            <a:ext cx="302003" cy="2936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ジョブ機能の実装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8504" y="431318"/>
            <a:ext cx="8186496" cy="138503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実際の処理</a:t>
            </a:r>
            <a:r>
              <a:rPr kumimoji="1" lang="en-US" altLang="ja-JP" sz="2400" dirty="0"/>
              <a:t>(Create</a:t>
            </a:r>
            <a:r>
              <a:rPr kumimoji="1" lang="ja-JP" altLang="en-US" sz="2400" dirty="0"/>
              <a:t>ボタンを押した際に</a:t>
            </a:r>
            <a:r>
              <a:rPr kumimoji="1" lang="en-US" altLang="ja-JP" sz="2400" dirty="0"/>
              <a:t>Job</a:t>
            </a:r>
            <a:r>
              <a:rPr kumimoji="1" lang="ja-JP" altLang="en-US" sz="2400" dirty="0"/>
              <a:t>の付与を行う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2F7F68-3A28-4149-A60B-59FFE789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8" y="3491598"/>
            <a:ext cx="4681180" cy="326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B92BF1C-925B-4244-A946-0064582C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26" y="2092668"/>
            <a:ext cx="3859466" cy="790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矢印: 左 13">
            <a:extLst>
              <a:ext uri="{FF2B5EF4-FFF2-40B4-BE49-F238E27FC236}">
                <a16:creationId xmlns:a16="http://schemas.microsoft.com/office/drawing/2014/main" id="{F8389A07-3277-4773-A196-D0D74B2EAC68}"/>
              </a:ext>
            </a:extLst>
          </p:cNvPr>
          <p:cNvSpPr/>
          <p:nvPr/>
        </p:nvSpPr>
        <p:spPr>
          <a:xfrm rot="16200000">
            <a:off x="4430429" y="3021132"/>
            <a:ext cx="492853" cy="42529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9555AC6-FCFC-4C1E-9664-801CA5C59061}"/>
              </a:ext>
            </a:extLst>
          </p:cNvPr>
          <p:cNvCxnSpPr>
            <a:cxnSpLocks/>
          </p:cNvCxnSpPr>
          <p:nvPr/>
        </p:nvCxnSpPr>
        <p:spPr>
          <a:xfrm flipV="1">
            <a:off x="3648602" y="2567401"/>
            <a:ext cx="3488295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6BB11E-440D-41CB-AD5C-AAD34CC1B12F}"/>
              </a:ext>
            </a:extLst>
          </p:cNvPr>
          <p:cNvCxnSpPr>
            <a:cxnSpLocks/>
          </p:cNvCxnSpPr>
          <p:nvPr/>
        </p:nvCxnSpPr>
        <p:spPr>
          <a:xfrm flipV="1">
            <a:off x="3648602" y="2842536"/>
            <a:ext cx="348829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0EC305-D3B0-4F82-9873-02954A350D1C}"/>
              </a:ext>
            </a:extLst>
          </p:cNvPr>
          <p:cNvSpPr txBox="1"/>
          <p:nvPr/>
        </p:nvSpPr>
        <p:spPr>
          <a:xfrm>
            <a:off x="3286332" y="1570240"/>
            <a:ext cx="38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en-US" altLang="ja-JP" dirty="0" err="1"/>
              <a:t>Create】Onclick</a:t>
            </a:r>
            <a:r>
              <a:rPr kumimoji="1" lang="ja-JP" altLang="en-US" dirty="0"/>
              <a:t>メソッドの一部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57E26DD-D6F7-4B5F-9B6F-7862B22A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17" y="2196543"/>
            <a:ext cx="4229682" cy="1858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矢印: 左 12">
            <a:extLst>
              <a:ext uri="{FF2B5EF4-FFF2-40B4-BE49-F238E27FC236}">
                <a16:creationId xmlns:a16="http://schemas.microsoft.com/office/drawing/2014/main" id="{87E3BC68-4EC6-441C-AF8D-46462FCD64CD}"/>
              </a:ext>
            </a:extLst>
          </p:cNvPr>
          <p:cNvSpPr/>
          <p:nvPr/>
        </p:nvSpPr>
        <p:spPr>
          <a:xfrm rot="10800000">
            <a:off x="7265643" y="2312635"/>
            <a:ext cx="569674" cy="39031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0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2236D84B-7A47-49D2-B440-9DB3ACF1590E}"/>
              </a:ext>
            </a:extLst>
          </p:cNvPr>
          <p:cNvSpPr txBox="1">
            <a:spLocks/>
          </p:cNvSpPr>
          <p:nvPr/>
        </p:nvSpPr>
        <p:spPr>
          <a:xfrm>
            <a:off x="3690505" y="1104964"/>
            <a:ext cx="7315200" cy="29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ja-JP" sz="1800" dirty="0"/>
              <a:t>【</a:t>
            </a:r>
            <a:r>
              <a:rPr lang="ja-JP" altLang="en-US" sz="1800" dirty="0"/>
              <a:t>自分のタグから敵の情報を取得</a:t>
            </a:r>
            <a:r>
              <a:rPr lang="en-US" altLang="ja-JP" sz="1800" dirty="0"/>
              <a:t>】</a:t>
            </a:r>
            <a:r>
              <a:rPr lang="ja-JP" altLang="en-US" sz="1800" dirty="0"/>
              <a:t>　</a:t>
            </a:r>
            <a:endParaRPr lang="en-US" altLang="ja-JP" sz="1800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71141" y="1128408"/>
            <a:ext cx="3607266" cy="4601183"/>
          </a:xfrm>
        </p:spPr>
        <p:txBody>
          <a:bodyPr/>
          <a:lstStyle/>
          <a:p>
            <a:pPr algn="ctr"/>
            <a:r>
              <a:rPr kumimoji="1" lang="ja-JP" altLang="en-US" dirty="0"/>
              <a:t>タグ管理に</a:t>
            </a:r>
            <a:r>
              <a:rPr lang="ja-JP" altLang="en-US" dirty="0"/>
              <a:t>よ</a:t>
            </a:r>
            <a:r>
              <a:rPr kumimoji="1" lang="ja-JP" altLang="en-US" dirty="0"/>
              <a:t>る</a:t>
            </a:r>
            <a:r>
              <a:rPr lang="ja-JP" altLang="en-US" dirty="0"/>
              <a:t>クラス</a:t>
            </a:r>
            <a:r>
              <a:rPr kumimoji="1" lang="ja-JP" altLang="en-US" dirty="0"/>
              <a:t>の共有化</a:t>
            </a:r>
            <a:br>
              <a:rPr kumimoji="1" lang="en-US" altLang="ja-JP" dirty="0"/>
            </a:b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54767" y="286327"/>
            <a:ext cx="8223538" cy="2994828"/>
          </a:xfrm>
        </p:spPr>
        <p:txBody>
          <a:bodyPr/>
          <a:lstStyle/>
          <a:p>
            <a:r>
              <a:rPr lang="ja-JP" altLang="en-US" dirty="0"/>
              <a:t>自分のオブジェクトのタグを見て、必要な情報を</a:t>
            </a:r>
            <a:r>
              <a:rPr lang="en-US" altLang="ja-JP" dirty="0"/>
              <a:t>Tuple</a:t>
            </a:r>
            <a:r>
              <a:rPr lang="ja-JP" altLang="en-US" dirty="0"/>
              <a:t>型で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複数取得することで敵、味方の判別を行いクラスの共通化を実現。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B86D143-03C8-4C90-8137-36F127C0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69" y="2023852"/>
            <a:ext cx="4625253" cy="4787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2879A4A-3C4D-4F57-AAE0-CD66CE83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36" y="2482768"/>
            <a:ext cx="3711631" cy="75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矢印: 左 12">
            <a:extLst>
              <a:ext uri="{FF2B5EF4-FFF2-40B4-BE49-F238E27FC236}">
                <a16:creationId xmlns:a16="http://schemas.microsoft.com/office/drawing/2014/main" id="{1CF7EA2D-ED7B-4B41-BAAA-31451EE606CA}"/>
              </a:ext>
            </a:extLst>
          </p:cNvPr>
          <p:cNvSpPr/>
          <p:nvPr/>
        </p:nvSpPr>
        <p:spPr>
          <a:xfrm rot="10800000">
            <a:off x="6997521" y="2482768"/>
            <a:ext cx="533488" cy="23922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93A9DEC-5419-44E1-B24F-2572F89B11AF}"/>
              </a:ext>
            </a:extLst>
          </p:cNvPr>
          <p:cNvCxnSpPr>
            <a:cxnSpLocks/>
          </p:cNvCxnSpPr>
          <p:nvPr/>
        </p:nvCxnSpPr>
        <p:spPr>
          <a:xfrm>
            <a:off x="3619029" y="2686270"/>
            <a:ext cx="33857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097116CB-E5B2-4673-8F75-5DA0E52009AF}"/>
              </a:ext>
            </a:extLst>
          </p:cNvPr>
          <p:cNvSpPr txBox="1">
            <a:spLocks/>
          </p:cNvSpPr>
          <p:nvPr/>
        </p:nvSpPr>
        <p:spPr>
          <a:xfrm>
            <a:off x="3654767" y="2209928"/>
            <a:ext cx="7315200" cy="29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42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CE8826-EED5-4A43-85B3-781F403C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3" y="1352861"/>
            <a:ext cx="6481370" cy="5505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71141" y="1128408"/>
            <a:ext cx="3607266" cy="4601183"/>
          </a:xfrm>
        </p:spPr>
        <p:txBody>
          <a:bodyPr/>
          <a:lstStyle/>
          <a:p>
            <a:pPr algn="ctr"/>
            <a:r>
              <a:rPr kumimoji="1" lang="ja-JP" altLang="en-US" dirty="0"/>
              <a:t>タグ管理に</a:t>
            </a:r>
            <a:r>
              <a:rPr lang="ja-JP" altLang="en-US" dirty="0"/>
              <a:t>よ</a:t>
            </a:r>
            <a:r>
              <a:rPr kumimoji="1" lang="ja-JP" altLang="en-US" dirty="0"/>
              <a:t>る</a:t>
            </a:r>
            <a:r>
              <a:rPr lang="ja-JP" altLang="en-US" dirty="0"/>
              <a:t>クラス</a:t>
            </a:r>
            <a:r>
              <a:rPr kumimoji="1" lang="ja-JP" altLang="en-US" dirty="0"/>
              <a:t>の共有化</a:t>
            </a:r>
            <a:br>
              <a:rPr kumimoji="1" lang="en-US" altLang="ja-JP" dirty="0"/>
            </a:b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52826" y="-77802"/>
            <a:ext cx="8031596" cy="2994828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具体例</a:t>
            </a:r>
            <a:r>
              <a:rPr lang="en-US" altLang="ja-JP" dirty="0"/>
              <a:t>】</a:t>
            </a:r>
            <a:r>
              <a:rPr lang="ja-JP" altLang="en-US" dirty="0"/>
              <a:t>タグ情報から共通のクラスで異なる処理</a:t>
            </a:r>
            <a:r>
              <a:rPr lang="en-US" altLang="ja-JP" dirty="0"/>
              <a:t>(</a:t>
            </a:r>
            <a:r>
              <a:rPr lang="ja-JP" altLang="en-US" dirty="0"/>
              <a:t>挙動</a:t>
            </a:r>
            <a:r>
              <a:rPr lang="en-US" altLang="ja-JP" dirty="0"/>
              <a:t>)</a:t>
            </a:r>
            <a:r>
              <a:rPr lang="ja-JP" altLang="en-US" dirty="0"/>
              <a:t>を行う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使用例：敵味方共通のキャラクター移動のクラスで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 適切な方向に動かす処理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BF567F-F0F6-453E-81F6-9EC7E46B8EDC}"/>
              </a:ext>
            </a:extLst>
          </p:cNvPr>
          <p:cNvSpPr/>
          <p:nvPr/>
        </p:nvSpPr>
        <p:spPr>
          <a:xfrm>
            <a:off x="4022129" y="1815073"/>
            <a:ext cx="3227404" cy="704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2 (枠付き) 4">
            <a:extLst>
              <a:ext uri="{FF2B5EF4-FFF2-40B4-BE49-F238E27FC236}">
                <a16:creationId xmlns:a16="http://schemas.microsoft.com/office/drawing/2014/main" id="{5CA3AAC5-9925-4CFC-96DA-228892D428AB}"/>
              </a:ext>
            </a:extLst>
          </p:cNvPr>
          <p:cNvSpPr/>
          <p:nvPr/>
        </p:nvSpPr>
        <p:spPr>
          <a:xfrm>
            <a:off x="7612878" y="4185242"/>
            <a:ext cx="4089472" cy="605178"/>
          </a:xfrm>
          <a:prstGeom prst="borderCallout2">
            <a:avLst>
              <a:gd name="adj1" fmla="val 18750"/>
              <a:gd name="adj2" fmla="val 78"/>
              <a:gd name="adj3" fmla="val 18750"/>
              <a:gd name="adj4" fmla="val -16667"/>
              <a:gd name="adj5" fmla="val 34773"/>
              <a:gd name="adj6" fmla="val -17597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②最短の敵のオブジェクトを取得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1B0233-1F96-481F-83B4-E16D838442F2}"/>
              </a:ext>
            </a:extLst>
          </p:cNvPr>
          <p:cNvSpPr/>
          <p:nvPr/>
        </p:nvSpPr>
        <p:spPr>
          <a:xfrm>
            <a:off x="4093828" y="4185242"/>
            <a:ext cx="3431097" cy="680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線吹き出し 2 (枠付き) 4"/>
          <p:cNvSpPr/>
          <p:nvPr/>
        </p:nvSpPr>
        <p:spPr>
          <a:xfrm>
            <a:off x="7616941" y="1815073"/>
            <a:ext cx="4104250" cy="605178"/>
          </a:xfrm>
          <a:prstGeom prst="borderCallout2">
            <a:avLst>
              <a:gd name="adj1" fmla="val 18750"/>
              <a:gd name="adj2" fmla="val -3427"/>
              <a:gd name="adj3" fmla="val 18750"/>
              <a:gd name="adj4" fmla="val -16667"/>
              <a:gd name="adj5" fmla="val 30615"/>
              <a:gd name="adj6" fmla="val -1762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①自分のタグから敵の情報を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取得し変数に格納する。</a:t>
            </a:r>
          </a:p>
        </p:txBody>
      </p:sp>
    </p:spTree>
    <p:extLst>
      <p:ext uri="{BB962C8B-B14F-4D97-AF65-F5344CB8AC3E}">
        <p14:creationId xmlns:p14="http://schemas.microsoft.com/office/powerpoint/2010/main" val="98152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タグ管理による判定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66872" y="-421856"/>
            <a:ext cx="7315200" cy="3543510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①</a:t>
            </a:r>
            <a:r>
              <a:rPr kumimoji="1" lang="ja-JP" altLang="en-US" sz="2400" b="1" dirty="0"/>
              <a:t>矢を放った際に味方はすり抜けるように処理</a:t>
            </a:r>
            <a:endParaRPr kumimoji="1" lang="en-US" altLang="ja-JP" sz="2400" b="1" dirty="0"/>
          </a:p>
          <a:p>
            <a:r>
              <a:rPr lang="ja-JP" altLang="en-US" sz="2400" b="1" dirty="0"/>
              <a:t>②対象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敵</a:t>
            </a:r>
            <a:r>
              <a:rPr lang="en-US" altLang="ja-JP" sz="2400" b="1" dirty="0"/>
              <a:t>)</a:t>
            </a:r>
            <a:r>
              <a:rPr lang="ja-JP" altLang="en-US" sz="2400" b="1" dirty="0"/>
              <a:t>の場合は衝突演出と物理衝撃を発生</a:t>
            </a:r>
            <a:endParaRPr kumimoji="1" lang="ja-JP" altLang="en-US" sz="2400" b="1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513A953-EF80-4CE4-BC70-D4AFDFEC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16" y="2782981"/>
            <a:ext cx="5324475" cy="2571750"/>
          </a:xfrm>
          <a:prstGeom prst="rect">
            <a:avLst/>
          </a:prstGeom>
        </p:spPr>
      </p:pic>
      <p:sp>
        <p:nvSpPr>
          <p:cNvPr id="12" name="線吹き出し 2 (枠付き) 14">
            <a:extLst>
              <a:ext uri="{FF2B5EF4-FFF2-40B4-BE49-F238E27FC236}">
                <a16:creationId xmlns:a16="http://schemas.microsoft.com/office/drawing/2014/main" id="{C83B0D3D-0DB2-43A9-B237-C13B43004608}"/>
              </a:ext>
            </a:extLst>
          </p:cNvPr>
          <p:cNvSpPr/>
          <p:nvPr/>
        </p:nvSpPr>
        <p:spPr>
          <a:xfrm>
            <a:off x="8092789" y="2201627"/>
            <a:ext cx="4099211" cy="650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330"/>
              <a:gd name="adj6" fmla="val -3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が射出した矢は味方をすり抜ける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43BBC94-1C57-4D73-AB26-4D9E53CB9F50}"/>
              </a:ext>
            </a:extLst>
          </p:cNvPr>
          <p:cNvSpPr/>
          <p:nvPr/>
        </p:nvSpPr>
        <p:spPr>
          <a:xfrm>
            <a:off x="8020977" y="3099733"/>
            <a:ext cx="409959" cy="4345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9CAA065-B845-496A-861F-90B30FB06453}"/>
              </a:ext>
            </a:extLst>
          </p:cNvPr>
          <p:cNvSpPr/>
          <p:nvPr/>
        </p:nvSpPr>
        <p:spPr>
          <a:xfrm>
            <a:off x="6868294" y="4216867"/>
            <a:ext cx="409959" cy="4345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線吹き出し 2 (枠付き) 14">
            <a:extLst>
              <a:ext uri="{FF2B5EF4-FFF2-40B4-BE49-F238E27FC236}">
                <a16:creationId xmlns:a16="http://schemas.microsoft.com/office/drawing/2014/main" id="{44CB0929-E00B-4EDE-B689-9C411D5180B2}"/>
              </a:ext>
            </a:extLst>
          </p:cNvPr>
          <p:cNvSpPr/>
          <p:nvPr/>
        </p:nvSpPr>
        <p:spPr>
          <a:xfrm>
            <a:off x="7278252" y="5675860"/>
            <a:ext cx="4812147" cy="7740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154"/>
              <a:gd name="adj6" fmla="val -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②</a:t>
            </a:r>
            <a:r>
              <a:rPr kumimoji="1" lang="en-US" altLang="ja-JP" sz="2000" dirty="0"/>
              <a:t>B</a:t>
            </a:r>
            <a:r>
              <a:rPr kumimoji="1" lang="ja-JP" altLang="en-US" sz="2000" dirty="0"/>
              <a:t>が射出した矢は敵にあたり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　　一瞬敵の動きを遅くする処理を行う</a:t>
            </a:r>
          </a:p>
        </p:txBody>
      </p:sp>
    </p:spTree>
    <p:extLst>
      <p:ext uri="{BB962C8B-B14F-4D97-AF65-F5344CB8AC3E}">
        <p14:creationId xmlns:p14="http://schemas.microsoft.com/office/powerpoint/2010/main" val="2979318022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1694</TotalTime>
  <Words>607</Words>
  <Application>Microsoft Office PowerPoint</Application>
  <PresentationFormat>ワイド画面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フレーム</vt:lpstr>
      <vt:lpstr>工夫点</vt:lpstr>
      <vt:lpstr>前提条件：Assetを 使用しない</vt:lpstr>
      <vt:lpstr>敵レベルの 設定(1/2)</vt:lpstr>
      <vt:lpstr>敵レベルの 設定(2/2)</vt:lpstr>
      <vt:lpstr>ジョブ機能の実装(1/2)</vt:lpstr>
      <vt:lpstr>ジョブ機能の実装(2/2)</vt:lpstr>
      <vt:lpstr>タグ管理によるクラスの共有化 (1/2)</vt:lpstr>
      <vt:lpstr>タグ管理によるクラスの共有化 (2/2)</vt:lpstr>
      <vt:lpstr>タグ管理による判定(1/2)</vt:lpstr>
      <vt:lpstr>タグ管理による判定(2/2)</vt:lpstr>
      <vt:lpstr>苦労した処理 (1/2)</vt:lpstr>
      <vt:lpstr>苦労した処理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瓜生 幸平</dc:creator>
  <cp:lastModifiedBy>k.uryu</cp:lastModifiedBy>
  <cp:revision>41</cp:revision>
  <dcterms:created xsi:type="dcterms:W3CDTF">2020-01-07T02:04:33Z</dcterms:created>
  <dcterms:modified xsi:type="dcterms:W3CDTF">2020-01-26T12:24:01Z</dcterms:modified>
</cp:coreProperties>
</file>