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6" r:id="rId4"/>
    <p:sldId id="270" r:id="rId5"/>
    <p:sldId id="268" r:id="rId6"/>
    <p:sldId id="271" r:id="rId7"/>
    <p:sldId id="269" r:id="rId8"/>
    <p:sldId id="273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8BD1B"/>
    <a:srgbClr val="CC830E"/>
    <a:srgbClr val="688464"/>
    <a:srgbClr val="B54C2D"/>
    <a:srgbClr val="698968"/>
    <a:srgbClr val="884030"/>
    <a:srgbClr val="D79A70"/>
    <a:srgbClr val="E0B799"/>
    <a:srgbClr val="723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4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digit.com/blog/importance-of-website/" TargetMode="External"/><Relationship Id="rId2" Type="http://schemas.openxmlformats.org/officeDocument/2006/relationships/image" Target="../media/image26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16" y="2432593"/>
            <a:ext cx="3296197" cy="2800702"/>
          </a:xfrm>
        </p:spPr>
        <p:txBody>
          <a:bodyPr>
            <a:normAutofit lnSpcReduction="10000"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</a:rPr>
              <a:t>hatever the size of your organization, a website is an essential business tool. </a:t>
            </a:r>
          </a:p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Calibri" panose="020F0502020204030204" pitchFamily="34" charset="0"/>
              </a:rPr>
              <a:t>owever, having a good-looking site is no longer enough - it needs to actively work for you by attracting new business and driving your company forward.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68708-2A62-79D9-04B8-85DE0793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16" y="167161"/>
            <a:ext cx="9440034" cy="5491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Professional Ecommerce Website that makes your business as a </a:t>
            </a:r>
            <a:endParaRPr lang="en-US" sz="28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5E705-969D-C34A-9A03-94507FA308B4}"/>
              </a:ext>
            </a:extLst>
          </p:cNvPr>
          <p:cNvSpPr txBox="1"/>
          <p:nvPr/>
        </p:nvSpPr>
        <p:spPr>
          <a:xfrm>
            <a:off x="2459658" y="6316613"/>
            <a:ext cx="7675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</a:rPr>
              <a:t>Here are 9 steps to ensure your website works hard for your business.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1A1440-6C42-EA09-3FA5-CB07003C7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89" y="1868938"/>
            <a:ext cx="7022925" cy="3928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7764A6-0AFB-1513-3758-7839820B0A43}"/>
              </a:ext>
            </a:extLst>
          </p:cNvPr>
          <p:cNvSpPr txBox="1"/>
          <p:nvPr/>
        </p:nvSpPr>
        <p:spPr>
          <a:xfrm>
            <a:off x="5412996" y="924983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B54C2D"/>
                </a:solidFill>
                <a:effectLst/>
                <a:latin typeface="Vivaldi" panose="03020602050506090804" pitchFamily="66" charset="0"/>
              </a:rPr>
              <a:t>Fastest-Growing Business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8B31815-DD1F-6453-1A4E-55101D4E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99" y="3682432"/>
            <a:ext cx="5313026" cy="307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51A40C-857B-CB8F-71DB-5B077BCF8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99" y="1528404"/>
            <a:ext cx="5313026" cy="307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74866E-956F-D546-670D-BB4705F09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95" y="-265564"/>
            <a:ext cx="5539530" cy="27138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38A771-185F-E562-D259-11799D408398}"/>
              </a:ext>
            </a:extLst>
          </p:cNvPr>
          <p:cNvSpPr txBox="1"/>
          <p:nvPr/>
        </p:nvSpPr>
        <p:spPr>
          <a:xfrm>
            <a:off x="1750848" y="2098448"/>
            <a:ext cx="43119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ebsite is a business tool, and whilst good design is important, first and foremost it should be business-led. </a:t>
            </a:r>
          </a:p>
          <a:p>
            <a:pPr algn="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ncreasingly, current and potential customers engage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a company via website, 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think of it as your showcase. </a:t>
            </a:r>
          </a:p>
          <a:p>
            <a:pPr algn="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onsistent branding and developing 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defined identity starts with your website and is then carried on through marketing, stationery, brochures and other activity.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8F6720-3BEE-3FDB-E191-39B0FBEA0E22}"/>
              </a:ext>
            </a:extLst>
          </p:cNvPr>
          <p:cNvSpPr txBox="1"/>
          <p:nvPr/>
        </p:nvSpPr>
        <p:spPr>
          <a:xfrm>
            <a:off x="1559646" y="837072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Make a site Business Driven.</a:t>
            </a:r>
            <a:endParaRPr lang="en-US" sz="3200" dirty="0">
              <a:solidFill>
                <a:srgbClr val="E8BD1B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2ABEF8-7690-CA6F-C23F-5FB25182B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2" y="160471"/>
            <a:ext cx="1246524" cy="16470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B5EE919-E25C-4763-10B9-C94D320EF5EB}"/>
              </a:ext>
            </a:extLst>
          </p:cNvPr>
          <p:cNvSpPr txBox="1"/>
          <p:nvPr/>
        </p:nvSpPr>
        <p:spPr>
          <a:xfrm>
            <a:off x="313122" y="54966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01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92406-DA01-A71A-9BB4-FFB4F3BDC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6"/>
          <a:stretch/>
        </p:blipFill>
        <p:spPr>
          <a:xfrm>
            <a:off x="0" y="0"/>
            <a:ext cx="12192000" cy="6907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5B2FEE-CDD5-D346-2417-7439E6A06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2" y="160471"/>
            <a:ext cx="1246524" cy="1647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F69F3-58B5-F0DF-32A2-00FC697F6BFC}"/>
              </a:ext>
            </a:extLst>
          </p:cNvPr>
          <p:cNvSpPr txBox="1"/>
          <p:nvPr/>
        </p:nvSpPr>
        <p:spPr>
          <a:xfrm>
            <a:off x="645246" y="2397948"/>
            <a:ext cx="61849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</a:rPr>
              <a:t>oes your site reflect changes in the marketplace?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</a:rPr>
              <a:t>oes it still address your target market?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</a:rPr>
              <a:t>re the design, content and graphics still relevant?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</a:rPr>
              <a:t>oes it accurately showcase your business?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0FA38-1084-05A1-7732-04DDA8F2DF8A}"/>
              </a:ext>
            </a:extLst>
          </p:cNvPr>
          <p:cNvSpPr txBox="1"/>
          <p:nvPr/>
        </p:nvSpPr>
        <p:spPr>
          <a:xfrm>
            <a:off x="313122" y="54966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02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89598-EEB9-FF72-428C-097275571C7F}"/>
              </a:ext>
            </a:extLst>
          </p:cNvPr>
          <p:cNvSpPr txBox="1"/>
          <p:nvPr/>
        </p:nvSpPr>
        <p:spPr>
          <a:xfrm>
            <a:off x="1559646" y="837072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Review and reflect on design</a:t>
            </a:r>
            <a:endParaRPr lang="en-US" sz="3200" dirty="0">
              <a:solidFill>
                <a:srgbClr val="E8BD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F96E1E-9161-1B95-6FAA-908F26A32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5"/>
          <a:stretch/>
        </p:blipFill>
        <p:spPr>
          <a:xfrm>
            <a:off x="0" y="0"/>
            <a:ext cx="12192000" cy="703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F54E4-FC90-4330-EC01-1D255A85E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30" y="717468"/>
            <a:ext cx="6844011" cy="6844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30879-D58D-E7AE-B0BD-FC0D0E950C03}"/>
              </a:ext>
            </a:extLst>
          </p:cNvPr>
          <p:cNvSpPr txBox="1"/>
          <p:nvPr/>
        </p:nvSpPr>
        <p:spPr>
          <a:xfrm>
            <a:off x="1282118" y="2199700"/>
            <a:ext cx="43119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reat design is also another way that you can really differentiate yourself from the competition.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ake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your site looks attractive and professional, as well as being functional.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ltimately, this will increase visitors, page view rates - and new business.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C14E0-B47A-5982-B271-10E70A7F6E48}"/>
              </a:ext>
            </a:extLst>
          </p:cNvPr>
          <p:cNvSpPr txBox="1"/>
          <p:nvPr/>
        </p:nvSpPr>
        <p:spPr>
          <a:xfrm>
            <a:off x="1559646" y="837072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Differentiate through design</a:t>
            </a:r>
            <a:endParaRPr lang="en-US" sz="3200" dirty="0">
              <a:solidFill>
                <a:srgbClr val="E8BD1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21565-5DDC-D2D5-668A-1489E972BB7E}"/>
              </a:ext>
            </a:extLst>
          </p:cNvPr>
          <p:cNvSpPr txBox="1"/>
          <p:nvPr/>
        </p:nvSpPr>
        <p:spPr>
          <a:xfrm>
            <a:off x="313122" y="54966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03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4FC61C-5AC4-9873-5D3F-D735A67F4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4" y="160471"/>
            <a:ext cx="1246524" cy="16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38F6720-3BEE-3FDB-E191-39B0FBEA0E22}"/>
              </a:ext>
            </a:extLst>
          </p:cNvPr>
          <p:cNvSpPr txBox="1"/>
          <p:nvPr/>
        </p:nvSpPr>
        <p:spPr>
          <a:xfrm>
            <a:off x="1927946" y="691617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Make a site Mobile friendly.</a:t>
            </a:r>
            <a:endParaRPr lang="en-US" sz="3200" dirty="0">
              <a:solidFill>
                <a:srgbClr val="E8BD1B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2ABEF8-7690-CA6F-C23F-5FB25182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2" y="160471"/>
            <a:ext cx="1246524" cy="16470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B5EE919-E25C-4763-10B9-C94D320EF5EB}"/>
              </a:ext>
            </a:extLst>
          </p:cNvPr>
          <p:cNvSpPr txBox="1"/>
          <p:nvPr/>
        </p:nvSpPr>
        <p:spPr>
          <a:xfrm>
            <a:off x="313122" y="54966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04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98EE44-D2F6-7789-0573-E74D3822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45" y="1764831"/>
            <a:ext cx="2396625" cy="42579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AD11E5-38B4-A793-18BD-6C95E693E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07" y="1804401"/>
            <a:ext cx="2395729" cy="42611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2EFAD4-6E4E-897C-FB7F-10457ED9B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69" y="1761690"/>
            <a:ext cx="2395729" cy="42611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1456BC-5899-CF2C-1A52-7A329CA40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49" y="1783046"/>
            <a:ext cx="2395729" cy="42611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BACBCB7-A678-8D2A-0265-7061ACC101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10057139" y="-1851206"/>
            <a:ext cx="1015512" cy="8814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19EDB05-AC76-3E5F-7622-21FCE663A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10912603" y="-1462868"/>
            <a:ext cx="114127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525A2F8-D8A4-3FC9-5F7E-86F708054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11069930" y="-3429000"/>
            <a:ext cx="101551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0AEA754-7D0F-0D8C-1FA4-50F61F969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0">
            <a:off x="11290532" y="-1459515"/>
            <a:ext cx="968593" cy="1619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8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125BA-E693-C4A0-7E5F-6C84DE014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5"/>
          <a:stretch/>
        </p:blipFill>
        <p:spPr>
          <a:xfrm>
            <a:off x="0" y="0"/>
            <a:ext cx="12192000" cy="68580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99EBC-5E17-014A-AFAA-3B60F497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71" y="1909669"/>
            <a:ext cx="6858000" cy="367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FFB8C7-24DE-37BD-A204-9C63438574E6}"/>
              </a:ext>
            </a:extLst>
          </p:cNvPr>
          <p:cNvSpPr txBox="1"/>
          <p:nvPr/>
        </p:nvSpPr>
        <p:spPr>
          <a:xfrm>
            <a:off x="2435946" y="722772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Make a site Business Driven.</a:t>
            </a:r>
            <a:endParaRPr lang="en-US" sz="3200" dirty="0">
              <a:solidFill>
                <a:srgbClr val="E8BD1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CDC15-6353-36DF-3903-6FB8F255EF8D}"/>
              </a:ext>
            </a:extLst>
          </p:cNvPr>
          <p:cNvSpPr txBox="1"/>
          <p:nvPr/>
        </p:nvSpPr>
        <p:spPr>
          <a:xfrm>
            <a:off x="5172075" y="5730304"/>
            <a:ext cx="663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“A website should be continually developing”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27AE6-4F56-B5C5-E14C-24F3A350C071}"/>
              </a:ext>
            </a:extLst>
          </p:cNvPr>
          <p:cNvSpPr txBox="1"/>
          <p:nvPr/>
        </p:nvSpPr>
        <p:spPr>
          <a:xfrm>
            <a:off x="313122" y="54966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05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8B31815-DD1F-6453-1A4E-55101D4E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99" y="3682432"/>
            <a:ext cx="5313026" cy="307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51A40C-857B-CB8F-71DB-5B077BCF8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99" y="1528404"/>
            <a:ext cx="5313026" cy="3073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74866E-956F-D546-670D-BB4705F09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95" y="-265564"/>
            <a:ext cx="5539530" cy="27138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8F6720-3BEE-3FDB-E191-39B0FBEA0E22}"/>
              </a:ext>
            </a:extLst>
          </p:cNvPr>
          <p:cNvSpPr txBox="1"/>
          <p:nvPr/>
        </p:nvSpPr>
        <p:spPr>
          <a:xfrm>
            <a:off x="1559646" y="837072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Make a site Business Driven.</a:t>
            </a:r>
            <a:endParaRPr lang="en-US" sz="3200" dirty="0">
              <a:solidFill>
                <a:srgbClr val="E8BD1B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2ABEF8-7690-CA6F-C23F-5FB25182B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2" y="160471"/>
            <a:ext cx="1246524" cy="16470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B5EE919-E25C-4763-10B9-C94D320EF5EB}"/>
              </a:ext>
            </a:extLst>
          </p:cNvPr>
          <p:cNvSpPr txBox="1"/>
          <p:nvPr/>
        </p:nvSpPr>
        <p:spPr>
          <a:xfrm>
            <a:off x="313122" y="54966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01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46385-D7C5-7621-2AD5-928126BFA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71" y="2250848"/>
            <a:ext cx="6858000" cy="367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D908E-2777-9D2A-CC0D-AE44C6DEE887}"/>
              </a:ext>
            </a:extLst>
          </p:cNvPr>
          <p:cNvSpPr txBox="1"/>
          <p:nvPr/>
        </p:nvSpPr>
        <p:spPr>
          <a:xfrm>
            <a:off x="421747" y="2806696"/>
            <a:ext cx="1927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effectLst/>
                <a:latin typeface="Calibri" panose="020F0502020204030204" pitchFamily="34" charset="0"/>
              </a:rPr>
              <a:t>A website should be continually developing.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AC941-C74B-16AB-9022-756E60DA3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598E4-440E-6A49-070A-C2C1B9C5BED8}"/>
              </a:ext>
            </a:extLst>
          </p:cNvPr>
          <p:cNvSpPr txBox="1"/>
          <p:nvPr/>
        </p:nvSpPr>
        <p:spPr>
          <a:xfrm>
            <a:off x="465522" y="56490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06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5670-595C-B633-2454-27D44ABDF1E3}"/>
              </a:ext>
            </a:extLst>
          </p:cNvPr>
          <p:cNvSpPr txBox="1"/>
          <p:nvPr/>
        </p:nvSpPr>
        <p:spPr>
          <a:xfrm>
            <a:off x="899046" y="416106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Make the most of online marketing</a:t>
            </a:r>
            <a:endParaRPr lang="en-US" sz="3200" dirty="0">
              <a:solidFill>
                <a:srgbClr val="E8BD1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04D57-226F-5879-09E4-7B220D11E2F8}"/>
              </a:ext>
            </a:extLst>
          </p:cNvPr>
          <p:cNvSpPr txBox="1"/>
          <p:nvPr/>
        </p:nvSpPr>
        <p:spPr>
          <a:xfrm>
            <a:off x="3585974" y="4434787"/>
            <a:ext cx="6311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effectLst/>
                <a:latin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</a:rPr>
              <a:t>he internet is essentially demand-led, </a:t>
            </a:r>
          </a:p>
          <a:p>
            <a:pPr algn="r"/>
            <a:r>
              <a:rPr lang="en-US" sz="3200" dirty="0">
                <a:effectLst/>
                <a:latin typeface="Calibri" panose="020F0502020204030204" pitchFamily="34" charset="0"/>
              </a:rPr>
              <a:t>W</a:t>
            </a:r>
            <a:r>
              <a:rPr lang="en-US" dirty="0">
                <a:effectLst/>
                <a:latin typeface="Calibri" panose="020F0502020204030204" pitchFamily="34" charset="0"/>
              </a:rPr>
              <a:t>ith</a:t>
            </a:r>
            <a:r>
              <a:rPr lang="en-US" sz="1800" dirty="0">
                <a:effectLst/>
                <a:latin typeface="Calibri" panose="020F0502020204030204" pitchFamily="34" charset="0"/>
              </a:rPr>
              <a:t> SEO you can get more bang for your buck on the internet than advertising in a magazine.</a:t>
            </a:r>
          </a:p>
          <a:p>
            <a:pPr algn="r"/>
            <a:r>
              <a:rPr lang="en-US" sz="3200" dirty="0">
                <a:effectLst/>
                <a:latin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</a:rPr>
              <a:t>hoose the media and tactics that work best for </a:t>
            </a:r>
          </a:p>
          <a:p>
            <a:pPr algn="r"/>
            <a:r>
              <a:rPr lang="en-US" sz="1800" dirty="0">
                <a:effectLst/>
                <a:latin typeface="Calibri" panose="020F0502020204030204" pitchFamily="34" charset="0"/>
              </a:rPr>
              <a:t>your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BD18A-6B72-0CFA-44F6-E6E465F1A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914BA-FD4C-A6E8-BDCA-21F9CDC8CEC6}"/>
              </a:ext>
            </a:extLst>
          </p:cNvPr>
          <p:cNvSpPr txBox="1"/>
          <p:nvPr/>
        </p:nvSpPr>
        <p:spPr>
          <a:xfrm>
            <a:off x="6096000" y="5574784"/>
            <a:ext cx="618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</a:rPr>
              <a:t>M</a:t>
            </a:r>
            <a:r>
              <a:rPr lang="en-US" sz="1800" dirty="0">
                <a:effectLst/>
                <a:latin typeface="Calibri" panose="020F0502020204030204" pitchFamily="34" charset="0"/>
              </a:rPr>
              <a:t>ake your site is picked up by people through search engines.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EB46-0CFF-565B-9E83-5FD0F86D337F}"/>
              </a:ext>
            </a:extLst>
          </p:cNvPr>
          <p:cNvSpPr txBox="1"/>
          <p:nvPr/>
        </p:nvSpPr>
        <p:spPr>
          <a:xfrm>
            <a:off x="465522" y="5649016"/>
            <a:ext cx="1246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E8BD1B"/>
                </a:solidFill>
                <a:effectLst/>
                <a:latin typeface="Vivaldi" panose="03020602050506090804" pitchFamily="66" charset="0"/>
              </a:rPr>
              <a:t>07</a:t>
            </a:r>
            <a:endParaRPr lang="en-US" sz="7200" dirty="0">
              <a:solidFill>
                <a:srgbClr val="E8BD1B"/>
              </a:solidFill>
              <a:latin typeface="Vivaldi" panose="030206020505060908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A1AB1-08A0-B28B-CB0F-4809CC274C4C}"/>
              </a:ext>
            </a:extLst>
          </p:cNvPr>
          <p:cNvSpPr txBox="1"/>
          <p:nvPr/>
        </p:nvSpPr>
        <p:spPr>
          <a:xfrm>
            <a:off x="3693046" y="698441"/>
            <a:ext cx="6242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E8BD1B"/>
                </a:solidFill>
                <a:effectLst/>
                <a:latin typeface="Calibri" panose="020F0502020204030204" pitchFamily="34" charset="0"/>
              </a:rPr>
              <a:t>Aim to improve your ranking</a:t>
            </a:r>
            <a:endParaRPr lang="en-US" sz="3200" dirty="0">
              <a:solidFill>
                <a:srgbClr val="E8BD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9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2A2858-CF28-4B8E-5D81-94C01380B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-3148" r="2852" b="3148"/>
          <a:stretch/>
        </p:blipFill>
        <p:spPr>
          <a:xfrm>
            <a:off x="-25400" y="-254000"/>
            <a:ext cx="12217400" cy="711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4B119B-A79A-91A1-8321-3BBD05B3A162}"/>
              </a:ext>
            </a:extLst>
          </p:cNvPr>
          <p:cNvSpPr txBox="1"/>
          <p:nvPr/>
        </p:nvSpPr>
        <p:spPr>
          <a:xfrm>
            <a:off x="0" y="89624"/>
            <a:ext cx="52959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hey say the world is now in our hands, and the information is at our fingertips. 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internet is fantastic and continues to transform the way we connect with people, share information, </a:t>
            </a:r>
          </a:p>
          <a:p>
            <a:pPr algn="r" fontAlgn="base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live a quality life.</a:t>
            </a:r>
          </a:p>
          <a:p>
            <a:pPr algn="r" fontAlgn="base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his could be for buying a product, using a service, reading a blog, entertaining themselves, or for various other reasons.</a:t>
            </a:r>
          </a:p>
          <a:p>
            <a:pPr algn="r" fontAlgn="base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onsidering the amount of time people spend </a:t>
            </a:r>
          </a:p>
          <a:p>
            <a:pPr algn="r" fontAlgn="base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internet, </a:t>
            </a:r>
          </a:p>
          <a:p>
            <a:pPr algn="r" fontAlgn="base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businesses too have moved online. </a:t>
            </a:r>
          </a:p>
          <a:p>
            <a:pPr algn="r" fontAlgn="base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aving a website with a presence on social media has become the need of the hour. </a:t>
            </a:r>
          </a:p>
          <a:p>
            <a:pPr algn="r" fontAlgn="base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 you are a business owner and do not own a website, you might be losing a lot of potential customers online. </a:t>
            </a:r>
          </a:p>
          <a:p>
            <a:pPr algn="r" fontAlgn="base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herefore, knowing the importance </a:t>
            </a:r>
          </a:p>
          <a:p>
            <a:pPr algn="r" fontAlgn="base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a website is key to </a:t>
            </a:r>
          </a:p>
          <a:p>
            <a:pPr algn="r" fontAlgn="base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growing your business exponentially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D5FEB-766A-2FE1-19C7-7BDDD860127C}"/>
              </a:ext>
            </a:extLst>
          </p:cNvPr>
          <p:cNvSpPr txBox="1"/>
          <p:nvPr/>
        </p:nvSpPr>
        <p:spPr>
          <a:xfrm>
            <a:off x="1117600" y="6368266"/>
            <a:ext cx="421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 &lt;</a:t>
            </a:r>
            <a:r>
              <a:rPr lang="en-US" sz="12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https://www.infidigit.com/blog/importance-of-website/</a:t>
            </a:r>
            <a:r>
              <a:rPr lang="en-US" sz="120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&gt; 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{6633F5B2-DB47-4CD7-8702-1E6AC41B5A76}tf12214701_win32</Template>
  <TotalTime>793</TotalTime>
  <Words>486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Bell MT</vt:lpstr>
      <vt:lpstr>Calibri</vt:lpstr>
      <vt:lpstr>Goudy Old Style</vt:lpstr>
      <vt:lpstr>MV Boli</vt:lpstr>
      <vt:lpstr>Vivaldi</vt:lpstr>
      <vt:lpstr>Wingdings 2</vt:lpstr>
      <vt:lpstr>SlateVTI</vt:lpstr>
      <vt:lpstr>Professional Ecommerce Website that makes your business as 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Ecommerce Website that makes your business as a</dc:title>
  <dc:creator>BABYPANDA</dc:creator>
  <cp:lastModifiedBy>BABYPANDA</cp:lastModifiedBy>
  <cp:revision>5</cp:revision>
  <dcterms:created xsi:type="dcterms:W3CDTF">2023-01-10T00:57:32Z</dcterms:created>
  <dcterms:modified xsi:type="dcterms:W3CDTF">2023-01-13T12:16:55Z</dcterms:modified>
</cp:coreProperties>
</file>