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72" r:id="rId5"/>
    <p:sldId id="261" r:id="rId6"/>
    <p:sldId id="262" r:id="rId7"/>
    <p:sldId id="263" r:id="rId8"/>
    <p:sldId id="264" r:id="rId9"/>
    <p:sldId id="265" r:id="rId10"/>
    <p:sldId id="266" r:id="rId11"/>
    <p:sldId id="267" r:id="rId12"/>
    <p:sldId id="268" r:id="rId13"/>
    <p:sldId id="269" r:id="rId14"/>
    <p:sldId id="270"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375" autoAdjust="0"/>
  </p:normalViewPr>
  <p:slideViewPr>
    <p:cSldViewPr snapToGrid="0">
      <p:cViewPr varScale="1">
        <p:scale>
          <a:sx n="47" d="100"/>
          <a:sy n="47" d="100"/>
        </p:scale>
        <p:origin x="1620" y="48"/>
      </p:cViewPr>
      <p:guideLst/>
    </p:cSldViewPr>
  </p:slideViewPr>
  <p:outlineViewPr>
    <p:cViewPr>
      <p:scale>
        <a:sx n="33" d="100"/>
        <a:sy n="33" d="100"/>
      </p:scale>
      <p:origin x="0" y="-51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F0EFC-495E-407A-9512-A8E6846C1AA6}" type="datetimeFigureOut">
              <a:rPr lang="en-GB" smtClean="0"/>
              <a:t>25/11/2017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7ACDA-064A-4B57-880C-A1B2B3A0E1E7}" type="slidenum">
              <a:rPr lang="en-GB" smtClean="0"/>
              <a:t>‹#›</a:t>
            </a:fld>
            <a:endParaRPr lang="en-GB"/>
          </a:p>
        </p:txBody>
      </p:sp>
    </p:spTree>
    <p:extLst>
      <p:ext uri="{BB962C8B-B14F-4D97-AF65-F5344CB8AC3E}">
        <p14:creationId xmlns:p14="http://schemas.microsoft.com/office/powerpoint/2010/main" val="183678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Build natural and rich conversational experiences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		Give users new ways to interact with your product by building engaging voice and text-based conversational interfaces powered by AI. Connect with users on the Google Assistant, Amazon Alexa, Facebook Messenger, and other popular platforms and devices.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Use machine learning to understand what users are saying</a:t>
            </a:r>
            <a:r>
              <a:rPr lang="en-GB" sz="1200" b="0" i="0" kern="1200" baseline="0" dirty="0" smtClean="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Provide us with examples of what a user might say when interacting with your product. Using years of domain knowledge and natural language understanding, we </a:t>
            </a:r>
            <a:r>
              <a:rPr lang="en-GB" sz="1200" b="0" i="0" kern="1200" dirty="0" err="1" smtClean="0">
                <a:solidFill>
                  <a:schemeClr val="tx1"/>
                </a:solidFill>
                <a:effectLst/>
                <a:latin typeface="+mn-lt"/>
                <a:ea typeface="+mn-ea"/>
                <a:cs typeface="+mn-cs"/>
              </a:rPr>
              <a:t>analyze</a:t>
            </a:r>
            <a:r>
              <a:rPr lang="en-GB" sz="1200" b="0" i="0" kern="1200" dirty="0" smtClean="0">
                <a:solidFill>
                  <a:schemeClr val="tx1"/>
                </a:solidFill>
                <a:effectLst/>
                <a:latin typeface="+mn-lt"/>
                <a:ea typeface="+mn-ea"/>
                <a:cs typeface="+mn-cs"/>
              </a:rPr>
              <a:t> and understand the user's intent to help you respond in the most useful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Reach more audiences, wherever they are</a:t>
            </a:r>
            <a:r>
              <a:rPr lang="en-GB" sz="1200" b="0" i="0" kern="1200" baseline="0" dirty="0" smtClean="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Dialogflow</a:t>
            </a:r>
            <a:r>
              <a:rPr lang="en-GB" sz="1200" b="0" i="0" kern="1200" dirty="0" smtClean="0">
                <a:solidFill>
                  <a:schemeClr val="tx1"/>
                </a:solidFill>
                <a:effectLst/>
                <a:latin typeface="+mn-lt"/>
                <a:ea typeface="+mn-ea"/>
                <a:cs typeface="+mn-cs"/>
              </a:rPr>
              <a:t> is backed by Google and runs on Google infrastructure, which means you can scale to millions of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3</a:t>
            </a:fld>
            <a:endParaRPr lang="en-GB"/>
          </a:p>
        </p:txBody>
      </p:sp>
    </p:spTree>
    <p:extLst>
      <p:ext uri="{BB962C8B-B14F-4D97-AF65-F5344CB8AC3E}">
        <p14:creationId xmlns:p14="http://schemas.microsoft.com/office/powerpoint/2010/main" val="426830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Persistant</a:t>
            </a:r>
            <a:r>
              <a:rPr lang="en-GB" baseline="0" dirty="0" smtClean="0"/>
              <a:t> menu – If user gets lost and wants to start over.</a:t>
            </a:r>
          </a:p>
          <a:p>
            <a:endParaRPr lang="en-GB" baseline="0" dirty="0" smtClean="0"/>
          </a:p>
          <a:p>
            <a:r>
              <a:rPr lang="en-GB" baseline="0" dirty="0" smtClean="0"/>
              <a:t>Weather </a:t>
            </a:r>
            <a:r>
              <a:rPr lang="en-GB" baseline="0" dirty="0" err="1" smtClean="0"/>
              <a:t>api</a:t>
            </a:r>
            <a:r>
              <a:rPr lang="en-GB" baseline="0" dirty="0" smtClean="0"/>
              <a:t> – openweathermap.org</a:t>
            </a:r>
          </a:p>
        </p:txBody>
      </p:sp>
      <p:sp>
        <p:nvSpPr>
          <p:cNvPr id="4" name="Slide Number Placeholder 3"/>
          <p:cNvSpPr>
            <a:spLocks noGrp="1"/>
          </p:cNvSpPr>
          <p:nvPr>
            <p:ph type="sldNum" sz="quarter" idx="10"/>
          </p:nvPr>
        </p:nvSpPr>
        <p:spPr/>
        <p:txBody>
          <a:bodyPr/>
          <a:lstStyle/>
          <a:p>
            <a:fld id="{34E7ACDA-064A-4B57-880C-A1B2B3A0E1E7}" type="slidenum">
              <a:rPr lang="en-GB" smtClean="0"/>
              <a:t>15</a:t>
            </a:fld>
            <a:endParaRPr lang="en-GB"/>
          </a:p>
        </p:txBody>
      </p:sp>
    </p:spTree>
    <p:extLst>
      <p:ext uri="{BB962C8B-B14F-4D97-AF65-F5344CB8AC3E}">
        <p14:creationId xmlns:p14="http://schemas.microsoft.com/office/powerpoint/2010/main" val="362964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34E7ACDA-064A-4B57-880C-A1B2B3A0E1E7}" type="slidenum">
              <a:rPr lang="en-GB" smtClean="0"/>
              <a:t>5</a:t>
            </a:fld>
            <a:endParaRPr lang="en-GB"/>
          </a:p>
        </p:txBody>
      </p:sp>
    </p:spTree>
    <p:extLst>
      <p:ext uri="{BB962C8B-B14F-4D97-AF65-F5344CB8AC3E}">
        <p14:creationId xmlns:p14="http://schemas.microsoft.com/office/powerpoint/2010/main" val="152232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Action -  Corresponds to the step our app takes for specific intent. i.e. Intents trigger actions. Can have parameters to extract user information.</a:t>
            </a:r>
          </a:p>
          <a:p>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6</a:t>
            </a:fld>
            <a:endParaRPr lang="en-GB"/>
          </a:p>
        </p:txBody>
      </p:sp>
    </p:spTree>
    <p:extLst>
      <p:ext uri="{BB962C8B-B14F-4D97-AF65-F5344CB8AC3E}">
        <p14:creationId xmlns:p14="http://schemas.microsoft.com/office/powerpoint/2010/main" val="106514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Training bot to answer unknown</a:t>
            </a:r>
            <a:r>
              <a:rPr lang="en-GB" baseline="0" dirty="0" smtClean="0"/>
              <a:t> user expressions and making them add to relevant intent in training tab.</a:t>
            </a:r>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7</a:t>
            </a:fld>
            <a:endParaRPr lang="en-GB"/>
          </a:p>
        </p:txBody>
      </p:sp>
    </p:spTree>
    <p:extLst>
      <p:ext uri="{BB962C8B-B14F-4D97-AF65-F5344CB8AC3E}">
        <p14:creationId xmlns:p14="http://schemas.microsoft.com/office/powerpoint/2010/main" val="180789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Think of entities as</a:t>
            </a:r>
            <a:r>
              <a:rPr lang="en-GB" baseline="0" dirty="0" smtClean="0"/>
              <a:t> a helper for intents. This tells </a:t>
            </a:r>
            <a:r>
              <a:rPr lang="en-GB" baseline="0" dirty="0" err="1" smtClean="0"/>
              <a:t>dialogflow</a:t>
            </a:r>
            <a:r>
              <a:rPr lang="en-GB" baseline="0" dirty="0" smtClean="0"/>
              <a:t> the words it should watch for and remember.</a:t>
            </a:r>
          </a:p>
          <a:p>
            <a:endParaRPr lang="en-GB" baseline="0" dirty="0" smtClean="0"/>
          </a:p>
          <a:p>
            <a:r>
              <a:rPr lang="en-GB" baseline="0" dirty="0" smtClean="0"/>
              <a:t>Quick replies are available within fulfilment in </a:t>
            </a:r>
            <a:r>
              <a:rPr lang="en-GB" baseline="0" dirty="0" err="1" smtClean="0"/>
              <a:t>dialogflow</a:t>
            </a:r>
            <a:r>
              <a:rPr lang="en-GB" baseline="0" dirty="0" smtClean="0"/>
              <a:t> </a:t>
            </a:r>
            <a:r>
              <a:rPr lang="en-GB" baseline="0" dirty="0" err="1" smtClean="0"/>
              <a:t>json</a:t>
            </a:r>
            <a:r>
              <a:rPr lang="en-GB" baseline="0" dirty="0" smtClean="0"/>
              <a:t> response.</a:t>
            </a:r>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8</a:t>
            </a:fld>
            <a:endParaRPr lang="en-GB"/>
          </a:p>
        </p:txBody>
      </p:sp>
    </p:spTree>
    <p:extLst>
      <p:ext uri="{BB962C8B-B14F-4D97-AF65-F5344CB8AC3E}">
        <p14:creationId xmlns:p14="http://schemas.microsoft.com/office/powerpoint/2010/main" val="7607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Context</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example</a:t>
            </a:r>
            <a:r>
              <a:rPr lang="en-GB" sz="1200" b="0" i="0" kern="1200" baseline="0" dirty="0" smtClean="0">
                <a:solidFill>
                  <a:schemeClr val="tx1"/>
                </a:solidFill>
                <a:effectLst/>
                <a:latin typeface="+mn-lt"/>
                <a:ea typeface="+mn-ea"/>
                <a:cs typeface="+mn-cs"/>
              </a:rPr>
              <a:t>  - </a:t>
            </a:r>
            <a:r>
              <a:rPr lang="en-GB" sz="1200" b="0" i="0" kern="1200" dirty="0" smtClean="0">
                <a:solidFill>
                  <a:schemeClr val="tx1"/>
                </a:solidFill>
                <a:effectLst/>
                <a:latin typeface="+mn-lt"/>
                <a:ea typeface="+mn-ea"/>
                <a:cs typeface="+mn-cs"/>
              </a:rPr>
              <a:t>if a user is listening to music and finds a band that catches their interest, they might say something like: “I want to hear more of them”. </a:t>
            </a:r>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9</a:t>
            </a:fld>
            <a:endParaRPr lang="en-GB"/>
          </a:p>
        </p:txBody>
      </p:sp>
    </p:spTree>
    <p:extLst>
      <p:ext uri="{BB962C8B-B14F-4D97-AF65-F5344CB8AC3E}">
        <p14:creationId xmlns:p14="http://schemas.microsoft.com/office/powerpoint/2010/main" val="5796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more than one card is used </a:t>
            </a:r>
            <a:r>
              <a:rPr lang="en-GB" dirty="0" err="1" smtClean="0"/>
              <a:t>facebook</a:t>
            </a:r>
            <a:r>
              <a:rPr lang="en-GB" dirty="0" smtClean="0"/>
              <a:t> will show them as a carousel. (Rich</a:t>
            </a:r>
            <a:r>
              <a:rPr lang="en-GB" baseline="0" dirty="0" smtClean="0"/>
              <a:t> content</a:t>
            </a:r>
            <a:r>
              <a:rPr lang="en-GB" dirty="0" smtClean="0"/>
              <a:t>)</a:t>
            </a:r>
          </a:p>
          <a:p>
            <a:endParaRPr lang="en-GB" dirty="0" smtClean="0"/>
          </a:p>
          <a:p>
            <a:r>
              <a:rPr lang="en-GB" dirty="0" smtClean="0"/>
              <a:t>JSON sent , should match messenger </a:t>
            </a:r>
            <a:r>
              <a:rPr lang="en-GB" dirty="0" err="1" smtClean="0"/>
              <a:t>json</a:t>
            </a:r>
            <a:r>
              <a:rPr lang="en-GB" dirty="0" smtClean="0"/>
              <a:t> structure or the </a:t>
            </a:r>
            <a:r>
              <a:rPr lang="en-GB" dirty="0" err="1" smtClean="0"/>
              <a:t>json</a:t>
            </a:r>
            <a:r>
              <a:rPr lang="en-GB" dirty="0" smtClean="0"/>
              <a:t> structure of our</a:t>
            </a:r>
            <a:r>
              <a:rPr lang="en-GB" baseline="0" dirty="0" smtClean="0"/>
              <a:t> own </a:t>
            </a:r>
            <a:r>
              <a:rPr lang="en-GB" baseline="0" dirty="0" err="1" smtClean="0"/>
              <a:t>api</a:t>
            </a:r>
            <a:r>
              <a:rPr lang="en-GB" baseline="0" dirty="0" smtClean="0"/>
              <a:t>.</a:t>
            </a:r>
          </a:p>
          <a:p>
            <a:r>
              <a:rPr lang="en-GB" baseline="0" dirty="0" smtClean="0"/>
              <a:t>Messenger </a:t>
            </a:r>
            <a:r>
              <a:rPr lang="en-GB" baseline="0" dirty="0" err="1" smtClean="0"/>
              <a:t>json</a:t>
            </a:r>
            <a:r>
              <a:rPr lang="en-GB" baseline="0" dirty="0" smtClean="0"/>
              <a:t> structure is found in </a:t>
            </a:r>
            <a:r>
              <a:rPr lang="en-GB" baseline="0" dirty="0" err="1" smtClean="0"/>
              <a:t>dev.facebook</a:t>
            </a:r>
            <a:endParaRPr lang="en-GB" baseline="0" dirty="0" smtClean="0"/>
          </a:p>
          <a:p>
            <a:endParaRPr lang="en-GB" dirty="0" smtClean="0"/>
          </a:p>
          <a:p>
            <a:r>
              <a:rPr lang="en-GB" dirty="0" smtClean="0"/>
              <a:t>Messenger will only allow</a:t>
            </a:r>
            <a:r>
              <a:rPr lang="en-GB" baseline="0" dirty="0" smtClean="0"/>
              <a:t> 3 buttons max in rich content.</a:t>
            </a:r>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10</a:t>
            </a:fld>
            <a:endParaRPr lang="en-GB"/>
          </a:p>
        </p:txBody>
      </p:sp>
    </p:spTree>
    <p:extLst>
      <p:ext uri="{BB962C8B-B14F-4D97-AF65-F5344CB8AC3E}">
        <p14:creationId xmlns:p14="http://schemas.microsoft.com/office/powerpoint/2010/main" val="322012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have some </a:t>
            </a:r>
            <a:r>
              <a:rPr lang="en-GB" dirty="0" err="1" smtClean="0"/>
              <a:t>pharses</a:t>
            </a:r>
            <a:r>
              <a:rPr lang="en-GB" dirty="0" smtClean="0"/>
              <a:t> which will match into more than</a:t>
            </a:r>
            <a:r>
              <a:rPr lang="en-GB" baseline="0" dirty="0" smtClean="0"/>
              <a:t> one intent.</a:t>
            </a:r>
          </a:p>
          <a:p>
            <a:endParaRPr lang="en-GB" baseline="0" dirty="0" smtClean="0"/>
          </a:p>
          <a:p>
            <a:r>
              <a:rPr lang="en-GB" baseline="0" dirty="0" smtClean="0"/>
              <a:t>Then setting higher priority to an intent will make the phrase call for that intent.</a:t>
            </a:r>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13</a:t>
            </a:fld>
            <a:endParaRPr lang="en-GB"/>
          </a:p>
        </p:txBody>
      </p:sp>
    </p:spTree>
    <p:extLst>
      <p:ext uri="{BB962C8B-B14F-4D97-AF65-F5344CB8AC3E}">
        <p14:creationId xmlns:p14="http://schemas.microsoft.com/office/powerpoint/2010/main" val="211220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events – </a:t>
            </a:r>
            <a:r>
              <a:rPr lang="en-GB" dirty="0" err="1" smtClean="0"/>
              <a:t>Dialogflow</a:t>
            </a:r>
            <a:r>
              <a:rPr lang="en-GB" dirty="0" smtClean="0"/>
              <a:t> does</a:t>
            </a:r>
            <a:r>
              <a:rPr lang="en-GB" baseline="0" dirty="0" smtClean="0"/>
              <a:t> not capture these. It only listens to messages.</a:t>
            </a:r>
          </a:p>
          <a:p>
            <a:endParaRPr lang="en-GB" baseline="0" dirty="0" smtClean="0"/>
          </a:p>
          <a:p>
            <a:r>
              <a:rPr lang="en-GB" baseline="0" dirty="0" err="1" smtClean="0"/>
              <a:t>Message_deliveries</a:t>
            </a:r>
            <a:r>
              <a:rPr lang="en-GB" baseline="0" dirty="0" smtClean="0"/>
              <a:t> – </a:t>
            </a:r>
            <a:r>
              <a:rPr lang="en-GB" baseline="0" dirty="0" err="1" smtClean="0"/>
              <a:t>Callback</a:t>
            </a:r>
            <a:r>
              <a:rPr lang="en-GB" baseline="0" dirty="0" smtClean="0"/>
              <a:t> that occur when message is delivered.</a:t>
            </a:r>
          </a:p>
          <a:p>
            <a:r>
              <a:rPr lang="en-GB" baseline="0" dirty="0" err="1" smtClean="0"/>
              <a:t>Message_echos</a:t>
            </a:r>
            <a:r>
              <a:rPr lang="en-GB" baseline="0" dirty="0" smtClean="0"/>
              <a:t> – </a:t>
            </a:r>
            <a:r>
              <a:rPr lang="en-GB" baseline="0" dirty="0" err="1" smtClean="0"/>
              <a:t>Callback</a:t>
            </a:r>
            <a:r>
              <a:rPr lang="en-GB" baseline="0" dirty="0" smtClean="0"/>
              <a:t> that occurs when a message is sent by a page.</a:t>
            </a:r>
          </a:p>
          <a:p>
            <a:r>
              <a:rPr lang="en-GB" baseline="0" dirty="0" err="1" smtClean="0"/>
              <a:t>Message_reads</a:t>
            </a:r>
            <a:r>
              <a:rPr lang="en-GB" baseline="0" dirty="0" smtClean="0"/>
              <a:t> – </a:t>
            </a:r>
            <a:r>
              <a:rPr lang="en-GB" baseline="0" dirty="0" err="1" smtClean="0"/>
              <a:t>Callback</a:t>
            </a:r>
            <a:r>
              <a:rPr lang="en-GB" baseline="0" dirty="0" smtClean="0"/>
              <a:t> that occurs when a user reads message.</a:t>
            </a:r>
          </a:p>
          <a:p>
            <a:r>
              <a:rPr lang="en-GB" baseline="0" dirty="0" smtClean="0"/>
              <a:t>Messages – Receive messages from the user.</a:t>
            </a:r>
          </a:p>
          <a:p>
            <a:r>
              <a:rPr lang="en-GB" baseline="0" dirty="0" err="1" smtClean="0"/>
              <a:t>Message_postbacks</a:t>
            </a:r>
            <a:r>
              <a:rPr lang="en-GB" baseline="0" dirty="0" smtClean="0"/>
              <a:t> – Occurs when a button or menu is tapped inside a chat. </a:t>
            </a:r>
          </a:p>
          <a:p>
            <a:endParaRPr lang="en-GB" baseline="0" dirty="0" smtClean="0"/>
          </a:p>
          <a:p>
            <a:r>
              <a:rPr lang="en-GB" baseline="0" dirty="0" smtClean="0"/>
              <a:t>In the </a:t>
            </a:r>
            <a:r>
              <a:rPr lang="en-GB" baseline="0" dirty="0" err="1" smtClean="0"/>
              <a:t>webhook</a:t>
            </a:r>
            <a:r>
              <a:rPr lang="en-GB" baseline="0" dirty="0" smtClean="0"/>
              <a:t> we’ve subscribed to messages and </a:t>
            </a:r>
            <a:r>
              <a:rPr lang="en-GB" baseline="0" dirty="0" err="1" smtClean="0"/>
              <a:t>message_postbacks</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34E7ACDA-064A-4B57-880C-A1B2B3A0E1E7}" type="slidenum">
              <a:rPr lang="en-GB" smtClean="0"/>
              <a:t>14</a:t>
            </a:fld>
            <a:endParaRPr lang="en-GB"/>
          </a:p>
        </p:txBody>
      </p:sp>
    </p:spTree>
    <p:extLst>
      <p:ext uri="{BB962C8B-B14F-4D97-AF65-F5344CB8AC3E}">
        <p14:creationId xmlns:p14="http://schemas.microsoft.com/office/powerpoint/2010/main" val="83682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2017-11-25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2017-11-25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a:t>
            </a:r>
            <a:r>
              <a:rPr lang="en-GB" dirty="0" err="1" smtClean="0"/>
              <a:t>Dialogflow</a:t>
            </a:r>
            <a:r>
              <a:rPr lang="en-GB" dirty="0" smtClean="0"/>
              <a:t>.</a:t>
            </a:r>
            <a:endParaRPr lang="en-GB" dirty="0"/>
          </a:p>
        </p:txBody>
      </p:sp>
      <p:sp>
        <p:nvSpPr>
          <p:cNvPr id="3" name="Subtitle 2"/>
          <p:cNvSpPr>
            <a:spLocks noGrp="1"/>
          </p:cNvSpPr>
          <p:nvPr>
            <p:ph type="subTitle" idx="1"/>
          </p:nvPr>
        </p:nvSpPr>
        <p:spPr>
          <a:xfrm>
            <a:off x="2589213" y="4828216"/>
            <a:ext cx="8915399" cy="1126283"/>
          </a:xfrm>
        </p:spPr>
        <p:txBody>
          <a:bodyPr/>
          <a:lstStyle/>
          <a:p>
            <a:r>
              <a:rPr lang="en-GB" dirty="0" smtClean="0"/>
              <a:t>Formerly known as API.AI</a:t>
            </a:r>
            <a:endParaRPr lang="en-GB" dirty="0"/>
          </a:p>
        </p:txBody>
      </p:sp>
    </p:spTree>
    <p:extLst>
      <p:ext uri="{BB962C8B-B14F-4D97-AF65-F5344CB8AC3E}">
        <p14:creationId xmlns:p14="http://schemas.microsoft.com/office/powerpoint/2010/main" val="3197022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Parameters and Prompts</a:t>
            </a:r>
            <a:endParaRPr lang="en-GB" dirty="0"/>
          </a:p>
        </p:txBody>
      </p:sp>
      <p:sp>
        <p:nvSpPr>
          <p:cNvPr id="3" name="Content Placeholder 2"/>
          <p:cNvSpPr>
            <a:spLocks noGrp="1"/>
          </p:cNvSpPr>
          <p:nvPr>
            <p:ph idx="1"/>
          </p:nvPr>
        </p:nvSpPr>
        <p:spPr>
          <a:xfrm>
            <a:off x="2589212" y="1545465"/>
            <a:ext cx="8915400" cy="4365757"/>
          </a:xfrm>
        </p:spPr>
        <p:txBody>
          <a:bodyPr>
            <a:normAutofit/>
          </a:bodyPr>
          <a:lstStyle/>
          <a:p>
            <a:pPr>
              <a:lnSpc>
                <a:spcPct val="150000"/>
              </a:lnSpc>
            </a:pPr>
            <a:r>
              <a:rPr lang="en-GB" sz="2000" dirty="0" smtClean="0"/>
              <a:t>Parameters can be defined within the context to get and store user information.</a:t>
            </a:r>
          </a:p>
          <a:p>
            <a:pPr>
              <a:lnSpc>
                <a:spcPct val="150000"/>
              </a:lnSpc>
            </a:pPr>
            <a:r>
              <a:rPr lang="en-GB" sz="2000" dirty="0" smtClean="0"/>
              <a:t>These parameters are linked with system entities or custom entities.</a:t>
            </a:r>
          </a:p>
          <a:p>
            <a:pPr>
              <a:lnSpc>
                <a:spcPct val="150000"/>
              </a:lnSpc>
            </a:pPr>
            <a:r>
              <a:rPr lang="en-GB" sz="2000" dirty="0" smtClean="0"/>
              <a:t>Associated values within the parameters can be used within the response to user.</a:t>
            </a:r>
          </a:p>
          <a:p>
            <a:pPr>
              <a:lnSpc>
                <a:spcPct val="150000"/>
              </a:lnSpc>
            </a:pPr>
            <a:endParaRPr lang="en-GB" sz="2000" dirty="0"/>
          </a:p>
          <a:p>
            <a:pPr>
              <a:lnSpc>
                <a:spcPct val="150000"/>
              </a:lnSpc>
            </a:pPr>
            <a:r>
              <a:rPr lang="en-GB" sz="2000" dirty="0" smtClean="0"/>
              <a:t>Prompts are defined if user fails to give mandatory information.</a:t>
            </a:r>
            <a:endParaRPr lang="en-GB" sz="2000" dirty="0"/>
          </a:p>
        </p:txBody>
      </p:sp>
    </p:spTree>
    <p:extLst>
      <p:ext uri="{BB962C8B-B14F-4D97-AF65-F5344CB8AC3E}">
        <p14:creationId xmlns:p14="http://schemas.microsoft.com/office/powerpoint/2010/main" val="1438756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Rich message content</a:t>
            </a:r>
            <a:endParaRPr lang="en-GB" dirty="0"/>
          </a:p>
        </p:txBody>
      </p:sp>
      <p:sp>
        <p:nvSpPr>
          <p:cNvPr id="3" name="Content Placeholder 2"/>
          <p:cNvSpPr>
            <a:spLocks noGrp="1"/>
          </p:cNvSpPr>
          <p:nvPr>
            <p:ph idx="1"/>
          </p:nvPr>
        </p:nvSpPr>
        <p:spPr>
          <a:xfrm>
            <a:off x="2589212" y="1708597"/>
            <a:ext cx="8915400" cy="1305059"/>
          </a:xfrm>
        </p:spPr>
        <p:txBody>
          <a:bodyPr/>
          <a:lstStyle/>
          <a:p>
            <a:pPr>
              <a:lnSpc>
                <a:spcPct val="150000"/>
              </a:lnSpc>
            </a:pPr>
            <a:r>
              <a:rPr lang="en-GB" dirty="0" smtClean="0"/>
              <a:t>Allows responses in text, voice, cards or custom payloads.</a:t>
            </a:r>
          </a:p>
          <a:p>
            <a:pPr>
              <a:lnSpc>
                <a:spcPct val="150000"/>
              </a:lnSpc>
            </a:pPr>
            <a:r>
              <a:rPr lang="en-GB" dirty="0" smtClean="0"/>
              <a:t>Facebook messenger will only allow max 3 buttons for custom payloads.</a:t>
            </a:r>
          </a:p>
          <a:p>
            <a:pPr marL="0" indent="0">
              <a:lnSpc>
                <a:spcPct val="150000"/>
              </a:lnSpc>
              <a:buNone/>
            </a:pPr>
            <a:endParaRPr lang="en-GB" dirty="0" smtClean="0"/>
          </a:p>
          <a:p>
            <a:pPr marL="0" indent="0">
              <a:buNone/>
            </a:pPr>
            <a:endParaRPr lang="en-GB" dirty="0"/>
          </a:p>
        </p:txBody>
      </p:sp>
      <p:sp>
        <p:nvSpPr>
          <p:cNvPr id="4" name="TextBox 3"/>
          <p:cNvSpPr txBox="1"/>
          <p:nvPr/>
        </p:nvSpPr>
        <p:spPr>
          <a:xfrm>
            <a:off x="2743199" y="2887682"/>
            <a:ext cx="9131121" cy="3970318"/>
          </a:xfrm>
          <a:prstGeom prst="rect">
            <a:avLst/>
          </a:prstGeom>
          <a:noFill/>
        </p:spPr>
        <p:txBody>
          <a:bodyPr wrap="square" rtlCol="0">
            <a:spAutoFit/>
          </a:bodyPr>
          <a:lstStyle/>
          <a:p>
            <a:r>
              <a:rPr lang="en-GB" sz="1200" dirty="0"/>
              <a:t>{    "</a:t>
            </a:r>
            <a:r>
              <a:rPr lang="en-GB" sz="1200" dirty="0" err="1"/>
              <a:t>facebook</a:t>
            </a:r>
            <a:r>
              <a:rPr lang="en-GB" sz="1200" dirty="0"/>
              <a:t>": {     </a:t>
            </a:r>
            <a:endParaRPr lang="en-GB" sz="1200" dirty="0" smtClean="0"/>
          </a:p>
          <a:p>
            <a:r>
              <a:rPr lang="en-GB" sz="1200" dirty="0"/>
              <a:t>	</a:t>
            </a:r>
            <a:r>
              <a:rPr lang="en-GB" sz="1200" dirty="0" smtClean="0"/>
              <a:t> </a:t>
            </a:r>
            <a:r>
              <a:rPr lang="en-GB" sz="1200" dirty="0"/>
              <a:t>"attachment": {        </a:t>
            </a:r>
            <a:endParaRPr lang="en-GB" sz="1200" dirty="0" smtClean="0"/>
          </a:p>
          <a:p>
            <a:r>
              <a:rPr lang="en-GB" sz="1200" dirty="0"/>
              <a:t>	</a:t>
            </a:r>
            <a:r>
              <a:rPr lang="en-GB" sz="1200" dirty="0" smtClean="0"/>
              <a:t>	"</a:t>
            </a:r>
            <a:r>
              <a:rPr lang="en-GB" sz="1200" dirty="0"/>
              <a:t>type": "template",        </a:t>
            </a:r>
            <a:endParaRPr lang="en-GB" sz="1200" dirty="0" smtClean="0"/>
          </a:p>
          <a:p>
            <a:r>
              <a:rPr lang="en-GB" sz="1200" dirty="0"/>
              <a:t>	</a:t>
            </a:r>
            <a:r>
              <a:rPr lang="en-GB" sz="1200" dirty="0" smtClean="0"/>
              <a:t>	"</a:t>
            </a:r>
            <a:r>
              <a:rPr lang="en-GB" sz="1200" dirty="0"/>
              <a:t>payload": {          </a:t>
            </a:r>
            <a:endParaRPr lang="en-GB" sz="1200" dirty="0" smtClean="0"/>
          </a:p>
          <a:p>
            <a:r>
              <a:rPr lang="en-GB" sz="1200" dirty="0"/>
              <a:t>	</a:t>
            </a:r>
            <a:r>
              <a:rPr lang="en-GB" sz="1200" dirty="0" smtClean="0"/>
              <a:t>		"</a:t>
            </a:r>
            <a:r>
              <a:rPr lang="en-GB" sz="1200" dirty="0" err="1"/>
              <a:t>template_type":"generic</a:t>
            </a:r>
            <a:r>
              <a:rPr lang="en-GB" sz="1200" dirty="0"/>
              <a:t>",          </a:t>
            </a:r>
            <a:endParaRPr lang="en-GB" sz="1200" dirty="0" smtClean="0"/>
          </a:p>
          <a:p>
            <a:r>
              <a:rPr lang="en-GB" sz="1200" dirty="0"/>
              <a:t>	</a:t>
            </a:r>
            <a:r>
              <a:rPr lang="en-GB" sz="1200" dirty="0" smtClean="0"/>
              <a:t>		"</a:t>
            </a:r>
            <a:r>
              <a:rPr lang="en-GB" sz="1200" dirty="0"/>
              <a:t>elements":[ </a:t>
            </a:r>
            <a:endParaRPr lang="en-GB" sz="1200" dirty="0" smtClean="0"/>
          </a:p>
          <a:p>
            <a:r>
              <a:rPr lang="en-GB" sz="1200" dirty="0"/>
              <a:t>	</a:t>
            </a:r>
            <a:r>
              <a:rPr lang="en-GB" sz="1200" dirty="0" smtClean="0"/>
              <a:t>			 </a:t>
            </a:r>
            <a:r>
              <a:rPr lang="en-GB" sz="1200" dirty="0"/>
              <a:t>{  </a:t>
            </a:r>
            <a:r>
              <a:rPr lang="en-GB" sz="1200" dirty="0" smtClean="0"/>
              <a:t>"</a:t>
            </a:r>
            <a:r>
              <a:rPr lang="en-GB" sz="1200" dirty="0" err="1"/>
              <a:t>title":"Welcome</a:t>
            </a:r>
            <a:r>
              <a:rPr lang="en-GB" sz="1200" dirty="0"/>
              <a:t> to Gift Shop",              </a:t>
            </a:r>
            <a:r>
              <a:rPr lang="en-GB" sz="1200" dirty="0" smtClean="0"/>
              <a:t>													     "</a:t>
            </a:r>
            <a:r>
              <a:rPr lang="en-GB" sz="1200" dirty="0"/>
              <a:t>image_</a:t>
            </a:r>
            <a:r>
              <a:rPr lang="en-GB" sz="1200" dirty="0" err="1"/>
              <a:t>url</a:t>
            </a:r>
            <a:r>
              <a:rPr lang="en-GB" sz="1200" dirty="0"/>
              <a:t>":"http://pigeoncenter.org/</a:t>
            </a:r>
            <a:r>
              <a:rPr lang="en-GB" sz="1200" dirty="0" err="1"/>
              <a:t>inc</a:t>
            </a:r>
            <a:r>
              <a:rPr lang="en-GB" sz="1200" dirty="0"/>
              <a:t>/uploads/2016/08/vegan-gifts.jpg", </a:t>
            </a:r>
            <a:endParaRPr lang="en-GB" sz="1200" dirty="0" smtClean="0"/>
          </a:p>
          <a:p>
            <a:r>
              <a:rPr lang="en-GB" sz="1200" dirty="0" smtClean="0"/>
              <a:t>             			     "</a:t>
            </a:r>
            <a:r>
              <a:rPr lang="en-GB" sz="1200" dirty="0" err="1"/>
              <a:t>subtitle":"Sent</a:t>
            </a:r>
            <a:r>
              <a:rPr lang="en-GB" sz="1200" dirty="0"/>
              <a:t> using custom payloads",              </a:t>
            </a:r>
            <a:endParaRPr lang="en-GB" sz="1200" dirty="0" smtClean="0"/>
          </a:p>
          <a:p>
            <a:r>
              <a:rPr lang="en-GB" sz="1200" dirty="0"/>
              <a:t>	</a:t>
            </a:r>
            <a:r>
              <a:rPr lang="en-GB" sz="1200" dirty="0" smtClean="0"/>
              <a:t>			     "</a:t>
            </a:r>
            <a:r>
              <a:rPr lang="en-GB" sz="1200" dirty="0" err="1"/>
              <a:t>default_action</a:t>
            </a:r>
            <a:r>
              <a:rPr lang="en-GB" sz="1200" dirty="0"/>
              <a:t>": {                </a:t>
            </a:r>
            <a:endParaRPr lang="en-GB" sz="1200" dirty="0" smtClean="0"/>
          </a:p>
          <a:p>
            <a:r>
              <a:rPr lang="en-GB" sz="1200" dirty="0"/>
              <a:t>	</a:t>
            </a:r>
            <a:r>
              <a:rPr lang="en-GB" sz="1200" dirty="0" smtClean="0"/>
              <a:t>				"</a:t>
            </a:r>
            <a:r>
              <a:rPr lang="en-GB" sz="1200" dirty="0"/>
              <a:t>type": "</a:t>
            </a:r>
            <a:r>
              <a:rPr lang="en-GB" sz="1200" dirty="0" err="1"/>
              <a:t>web_url</a:t>
            </a:r>
            <a:r>
              <a:rPr lang="en-GB" sz="1200" dirty="0"/>
              <a:t>",                </a:t>
            </a:r>
            <a:endParaRPr lang="en-GB" sz="1200" dirty="0" smtClean="0"/>
          </a:p>
          <a:p>
            <a:r>
              <a:rPr lang="en-GB" sz="1200" dirty="0"/>
              <a:t>	</a:t>
            </a:r>
            <a:r>
              <a:rPr lang="en-GB" sz="1200" dirty="0" smtClean="0"/>
              <a:t>				"</a:t>
            </a:r>
            <a:r>
              <a:rPr lang="en-GB" sz="1200" dirty="0" err="1"/>
              <a:t>url</a:t>
            </a:r>
            <a:r>
              <a:rPr lang="en-GB" sz="1200" dirty="0"/>
              <a:t>": "https://www.amazon.com/",               </a:t>
            </a:r>
            <a:endParaRPr lang="en-GB" sz="1200" dirty="0" smtClean="0"/>
          </a:p>
          <a:p>
            <a:r>
              <a:rPr lang="en-GB" sz="1200" dirty="0"/>
              <a:t>	</a:t>
            </a:r>
            <a:r>
              <a:rPr lang="en-GB" sz="1200" dirty="0" smtClean="0"/>
              <a:t>				 </a:t>
            </a:r>
            <a:r>
              <a:rPr lang="en-GB" sz="1200" dirty="0"/>
              <a:t>"</a:t>
            </a:r>
            <a:r>
              <a:rPr lang="en-GB" sz="1200" dirty="0" err="1"/>
              <a:t>messenger_extensions</a:t>
            </a:r>
            <a:r>
              <a:rPr lang="en-GB" sz="1200" dirty="0"/>
              <a:t>": false,               </a:t>
            </a:r>
            <a:endParaRPr lang="en-GB" sz="1200" dirty="0" smtClean="0"/>
          </a:p>
          <a:p>
            <a:r>
              <a:rPr lang="en-GB" sz="1200" dirty="0"/>
              <a:t>	</a:t>
            </a:r>
            <a:r>
              <a:rPr lang="en-GB" sz="1200" dirty="0" smtClean="0"/>
              <a:t>				 </a:t>
            </a:r>
            <a:r>
              <a:rPr lang="en-GB" sz="1200" dirty="0"/>
              <a:t>"</a:t>
            </a:r>
            <a:r>
              <a:rPr lang="en-GB" sz="1200" dirty="0" err="1"/>
              <a:t>webview_height_ratio</a:t>
            </a:r>
            <a:r>
              <a:rPr lang="en-GB" sz="1200" dirty="0"/>
              <a:t>": "FULL"             </a:t>
            </a:r>
            <a:endParaRPr lang="en-GB" sz="1200" dirty="0" smtClean="0"/>
          </a:p>
          <a:p>
            <a:r>
              <a:rPr lang="en-GB" sz="1200" dirty="0"/>
              <a:t>	</a:t>
            </a:r>
            <a:r>
              <a:rPr lang="en-GB" sz="1200" dirty="0" smtClean="0"/>
              <a:t>			 </a:t>
            </a:r>
            <a:r>
              <a:rPr lang="en-GB" sz="1200" dirty="0"/>
              <a:t>},              </a:t>
            </a:r>
            <a:r>
              <a:rPr lang="en-GB" sz="1200" dirty="0" smtClean="0"/>
              <a:t>	</a:t>
            </a:r>
          </a:p>
          <a:p>
            <a:r>
              <a:rPr lang="en-GB" sz="1200" dirty="0"/>
              <a:t>	</a:t>
            </a:r>
            <a:r>
              <a:rPr lang="en-GB" sz="1200" dirty="0" smtClean="0"/>
              <a:t>		"</a:t>
            </a:r>
            <a:r>
              <a:rPr lang="en-GB" sz="1200" dirty="0"/>
              <a:t>buttons</a:t>
            </a:r>
            <a:r>
              <a:rPr lang="en-GB" sz="1200" dirty="0" smtClean="0"/>
              <a:t>":[</a:t>
            </a:r>
          </a:p>
          <a:p>
            <a:r>
              <a:rPr lang="en-GB" sz="1200" dirty="0"/>
              <a:t>	</a:t>
            </a:r>
            <a:r>
              <a:rPr lang="en-GB" sz="1200" dirty="0" smtClean="0"/>
              <a:t>			{    "</a:t>
            </a:r>
            <a:r>
              <a:rPr lang="en-GB" sz="1200" dirty="0"/>
              <a:t>type":"</a:t>
            </a:r>
            <a:r>
              <a:rPr lang="en-GB" sz="1200" dirty="0" err="1"/>
              <a:t>phone_number</a:t>
            </a:r>
            <a:r>
              <a:rPr lang="en-GB" sz="1200" dirty="0"/>
              <a:t>",               </a:t>
            </a:r>
            <a:endParaRPr lang="en-GB" sz="1200" dirty="0" smtClean="0"/>
          </a:p>
          <a:p>
            <a:r>
              <a:rPr lang="en-GB" sz="1200" dirty="0"/>
              <a:t>	</a:t>
            </a:r>
            <a:r>
              <a:rPr lang="en-GB" sz="1200" dirty="0" smtClean="0"/>
              <a:t>			     </a:t>
            </a:r>
            <a:r>
              <a:rPr lang="en-GB" sz="1200" dirty="0"/>
              <a:t>"title": "Call shop now",               </a:t>
            </a:r>
            <a:endParaRPr lang="en-GB" sz="1200" dirty="0" smtClean="0"/>
          </a:p>
          <a:p>
            <a:r>
              <a:rPr lang="en-GB" sz="1200" dirty="0"/>
              <a:t>	</a:t>
            </a:r>
            <a:r>
              <a:rPr lang="en-GB" sz="1200" dirty="0" smtClean="0"/>
              <a:t>		                </a:t>
            </a:r>
            <a:r>
              <a:rPr lang="en-GB" sz="1200" dirty="0"/>
              <a:t>"payload": "012345679"              </a:t>
            </a:r>
            <a:endParaRPr lang="en-GB" sz="1200" dirty="0" smtClean="0"/>
          </a:p>
          <a:p>
            <a:r>
              <a:rPr lang="en-GB" sz="1200" dirty="0"/>
              <a:t>	</a:t>
            </a:r>
            <a:r>
              <a:rPr lang="en-GB" sz="1200" dirty="0" smtClean="0"/>
              <a:t>			}]                </a:t>
            </a:r>
          </a:p>
          <a:p>
            <a:r>
              <a:rPr lang="en-GB" sz="1200" dirty="0" smtClean="0"/>
              <a:t> </a:t>
            </a:r>
            <a:r>
              <a:rPr lang="en-GB" sz="1200" dirty="0"/>
              <a:t>}          ]      }    }  }}</a:t>
            </a:r>
          </a:p>
        </p:txBody>
      </p:sp>
    </p:spTree>
    <p:extLst>
      <p:ext uri="{BB962C8B-B14F-4D97-AF65-F5344CB8AC3E}">
        <p14:creationId xmlns:p14="http://schemas.microsoft.com/office/powerpoint/2010/main" val="1594565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Knowledge packages and Pre-built agents</a:t>
            </a:r>
            <a:endParaRPr lang="en-GB" dirty="0"/>
          </a:p>
        </p:txBody>
      </p:sp>
      <p:sp>
        <p:nvSpPr>
          <p:cNvPr id="3" name="Content Placeholder 2"/>
          <p:cNvSpPr>
            <a:spLocks noGrp="1"/>
          </p:cNvSpPr>
          <p:nvPr>
            <p:ph idx="1"/>
          </p:nvPr>
        </p:nvSpPr>
        <p:spPr/>
        <p:txBody>
          <a:bodyPr/>
          <a:lstStyle/>
          <a:p>
            <a:pPr>
              <a:lnSpc>
                <a:spcPct val="150000"/>
              </a:lnSpc>
            </a:pPr>
            <a:r>
              <a:rPr lang="en-GB" dirty="0" smtClean="0"/>
              <a:t>Domain packages contain knowledge in each domain which can be injected to a </a:t>
            </a:r>
            <a:r>
              <a:rPr lang="en-GB" dirty="0" err="1" smtClean="0"/>
              <a:t>chatbot</a:t>
            </a:r>
            <a:r>
              <a:rPr lang="en-GB" dirty="0" smtClean="0"/>
              <a:t> easily.</a:t>
            </a:r>
          </a:p>
          <a:p>
            <a:pPr>
              <a:lnSpc>
                <a:spcPct val="150000"/>
              </a:lnSpc>
            </a:pPr>
            <a:r>
              <a:rPr lang="en-GB" dirty="0" smtClean="0"/>
              <a:t>Small talk package. </a:t>
            </a:r>
          </a:p>
          <a:p>
            <a:pPr>
              <a:lnSpc>
                <a:spcPct val="150000"/>
              </a:lnSpc>
            </a:pPr>
            <a:r>
              <a:rPr lang="en-GB" dirty="0" smtClean="0"/>
              <a:t>Needs extra resources to process and provide the correct response.</a:t>
            </a:r>
          </a:p>
          <a:p>
            <a:pPr>
              <a:lnSpc>
                <a:spcPct val="150000"/>
              </a:lnSpc>
            </a:pPr>
            <a:r>
              <a:rPr lang="en-GB" dirty="0" smtClean="0"/>
              <a:t>Note that integrating more domains to a single </a:t>
            </a:r>
            <a:r>
              <a:rPr lang="en-GB" dirty="0" err="1" smtClean="0"/>
              <a:t>chatbot</a:t>
            </a:r>
            <a:r>
              <a:rPr lang="en-GB" dirty="0" smtClean="0"/>
              <a:t> will result in producing wrong responses. </a:t>
            </a:r>
            <a:endParaRPr lang="en-GB" dirty="0"/>
          </a:p>
        </p:txBody>
      </p:sp>
    </p:spTree>
    <p:extLst>
      <p:ext uri="{BB962C8B-B14F-4D97-AF65-F5344CB8AC3E}">
        <p14:creationId xmlns:p14="http://schemas.microsoft.com/office/powerpoint/2010/main" val="195659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289259"/>
            <a:ext cx="8911687" cy="1280890"/>
          </a:xfrm>
        </p:spPr>
        <p:txBody>
          <a:bodyPr/>
          <a:lstStyle/>
          <a:p>
            <a:r>
              <a:rPr lang="en-GB" dirty="0" smtClean="0"/>
              <a:t>Follow-up intents</a:t>
            </a:r>
            <a:endParaRPr lang="en-GB" dirty="0"/>
          </a:p>
        </p:txBody>
      </p:sp>
      <p:sp>
        <p:nvSpPr>
          <p:cNvPr id="3" name="Content Placeholder 2"/>
          <p:cNvSpPr>
            <a:spLocks noGrp="1"/>
          </p:cNvSpPr>
          <p:nvPr>
            <p:ph idx="1"/>
          </p:nvPr>
        </p:nvSpPr>
        <p:spPr>
          <a:xfrm>
            <a:off x="2592925" y="1262130"/>
            <a:ext cx="8915400" cy="5595869"/>
          </a:xfrm>
        </p:spPr>
        <p:txBody>
          <a:bodyPr>
            <a:normAutofit/>
          </a:bodyPr>
          <a:lstStyle/>
          <a:p>
            <a:pPr>
              <a:lnSpc>
                <a:spcPct val="150000"/>
              </a:lnSpc>
            </a:pPr>
            <a:r>
              <a:rPr lang="en-GB" dirty="0" smtClean="0"/>
              <a:t> </a:t>
            </a:r>
            <a:r>
              <a:rPr lang="en-GB" sz="2000" dirty="0" smtClean="0"/>
              <a:t>With follow-up intents problems arising with context mismatch and other context related things could be avoided.</a:t>
            </a:r>
          </a:p>
          <a:p>
            <a:pPr>
              <a:lnSpc>
                <a:spcPct val="150000"/>
              </a:lnSpc>
            </a:pPr>
            <a:endParaRPr lang="en-GB" sz="2000" dirty="0"/>
          </a:p>
          <a:p>
            <a:pPr>
              <a:lnSpc>
                <a:spcPct val="150000"/>
              </a:lnSpc>
            </a:pPr>
            <a:r>
              <a:rPr lang="en-GB" sz="2000" dirty="0" smtClean="0"/>
              <a:t>Many user expressions , action and context matching are done automatically by </a:t>
            </a:r>
            <a:r>
              <a:rPr lang="en-GB" sz="2000" dirty="0" err="1" smtClean="0"/>
              <a:t>Dialogflow</a:t>
            </a:r>
            <a:r>
              <a:rPr lang="en-GB" sz="2000" dirty="0" smtClean="0"/>
              <a:t>.</a:t>
            </a:r>
          </a:p>
          <a:p>
            <a:pPr>
              <a:lnSpc>
                <a:spcPct val="150000"/>
              </a:lnSpc>
            </a:pPr>
            <a:endParaRPr lang="en-GB" sz="2000" dirty="0"/>
          </a:p>
          <a:p>
            <a:pPr>
              <a:lnSpc>
                <a:spcPct val="150000"/>
              </a:lnSpc>
            </a:pPr>
            <a:r>
              <a:rPr lang="en-GB" sz="2000" dirty="0" smtClean="0"/>
              <a:t>Follow-up intents can be used with custom payloads other than the given cases.</a:t>
            </a:r>
          </a:p>
          <a:p>
            <a:pPr>
              <a:lnSpc>
                <a:spcPct val="150000"/>
              </a:lnSpc>
            </a:pPr>
            <a:endParaRPr lang="en-GB" sz="2000" dirty="0" smtClean="0"/>
          </a:p>
          <a:p>
            <a:pPr>
              <a:lnSpc>
                <a:spcPct val="150000"/>
              </a:lnSpc>
            </a:pPr>
            <a:r>
              <a:rPr lang="en-GB" sz="2000" dirty="0" smtClean="0"/>
              <a:t>Intent Priority.</a:t>
            </a:r>
            <a:endParaRPr lang="en-GB" sz="2000" dirty="0"/>
          </a:p>
        </p:txBody>
      </p:sp>
    </p:spTree>
    <p:extLst>
      <p:ext uri="{BB962C8B-B14F-4D97-AF65-F5344CB8AC3E}">
        <p14:creationId xmlns:p14="http://schemas.microsoft.com/office/powerpoint/2010/main" val="279349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765" y="2676430"/>
            <a:ext cx="8911687" cy="1280890"/>
          </a:xfrm>
        </p:spPr>
        <p:txBody>
          <a:bodyPr>
            <a:normAutofit/>
          </a:bodyPr>
          <a:lstStyle/>
          <a:p>
            <a:r>
              <a:rPr lang="en-GB" sz="4400" dirty="0" smtClean="0"/>
              <a:t>Code - Walkthrough</a:t>
            </a:r>
            <a:endParaRPr lang="en-GB" sz="4400" dirty="0"/>
          </a:p>
        </p:txBody>
      </p:sp>
    </p:spTree>
    <p:extLst>
      <p:ext uri="{BB962C8B-B14F-4D97-AF65-F5344CB8AC3E}">
        <p14:creationId xmlns:p14="http://schemas.microsoft.com/office/powerpoint/2010/main" val="220045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6182" y="604735"/>
            <a:ext cx="8915400" cy="6704026"/>
          </a:xfrm>
        </p:spPr>
        <p:txBody>
          <a:bodyPr>
            <a:normAutofit/>
          </a:bodyPr>
          <a:lstStyle/>
          <a:p>
            <a:pPr>
              <a:lnSpc>
                <a:spcPct val="150000"/>
              </a:lnSpc>
            </a:pPr>
            <a:r>
              <a:rPr lang="en-GB" sz="2000" dirty="0" smtClean="0"/>
              <a:t>Collect information and send to relevant destination</a:t>
            </a:r>
          </a:p>
          <a:p>
            <a:pPr>
              <a:lnSpc>
                <a:spcPct val="150000"/>
              </a:lnSpc>
            </a:pPr>
            <a:r>
              <a:rPr lang="en-GB" sz="2000" dirty="0" smtClean="0"/>
              <a:t>Send buttons to prompt extra options.</a:t>
            </a:r>
          </a:p>
          <a:p>
            <a:pPr>
              <a:lnSpc>
                <a:spcPct val="150000"/>
              </a:lnSpc>
            </a:pPr>
            <a:r>
              <a:rPr lang="en-GB" sz="2000" dirty="0" smtClean="0"/>
              <a:t>Connecting to 3</a:t>
            </a:r>
            <a:r>
              <a:rPr lang="en-GB" sz="2000" baseline="30000" dirty="0" smtClean="0"/>
              <a:t>rd</a:t>
            </a:r>
            <a:r>
              <a:rPr lang="en-GB" sz="2000" dirty="0" smtClean="0"/>
              <a:t> party API and retrieve data to bot.</a:t>
            </a:r>
          </a:p>
          <a:p>
            <a:pPr lvl="2">
              <a:lnSpc>
                <a:spcPct val="150000"/>
              </a:lnSpc>
            </a:pPr>
            <a:r>
              <a:rPr lang="en-GB" sz="1600" dirty="0" smtClean="0"/>
              <a:t>Access weather services</a:t>
            </a:r>
          </a:p>
          <a:p>
            <a:pPr lvl="2">
              <a:lnSpc>
                <a:spcPct val="150000"/>
              </a:lnSpc>
            </a:pPr>
            <a:r>
              <a:rPr lang="en-GB" sz="1600" dirty="0" smtClean="0"/>
              <a:t>Obtain API key</a:t>
            </a:r>
          </a:p>
          <a:p>
            <a:pPr lvl="2">
              <a:lnSpc>
                <a:spcPct val="150000"/>
              </a:lnSpc>
            </a:pPr>
            <a:r>
              <a:rPr lang="en-GB" sz="1600" dirty="0" smtClean="0"/>
              <a:t>Weather intent</a:t>
            </a:r>
          </a:p>
          <a:p>
            <a:pPr lvl="2">
              <a:lnSpc>
                <a:spcPct val="150000"/>
              </a:lnSpc>
            </a:pPr>
            <a:r>
              <a:rPr lang="en-GB" sz="1600" dirty="0" smtClean="0"/>
              <a:t>Catch intent action in our code</a:t>
            </a:r>
          </a:p>
          <a:p>
            <a:pPr lvl="2">
              <a:lnSpc>
                <a:spcPct val="150000"/>
              </a:lnSpc>
            </a:pPr>
            <a:r>
              <a:rPr lang="en-GB" sz="1600" dirty="0" smtClean="0"/>
              <a:t>Call API service</a:t>
            </a:r>
          </a:p>
          <a:p>
            <a:pPr lvl="2">
              <a:lnSpc>
                <a:spcPct val="150000"/>
              </a:lnSpc>
            </a:pPr>
            <a:r>
              <a:rPr lang="en-GB" sz="1600" dirty="0" smtClean="0"/>
              <a:t>Display results.</a:t>
            </a:r>
            <a:endParaRPr lang="en-GB" sz="1600" dirty="0"/>
          </a:p>
          <a:p>
            <a:pPr>
              <a:lnSpc>
                <a:spcPct val="150000"/>
              </a:lnSpc>
            </a:pPr>
            <a:r>
              <a:rPr lang="en-GB" sz="2000" dirty="0"/>
              <a:t> </a:t>
            </a:r>
            <a:r>
              <a:rPr lang="en-GB" sz="2000" dirty="0" smtClean="0"/>
              <a:t>Store and retrieve data from a database</a:t>
            </a:r>
          </a:p>
        </p:txBody>
      </p:sp>
    </p:spTree>
    <p:extLst>
      <p:ext uri="{BB962C8B-B14F-4D97-AF65-F5344CB8AC3E}">
        <p14:creationId xmlns:p14="http://schemas.microsoft.com/office/powerpoint/2010/main" val="343428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8925" y="2717070"/>
            <a:ext cx="8911687" cy="1280890"/>
          </a:xfrm>
        </p:spPr>
        <p:txBody>
          <a:bodyPr/>
          <a:lstStyle/>
          <a:p>
            <a:r>
              <a:rPr lang="en-GB" dirty="0" smtClean="0"/>
              <a:t>Recap and Discussion</a:t>
            </a:r>
            <a:endParaRPr lang="en-GB" dirty="0"/>
          </a:p>
        </p:txBody>
      </p:sp>
    </p:spTree>
    <p:extLst>
      <p:ext uri="{BB962C8B-B14F-4D97-AF65-F5344CB8AC3E}">
        <p14:creationId xmlns:p14="http://schemas.microsoft.com/office/powerpoint/2010/main" val="27072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0" y="469564"/>
            <a:ext cx="8911687" cy="766808"/>
          </a:xfrm>
        </p:spPr>
        <p:txBody>
          <a:bodyPr/>
          <a:lstStyle/>
          <a:p>
            <a:r>
              <a:rPr lang="en-GB" sz="4000" dirty="0" smtClean="0"/>
              <a:t>Content</a:t>
            </a:r>
            <a:endParaRPr lang="en-GB" dirty="0"/>
          </a:p>
        </p:txBody>
      </p:sp>
      <p:sp>
        <p:nvSpPr>
          <p:cNvPr id="3" name="Content Placeholder 2"/>
          <p:cNvSpPr>
            <a:spLocks noGrp="1"/>
          </p:cNvSpPr>
          <p:nvPr>
            <p:ph idx="1"/>
          </p:nvPr>
        </p:nvSpPr>
        <p:spPr>
          <a:xfrm>
            <a:off x="2060620" y="1738647"/>
            <a:ext cx="9955369" cy="5009882"/>
          </a:xfrm>
        </p:spPr>
        <p:txBody>
          <a:bodyPr>
            <a:noAutofit/>
          </a:bodyPr>
          <a:lstStyle/>
          <a:p>
            <a:pPr>
              <a:lnSpc>
                <a:spcPct val="150000"/>
              </a:lnSpc>
            </a:pPr>
            <a:r>
              <a:rPr lang="en-GB" sz="2000" dirty="0" smtClean="0"/>
              <a:t>What is </a:t>
            </a:r>
            <a:r>
              <a:rPr lang="en-GB" sz="2000" dirty="0" err="1" smtClean="0"/>
              <a:t>Dialogflow</a:t>
            </a:r>
            <a:r>
              <a:rPr lang="en-GB" sz="2000" dirty="0" smtClean="0"/>
              <a:t> and how a </a:t>
            </a:r>
            <a:r>
              <a:rPr lang="en-GB" sz="2000" dirty="0" err="1" smtClean="0"/>
              <a:t>chatbot</a:t>
            </a:r>
            <a:r>
              <a:rPr lang="en-GB" sz="2000" dirty="0" smtClean="0"/>
              <a:t> works.</a:t>
            </a:r>
          </a:p>
          <a:p>
            <a:pPr>
              <a:lnSpc>
                <a:spcPct val="150000"/>
              </a:lnSpc>
            </a:pPr>
            <a:r>
              <a:rPr lang="en-GB" sz="2000" dirty="0" smtClean="0"/>
              <a:t>Connecting to Facebook Messenger and have conversations with the </a:t>
            </a:r>
            <a:r>
              <a:rPr lang="en-GB" sz="2000" dirty="0" err="1" smtClean="0"/>
              <a:t>Chatbot</a:t>
            </a:r>
            <a:r>
              <a:rPr lang="en-GB" sz="2000" dirty="0" smtClean="0"/>
              <a:t>.</a:t>
            </a:r>
          </a:p>
          <a:p>
            <a:pPr>
              <a:lnSpc>
                <a:spcPct val="150000"/>
              </a:lnSpc>
            </a:pPr>
            <a:r>
              <a:rPr lang="en-GB" sz="2000" dirty="0" smtClean="0"/>
              <a:t>FAQ Train and Test </a:t>
            </a:r>
            <a:r>
              <a:rPr lang="en-GB" sz="2000" dirty="0" err="1" smtClean="0"/>
              <a:t>ChatBot</a:t>
            </a:r>
            <a:r>
              <a:rPr lang="en-GB" sz="2000" dirty="0" smtClean="0"/>
              <a:t>.</a:t>
            </a:r>
          </a:p>
          <a:p>
            <a:pPr>
              <a:lnSpc>
                <a:spcPct val="150000"/>
              </a:lnSpc>
            </a:pPr>
            <a:r>
              <a:rPr lang="en-GB" sz="2000" dirty="0" err="1" smtClean="0"/>
              <a:t>Supersmart</a:t>
            </a:r>
            <a:r>
              <a:rPr lang="en-GB" sz="2000" dirty="0" smtClean="0"/>
              <a:t> bot with rich messages.</a:t>
            </a:r>
          </a:p>
          <a:p>
            <a:pPr>
              <a:lnSpc>
                <a:spcPct val="150000"/>
              </a:lnSpc>
            </a:pPr>
            <a:r>
              <a:rPr lang="en-GB" sz="2000" dirty="0" err="1" smtClean="0"/>
              <a:t>Chatbot</a:t>
            </a:r>
            <a:r>
              <a:rPr lang="en-GB" sz="2000" dirty="0" smtClean="0"/>
              <a:t> Connecting to 3</a:t>
            </a:r>
            <a:r>
              <a:rPr lang="en-GB" sz="2000" baseline="30000" dirty="0" smtClean="0"/>
              <a:t>rd</a:t>
            </a:r>
            <a:r>
              <a:rPr lang="en-GB" sz="2000" dirty="0" smtClean="0"/>
              <a:t> part API.</a:t>
            </a:r>
          </a:p>
          <a:p>
            <a:pPr>
              <a:lnSpc>
                <a:spcPct val="150000"/>
              </a:lnSpc>
            </a:pPr>
            <a:r>
              <a:rPr lang="en-GB" sz="2000" dirty="0" smtClean="0"/>
              <a:t>Save and Retrieve information from a database with the </a:t>
            </a:r>
            <a:r>
              <a:rPr lang="en-GB" sz="2000" dirty="0" err="1" smtClean="0"/>
              <a:t>ChatBot</a:t>
            </a:r>
            <a:r>
              <a:rPr lang="en-GB" sz="2000" dirty="0" smtClean="0"/>
              <a:t>.</a:t>
            </a:r>
          </a:p>
          <a:p>
            <a:pPr>
              <a:lnSpc>
                <a:spcPct val="150000"/>
              </a:lnSpc>
            </a:pPr>
            <a:r>
              <a:rPr lang="en-GB" sz="2000" dirty="0" smtClean="0"/>
              <a:t>Recap and Conclusion.</a:t>
            </a:r>
            <a:endParaRPr lang="en-GB" sz="2000" dirty="0"/>
          </a:p>
        </p:txBody>
      </p:sp>
    </p:spTree>
    <p:extLst>
      <p:ext uri="{BB962C8B-B14F-4D97-AF65-F5344CB8AC3E}">
        <p14:creationId xmlns:p14="http://schemas.microsoft.com/office/powerpoint/2010/main" val="1431165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What is </a:t>
            </a:r>
            <a:r>
              <a:rPr lang="en-GB" dirty="0" err="1" smtClean="0"/>
              <a:t>Dialogflow</a:t>
            </a:r>
            <a:r>
              <a:rPr lang="en-GB" dirty="0" smtClean="0"/>
              <a:t>.</a:t>
            </a:r>
            <a:endParaRPr lang="en-GB" dirty="0"/>
          </a:p>
        </p:txBody>
      </p:sp>
      <p:sp>
        <p:nvSpPr>
          <p:cNvPr id="3" name="Content Placeholder 2"/>
          <p:cNvSpPr>
            <a:spLocks noGrp="1"/>
          </p:cNvSpPr>
          <p:nvPr>
            <p:ph idx="1"/>
          </p:nvPr>
        </p:nvSpPr>
        <p:spPr>
          <a:xfrm>
            <a:off x="2589212" y="1528293"/>
            <a:ext cx="8915400" cy="3494468"/>
          </a:xfrm>
        </p:spPr>
        <p:txBody>
          <a:bodyPr>
            <a:normAutofit fontScale="92500"/>
          </a:bodyPr>
          <a:lstStyle/>
          <a:p>
            <a:pPr>
              <a:lnSpc>
                <a:spcPct val="200000"/>
              </a:lnSpc>
            </a:pPr>
            <a:r>
              <a:rPr lang="en-GB" sz="2400" dirty="0"/>
              <a:t>Build natural and rich conversational </a:t>
            </a:r>
            <a:r>
              <a:rPr lang="en-GB" sz="2400" dirty="0" smtClean="0"/>
              <a:t>experiences.</a:t>
            </a:r>
          </a:p>
          <a:p>
            <a:pPr>
              <a:lnSpc>
                <a:spcPct val="200000"/>
              </a:lnSpc>
            </a:pPr>
            <a:r>
              <a:rPr lang="en-GB" sz="2400" dirty="0"/>
              <a:t>Use machine learning to understand what users are </a:t>
            </a:r>
            <a:r>
              <a:rPr lang="en-GB" sz="2400" dirty="0" smtClean="0"/>
              <a:t>saying.</a:t>
            </a:r>
          </a:p>
          <a:p>
            <a:pPr>
              <a:lnSpc>
                <a:spcPct val="200000"/>
              </a:lnSpc>
            </a:pPr>
            <a:r>
              <a:rPr lang="en-GB" sz="2400" dirty="0"/>
              <a:t>Reach more audiences, wherever they are</a:t>
            </a:r>
          </a:p>
          <a:p>
            <a:pPr>
              <a:lnSpc>
                <a:spcPct val="200000"/>
              </a:lnSpc>
            </a:pPr>
            <a:r>
              <a:rPr lang="en-GB" sz="2400" dirty="0"/>
              <a:t>See who's using </a:t>
            </a:r>
            <a:r>
              <a:rPr lang="en-GB" sz="2400" dirty="0" err="1"/>
              <a:t>Dialogflow</a:t>
            </a:r>
            <a:endParaRPr lang="en-GB" sz="2400" dirty="0"/>
          </a:p>
          <a:p>
            <a:pPr lvl="3"/>
            <a:endParaRPr lang="en-GB" dirty="0"/>
          </a:p>
        </p:txBody>
      </p:sp>
      <p:pic>
        <p:nvPicPr>
          <p:cNvPr id="6" name="Picture 5"/>
          <p:cNvPicPr>
            <a:picLocks noChangeAspect="1"/>
          </p:cNvPicPr>
          <p:nvPr/>
        </p:nvPicPr>
        <p:blipFill>
          <a:blip r:embed="rId3"/>
          <a:stretch>
            <a:fillRect/>
          </a:stretch>
        </p:blipFill>
        <p:spPr>
          <a:xfrm>
            <a:off x="3959823" y="5300842"/>
            <a:ext cx="2182812" cy="1151451"/>
          </a:xfrm>
          <a:prstGeom prst="rect">
            <a:avLst/>
          </a:prstGeom>
        </p:spPr>
      </p:pic>
      <p:pic>
        <p:nvPicPr>
          <p:cNvPr id="8" name="Picture 7"/>
          <p:cNvPicPr>
            <a:picLocks noChangeAspect="1"/>
          </p:cNvPicPr>
          <p:nvPr/>
        </p:nvPicPr>
        <p:blipFill>
          <a:blip r:embed="rId4"/>
          <a:stretch>
            <a:fillRect/>
          </a:stretch>
        </p:blipFill>
        <p:spPr>
          <a:xfrm>
            <a:off x="6312815" y="5200133"/>
            <a:ext cx="1352868" cy="1352868"/>
          </a:xfrm>
          <a:prstGeom prst="rect">
            <a:avLst/>
          </a:prstGeom>
        </p:spPr>
      </p:pic>
      <p:pic>
        <p:nvPicPr>
          <p:cNvPr id="9" name="Picture 8"/>
          <p:cNvPicPr>
            <a:picLocks noChangeAspect="1"/>
          </p:cNvPicPr>
          <p:nvPr/>
        </p:nvPicPr>
        <p:blipFill>
          <a:blip r:embed="rId5"/>
          <a:stretch>
            <a:fillRect/>
          </a:stretch>
        </p:blipFill>
        <p:spPr>
          <a:xfrm>
            <a:off x="2354543" y="5196263"/>
            <a:ext cx="1256030" cy="1256030"/>
          </a:xfrm>
          <a:prstGeom prst="rect">
            <a:avLst/>
          </a:prstGeom>
        </p:spPr>
      </p:pic>
      <p:pic>
        <p:nvPicPr>
          <p:cNvPr id="10" name="Picture 9"/>
          <p:cNvPicPr>
            <a:picLocks noChangeAspect="1"/>
          </p:cNvPicPr>
          <p:nvPr/>
        </p:nvPicPr>
        <p:blipFill>
          <a:blip r:embed="rId6"/>
          <a:stretch>
            <a:fillRect/>
          </a:stretch>
        </p:blipFill>
        <p:spPr>
          <a:xfrm>
            <a:off x="7877083" y="5392670"/>
            <a:ext cx="1935588" cy="967794"/>
          </a:xfrm>
          <a:prstGeom prst="rect">
            <a:avLst/>
          </a:prstGeom>
        </p:spPr>
      </p:pic>
      <p:pic>
        <p:nvPicPr>
          <p:cNvPr id="11" name="Picture 10"/>
          <p:cNvPicPr>
            <a:picLocks noChangeAspect="1"/>
          </p:cNvPicPr>
          <p:nvPr/>
        </p:nvPicPr>
        <p:blipFill>
          <a:blip r:embed="rId7"/>
          <a:stretch>
            <a:fillRect/>
          </a:stretch>
        </p:blipFill>
        <p:spPr>
          <a:xfrm>
            <a:off x="10024071" y="5242177"/>
            <a:ext cx="1981200" cy="1164201"/>
          </a:xfrm>
          <a:prstGeom prst="rect">
            <a:avLst/>
          </a:prstGeom>
        </p:spPr>
      </p:pic>
    </p:spTree>
    <p:extLst>
      <p:ext uri="{BB962C8B-B14F-4D97-AF65-F5344CB8AC3E}">
        <p14:creationId xmlns:p14="http://schemas.microsoft.com/office/powerpoint/2010/main" val="3881719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Dialogflow</a:t>
            </a:r>
            <a:r>
              <a:rPr lang="en-GB" dirty="0" smtClean="0"/>
              <a:t> architecture</a:t>
            </a:r>
            <a:endParaRPr lang="en-GB" dirty="0"/>
          </a:p>
        </p:txBody>
      </p:sp>
      <p:pic>
        <p:nvPicPr>
          <p:cNvPr id="1026" name="Picture 2" descr="https://dialogflow.com/docs/images/overview/agents/agents-00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188" y="1686560"/>
            <a:ext cx="10906034" cy="449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06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a:t>
            </a:r>
            <a:r>
              <a:rPr lang="en-GB" dirty="0"/>
              <a:t>Connecting to Facebook Messenger and have conversations with the </a:t>
            </a:r>
            <a:r>
              <a:rPr lang="en-GB" dirty="0" err="1"/>
              <a:t>Chatbot</a:t>
            </a:r>
            <a:r>
              <a:rPr lang="en-GB" dirty="0"/>
              <a:t>.</a:t>
            </a:r>
            <a:br>
              <a:rPr lang="en-GB" dirty="0"/>
            </a:br>
            <a:endParaRPr lang="en-GB" dirty="0"/>
          </a:p>
        </p:txBody>
      </p:sp>
      <p:sp>
        <p:nvSpPr>
          <p:cNvPr id="3" name="Content Placeholder 2"/>
          <p:cNvSpPr>
            <a:spLocks noGrp="1"/>
          </p:cNvSpPr>
          <p:nvPr>
            <p:ph idx="1"/>
          </p:nvPr>
        </p:nvSpPr>
        <p:spPr/>
        <p:txBody>
          <a:bodyPr>
            <a:normAutofit/>
          </a:bodyPr>
          <a:lstStyle/>
          <a:p>
            <a:r>
              <a:rPr lang="en-GB" sz="2400" dirty="0" smtClean="0"/>
              <a:t>A Facebook messenger bot needs a Facebook page for it to work.</a:t>
            </a:r>
          </a:p>
          <a:p>
            <a:r>
              <a:rPr lang="en-GB" sz="2400" dirty="0" smtClean="0"/>
              <a:t>Facebook developer account and </a:t>
            </a:r>
            <a:r>
              <a:rPr lang="en-GB" sz="2400" dirty="0" err="1" smtClean="0"/>
              <a:t>Dialogflow</a:t>
            </a:r>
            <a:r>
              <a:rPr lang="en-GB" sz="2400" dirty="0" smtClean="0"/>
              <a:t> Account.</a:t>
            </a:r>
          </a:p>
          <a:p>
            <a:pPr marL="0" indent="0">
              <a:buNone/>
            </a:pPr>
            <a:r>
              <a:rPr lang="en-GB" sz="2400" dirty="0"/>
              <a:t>		</a:t>
            </a:r>
            <a:r>
              <a:rPr lang="en-GB" sz="2400" dirty="0" smtClean="0"/>
              <a:t>	Create a new app in Facebook developer 				console.</a:t>
            </a:r>
          </a:p>
          <a:p>
            <a:pPr marL="0" indent="0">
              <a:buNone/>
            </a:pPr>
            <a:r>
              <a:rPr lang="en-GB" sz="2400" dirty="0"/>
              <a:t>	</a:t>
            </a:r>
            <a:r>
              <a:rPr lang="en-GB" sz="2400" dirty="0" smtClean="0"/>
              <a:t>		Create an Agent in </a:t>
            </a:r>
            <a:r>
              <a:rPr lang="en-GB" sz="2400" dirty="0" err="1"/>
              <a:t>D</a:t>
            </a:r>
            <a:r>
              <a:rPr lang="en-GB" sz="2400" dirty="0" err="1" smtClean="0"/>
              <a:t>ialogflow</a:t>
            </a:r>
            <a:r>
              <a:rPr lang="en-GB" sz="2400" dirty="0" smtClean="0"/>
              <a:t> console.</a:t>
            </a:r>
          </a:p>
          <a:p>
            <a:pPr marL="0" indent="0">
              <a:buNone/>
            </a:pPr>
            <a:r>
              <a:rPr lang="en-GB" sz="2400" dirty="0"/>
              <a:t>	</a:t>
            </a:r>
            <a:r>
              <a:rPr lang="en-GB" sz="2400" dirty="0" smtClean="0"/>
              <a:t>		Enable Facebook messenger on agent 		integrations.</a:t>
            </a:r>
            <a:endParaRPr lang="en-GB" sz="2400" dirty="0"/>
          </a:p>
        </p:txBody>
      </p:sp>
    </p:spTree>
    <p:extLst>
      <p:ext uri="{BB962C8B-B14F-4D97-AF65-F5344CB8AC3E}">
        <p14:creationId xmlns:p14="http://schemas.microsoft.com/office/powerpoint/2010/main" val="370131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9411"/>
            <a:ext cx="8911687" cy="1280890"/>
          </a:xfrm>
        </p:spPr>
        <p:txBody>
          <a:bodyPr/>
          <a:lstStyle/>
          <a:p>
            <a:r>
              <a:rPr lang="en-GB" dirty="0" err="1" smtClean="0"/>
              <a:t>Dialogflow</a:t>
            </a:r>
            <a:r>
              <a:rPr lang="en-GB" dirty="0" smtClean="0"/>
              <a:t> console</a:t>
            </a:r>
            <a:endParaRPr lang="en-GB" dirty="0"/>
          </a:p>
        </p:txBody>
      </p:sp>
      <p:sp>
        <p:nvSpPr>
          <p:cNvPr id="3" name="Content Placeholder 2"/>
          <p:cNvSpPr>
            <a:spLocks noGrp="1"/>
          </p:cNvSpPr>
          <p:nvPr>
            <p:ph idx="1"/>
          </p:nvPr>
        </p:nvSpPr>
        <p:spPr>
          <a:xfrm>
            <a:off x="2592925" y="1489655"/>
            <a:ext cx="8915400" cy="5155843"/>
          </a:xfrm>
        </p:spPr>
        <p:txBody>
          <a:bodyPr/>
          <a:lstStyle/>
          <a:p>
            <a:r>
              <a:rPr lang="en-GB" sz="2400" dirty="0"/>
              <a:t>Agent – This is the bot engine for our app</a:t>
            </a:r>
            <a:r>
              <a:rPr lang="en-GB" sz="2400" dirty="0" smtClean="0"/>
              <a:t>.</a:t>
            </a:r>
          </a:p>
          <a:p>
            <a:pPr marL="1371600" lvl="3" indent="0">
              <a:buNone/>
            </a:pPr>
            <a:r>
              <a:rPr lang="en-GB" sz="1800" dirty="0" smtClean="0"/>
              <a:t>   ( </a:t>
            </a:r>
            <a:r>
              <a:rPr lang="en-GB" sz="1800" dirty="0" err="1" smtClean="0"/>
              <a:t>SmartBot</a:t>
            </a:r>
            <a:r>
              <a:rPr lang="en-GB" sz="1800" dirty="0" smtClean="0"/>
              <a:t> )</a:t>
            </a:r>
          </a:p>
          <a:p>
            <a:pPr marL="1371600" lvl="3" indent="0">
              <a:buNone/>
            </a:pPr>
            <a:endParaRPr lang="en-GB" sz="2400" dirty="0"/>
          </a:p>
          <a:p>
            <a:r>
              <a:rPr lang="en-GB" sz="2400" dirty="0"/>
              <a:t>Intent – Intents map the actions in app. Scenarios.</a:t>
            </a:r>
          </a:p>
          <a:p>
            <a:endParaRPr lang="en-GB" sz="2400" dirty="0"/>
          </a:p>
          <a:p>
            <a:r>
              <a:rPr lang="en-GB" sz="2400" dirty="0"/>
              <a:t>Action -  Corresponds to the step our app takes for specific intent. i.e. Intents trigger actions. Can have parameters to extract user information</a:t>
            </a:r>
            <a:r>
              <a:rPr lang="en-GB" sz="2400" dirty="0" smtClean="0"/>
              <a:t>.</a:t>
            </a:r>
          </a:p>
          <a:p>
            <a:pPr marL="0" indent="0">
              <a:buNone/>
            </a:pPr>
            <a:endParaRPr lang="en-GB" sz="2400" dirty="0" smtClean="0"/>
          </a:p>
          <a:p>
            <a:r>
              <a:rPr lang="en-GB" sz="2400" dirty="0" smtClean="0"/>
              <a:t>More user expressions on an intent means more knowledge bot has when sending a response.</a:t>
            </a:r>
          </a:p>
          <a:p>
            <a:endParaRPr lang="en-GB" sz="2400" dirty="0"/>
          </a:p>
          <a:p>
            <a:pPr marL="0" indent="0">
              <a:buNone/>
            </a:pPr>
            <a:endParaRPr lang="en-GB" dirty="0"/>
          </a:p>
        </p:txBody>
      </p:sp>
    </p:spTree>
    <p:extLst>
      <p:ext uri="{BB962C8B-B14F-4D97-AF65-F5344CB8AC3E}">
        <p14:creationId xmlns:p14="http://schemas.microsoft.com/office/powerpoint/2010/main" val="274734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Training the Bot to identify user questions.</a:t>
            </a:r>
            <a:endParaRPr lang="en-GB" dirty="0"/>
          </a:p>
        </p:txBody>
      </p:sp>
      <p:sp>
        <p:nvSpPr>
          <p:cNvPr id="3" name="Content Placeholder 2"/>
          <p:cNvSpPr>
            <a:spLocks noGrp="1"/>
          </p:cNvSpPr>
          <p:nvPr>
            <p:ph idx="1"/>
          </p:nvPr>
        </p:nvSpPr>
        <p:spPr>
          <a:xfrm>
            <a:off x="2589212" y="2175457"/>
            <a:ext cx="8915400" cy="4856408"/>
          </a:xfrm>
        </p:spPr>
        <p:txBody>
          <a:bodyPr>
            <a:noAutofit/>
          </a:bodyPr>
          <a:lstStyle/>
          <a:p>
            <a:pPr>
              <a:lnSpc>
                <a:spcPct val="150000"/>
              </a:lnSpc>
            </a:pPr>
            <a:r>
              <a:rPr lang="en-GB" sz="2000" dirty="0" smtClean="0"/>
              <a:t>Sometimes, when the number of intents increase, Bot engine will not provide the relevant response.</a:t>
            </a:r>
            <a:endParaRPr lang="en-GB" sz="2000" dirty="0"/>
          </a:p>
          <a:p>
            <a:pPr>
              <a:lnSpc>
                <a:spcPct val="150000"/>
              </a:lnSpc>
            </a:pPr>
            <a:r>
              <a:rPr lang="en-GB" sz="2000" dirty="0" smtClean="0"/>
              <a:t>Instead, It will provide responses like ‘Come again’ , ‘I did not get that’ , ‘Can you say that again’ or it will provide a response that is irrelevant of the context.</a:t>
            </a:r>
          </a:p>
          <a:p>
            <a:pPr>
              <a:lnSpc>
                <a:spcPct val="150000"/>
              </a:lnSpc>
            </a:pPr>
            <a:endParaRPr lang="en-GB" sz="2000" dirty="0"/>
          </a:p>
          <a:p>
            <a:pPr>
              <a:lnSpc>
                <a:spcPct val="150000"/>
              </a:lnSpc>
            </a:pPr>
            <a:r>
              <a:rPr lang="en-GB" sz="2000" dirty="0" smtClean="0"/>
              <a:t>To overcome these issues, user expressions can be manually assigned to relevant intents and train them to answer accordingly.</a:t>
            </a:r>
            <a:endParaRPr lang="en-GB" sz="2000" dirty="0"/>
          </a:p>
        </p:txBody>
      </p:sp>
    </p:spTree>
    <p:extLst>
      <p:ext uri="{BB962C8B-B14F-4D97-AF65-F5344CB8AC3E}">
        <p14:creationId xmlns:p14="http://schemas.microsoft.com/office/powerpoint/2010/main" val="2466885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4575"/>
            <a:ext cx="8911687" cy="1280890"/>
          </a:xfrm>
        </p:spPr>
        <p:txBody>
          <a:bodyPr/>
          <a:lstStyle/>
          <a:p>
            <a:r>
              <a:rPr lang="en-GB" dirty="0" smtClean="0"/>
              <a:t>Conversations with the </a:t>
            </a:r>
            <a:r>
              <a:rPr lang="en-GB" dirty="0" err="1" smtClean="0"/>
              <a:t>ChatBot</a:t>
            </a:r>
            <a:endParaRPr lang="en-GB" dirty="0"/>
          </a:p>
        </p:txBody>
      </p:sp>
      <p:sp>
        <p:nvSpPr>
          <p:cNvPr id="3" name="Content Placeholder 2"/>
          <p:cNvSpPr>
            <a:spLocks noGrp="1"/>
          </p:cNvSpPr>
          <p:nvPr>
            <p:ph idx="1"/>
          </p:nvPr>
        </p:nvSpPr>
        <p:spPr>
          <a:xfrm>
            <a:off x="2589212" y="1545465"/>
            <a:ext cx="8915400" cy="5009881"/>
          </a:xfrm>
        </p:spPr>
        <p:txBody>
          <a:bodyPr>
            <a:normAutofit fontScale="92500" lnSpcReduction="20000"/>
          </a:bodyPr>
          <a:lstStyle/>
          <a:p>
            <a:r>
              <a:rPr lang="en-GB" dirty="0" smtClean="0"/>
              <a:t> </a:t>
            </a:r>
            <a:r>
              <a:rPr lang="en-GB" sz="2400" dirty="0" smtClean="0"/>
              <a:t>Up until this point, The chat bot only answers one to one questions.</a:t>
            </a:r>
          </a:p>
          <a:p>
            <a:pPr marL="0" indent="0">
              <a:buNone/>
            </a:pPr>
            <a:endParaRPr lang="en-GB" sz="2400" dirty="0" smtClean="0"/>
          </a:p>
          <a:p>
            <a:r>
              <a:rPr lang="en-GB" sz="2400" dirty="0" smtClean="0"/>
              <a:t> Bot does not have a memory of previous chats in the session.</a:t>
            </a:r>
          </a:p>
          <a:p>
            <a:endParaRPr lang="en-GB" sz="2400" dirty="0"/>
          </a:p>
          <a:p>
            <a:pPr>
              <a:lnSpc>
                <a:spcPct val="150000"/>
              </a:lnSpc>
            </a:pPr>
            <a:r>
              <a:rPr lang="en-GB" sz="2400" dirty="0" smtClean="0"/>
              <a:t> Entities  -  Objects that are often specific to a domain as a means of mapping natural language phrases to canonical phrases that capture their meaning.  </a:t>
            </a:r>
          </a:p>
          <a:p>
            <a:pPr>
              <a:lnSpc>
                <a:spcPct val="150000"/>
              </a:lnSpc>
            </a:pPr>
            <a:endParaRPr lang="en-GB" sz="2400" dirty="0"/>
          </a:p>
          <a:p>
            <a:pPr>
              <a:lnSpc>
                <a:spcPct val="150000"/>
              </a:lnSpc>
            </a:pPr>
            <a:r>
              <a:rPr lang="en-GB" sz="2400" dirty="0" smtClean="0"/>
              <a:t>Quick Replies – Facebook messenger provides easier ways to get user responses to a prompt.</a:t>
            </a:r>
            <a:endParaRPr lang="en-GB" sz="2400" dirty="0"/>
          </a:p>
        </p:txBody>
      </p:sp>
    </p:spTree>
    <p:extLst>
      <p:ext uri="{BB962C8B-B14F-4D97-AF65-F5344CB8AC3E}">
        <p14:creationId xmlns:p14="http://schemas.microsoft.com/office/powerpoint/2010/main" val="261390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237744"/>
            <a:ext cx="8911687" cy="1280890"/>
          </a:xfrm>
        </p:spPr>
        <p:txBody>
          <a:bodyPr/>
          <a:lstStyle/>
          <a:p>
            <a:r>
              <a:rPr lang="en-GB" dirty="0"/>
              <a:t>Building up a conversation</a:t>
            </a:r>
          </a:p>
        </p:txBody>
      </p:sp>
      <p:sp>
        <p:nvSpPr>
          <p:cNvPr id="3" name="Content Placeholder 2"/>
          <p:cNvSpPr>
            <a:spLocks noGrp="1"/>
          </p:cNvSpPr>
          <p:nvPr>
            <p:ph idx="1"/>
          </p:nvPr>
        </p:nvSpPr>
        <p:spPr>
          <a:xfrm>
            <a:off x="2592925" y="1416675"/>
            <a:ext cx="8915400" cy="5228824"/>
          </a:xfrm>
        </p:spPr>
        <p:txBody>
          <a:bodyPr>
            <a:noAutofit/>
          </a:bodyPr>
          <a:lstStyle/>
          <a:p>
            <a:r>
              <a:rPr lang="en-GB" sz="2000" dirty="0" smtClean="0"/>
              <a:t>Context – Defines what the user and the Bot engine have been 					    speaking about.</a:t>
            </a:r>
          </a:p>
          <a:p>
            <a:endParaRPr lang="en-GB" sz="2000" dirty="0"/>
          </a:p>
          <a:p>
            <a:pPr>
              <a:lnSpc>
                <a:spcPct val="150000"/>
              </a:lnSpc>
            </a:pPr>
            <a:r>
              <a:rPr lang="en-GB" sz="2000" dirty="0" smtClean="0"/>
              <a:t>Contexts link previous messages to current ones. Without defining a context, each chat message will be isolated from ones before it.</a:t>
            </a:r>
          </a:p>
          <a:p>
            <a:pPr>
              <a:lnSpc>
                <a:spcPct val="150000"/>
              </a:lnSpc>
            </a:pPr>
            <a:r>
              <a:rPr lang="en-GB" sz="2000" dirty="0" smtClean="0"/>
              <a:t>Intents in the agent must be designed to follow each other during a conversation.</a:t>
            </a:r>
          </a:p>
          <a:p>
            <a:pPr>
              <a:lnSpc>
                <a:spcPct val="150000"/>
              </a:lnSpc>
            </a:pPr>
            <a:r>
              <a:rPr lang="en-GB" sz="2000" dirty="0"/>
              <a:t>By default, contexts expire after either five requests or ten minutes from the time they were activated. Intents that renew the context will reset the counter and clock to give an additional five requests and ten minutes.</a:t>
            </a:r>
          </a:p>
        </p:txBody>
      </p:sp>
    </p:spTree>
    <p:extLst>
      <p:ext uri="{BB962C8B-B14F-4D97-AF65-F5344CB8AC3E}">
        <p14:creationId xmlns:p14="http://schemas.microsoft.com/office/powerpoint/2010/main" val="1967521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812</TotalTime>
  <Words>943</Words>
  <Application>Microsoft Office PowerPoint</Application>
  <PresentationFormat>Widescreen</PresentationFormat>
  <Paragraphs>152</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Introduction to Dialogflow.</vt:lpstr>
      <vt:lpstr>Content</vt:lpstr>
      <vt:lpstr>1. What is Dialogflow.</vt:lpstr>
      <vt:lpstr>Dialogflow architecture</vt:lpstr>
      <vt:lpstr>2. Connecting to Facebook Messenger and have conversations with the Chatbot. </vt:lpstr>
      <vt:lpstr>Dialogflow console</vt:lpstr>
      <vt:lpstr>3. Training the Bot to identify user questions.</vt:lpstr>
      <vt:lpstr>Conversations with the ChatBot</vt:lpstr>
      <vt:lpstr>Building up a conversation</vt:lpstr>
      <vt:lpstr>Parameters and Prompts</vt:lpstr>
      <vt:lpstr>Rich message content</vt:lpstr>
      <vt:lpstr>Knowledge packages and Pre-built agents</vt:lpstr>
      <vt:lpstr>Follow-up intents</vt:lpstr>
      <vt:lpstr>Code - Walkthrough</vt:lpstr>
      <vt:lpstr>PowerPoint Presentation</vt:lpstr>
      <vt:lpstr>Recap and 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Dialogflow.</dc:title>
  <dc:creator>Kusal Dushmantha</dc:creator>
  <cp:lastModifiedBy>Kusal Dushmantha</cp:lastModifiedBy>
  <cp:revision>44</cp:revision>
  <dcterms:created xsi:type="dcterms:W3CDTF">2017-11-22T11:49:17Z</dcterms:created>
  <dcterms:modified xsi:type="dcterms:W3CDTF">2017-11-25T16:21:13Z</dcterms:modified>
</cp:coreProperties>
</file>