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10.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5.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35"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36"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37"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38" name="PlaceHolder 5"/>
          <p:cNvSpPr>
            <a:spLocks noGrp="1"/>
          </p:cNvSpPr>
          <p:nvPr>
            <p:ph type="sldNum"/>
          </p:nvPr>
        </p:nvSpPr>
        <p:spPr>
          <a:xfrm>
            <a:off x="4399200" y="0"/>
            <a:ext cx="3372840" cy="502560"/>
          </a:xfrm>
          <a:prstGeom prst="rect">
            <a:avLst/>
          </a:prstGeom>
        </p:spPr>
        <p:txBody>
          <a:bodyPr lIns="0" rIns="0" tIns="0" bIns="0" anchor="b"/>
          <a:p>
            <a:pPr algn="r"/>
            <a:fld id="{E4EB724D-95F5-4A60-99F4-EB5C3E696F77}"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6040" cy="3600000"/>
          </a:xfrm>
          <a:prstGeom prst="rect">
            <a:avLst/>
          </a:prstGeom>
        </p:spPr>
        <p:txBody>
          <a:bodyPr/>
          <a:p>
            <a:r>
              <a:rPr b="0" lang="en-US" sz="2000" spc="-1" strike="noStrike">
                <a:latin typeface="Arial"/>
              </a:rPr>
              <a:t>If more than one card is used facebook will show them as a carousel. (Rich content)</a:t>
            </a:r>
            <a:endParaRPr b="0" lang="en-US" sz="2000" spc="-1" strike="noStrike">
              <a:latin typeface="Arial"/>
            </a:endParaRPr>
          </a:p>
          <a:p>
            <a:endParaRPr b="0" lang="en-US" sz="2000" spc="-1" strike="noStrike">
              <a:latin typeface="Arial"/>
            </a:endParaRPr>
          </a:p>
          <a:p>
            <a:r>
              <a:rPr b="0" lang="en-US" sz="2000" spc="-1" strike="noStrike">
                <a:latin typeface="Arial"/>
              </a:rPr>
              <a:t>JSON sent , should match messenger json structure or the json structure of our own api.</a:t>
            </a:r>
            <a:endParaRPr b="0" lang="en-US" sz="2000" spc="-1" strike="noStrike">
              <a:latin typeface="Arial"/>
            </a:endParaRPr>
          </a:p>
          <a:p>
            <a:r>
              <a:rPr b="0" lang="en-US" sz="2000" spc="-1" strike="noStrike">
                <a:latin typeface="Arial"/>
              </a:rPr>
              <a:t>Messenger json structure is found in dev.facebook</a:t>
            </a:r>
            <a:endParaRPr b="0" lang="en-US" sz="2000" spc="-1" strike="noStrike">
              <a:latin typeface="Arial"/>
            </a:endParaRPr>
          </a:p>
          <a:p>
            <a:endParaRPr b="0" lang="en-US" sz="2000" spc="-1" strike="noStrike">
              <a:latin typeface="Arial"/>
            </a:endParaRPr>
          </a:p>
          <a:p>
            <a:r>
              <a:rPr b="0" lang="en-US" sz="2000" spc="-1" strike="noStrike">
                <a:latin typeface="Arial"/>
              </a:rPr>
              <a:t>Messenger will only allow 3 buttons max in rich content.</a:t>
            </a:r>
            <a:endParaRPr b="0" lang="en-US" sz="2000" spc="-1" strike="noStrike">
              <a:latin typeface="Arial"/>
            </a:endParaRPr>
          </a:p>
        </p:txBody>
      </p:sp>
      <p:sp>
        <p:nvSpPr>
          <p:cNvPr id="187" name="TextShape 2"/>
          <p:cNvSpPr txBox="1"/>
          <p:nvPr/>
        </p:nvSpPr>
        <p:spPr>
          <a:xfrm>
            <a:off x="3884760" y="8685360"/>
            <a:ext cx="2971440" cy="458280"/>
          </a:xfrm>
          <a:prstGeom prst="rect">
            <a:avLst/>
          </a:prstGeom>
          <a:noFill/>
          <a:ln>
            <a:noFill/>
          </a:ln>
        </p:spPr>
        <p:txBody>
          <a:bodyPr anchor="b"/>
          <a:p>
            <a:pPr algn="r">
              <a:lnSpc>
                <a:spcPct val="100000"/>
              </a:lnSpc>
            </a:pPr>
            <a:fld id="{E169474C-D9D6-49A0-A8FE-65FBBB15674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685800" y="4400640"/>
            <a:ext cx="5486040" cy="3600000"/>
          </a:xfrm>
          <a:prstGeom prst="rect">
            <a:avLst/>
          </a:prstGeom>
        </p:spPr>
        <p:txBody>
          <a:bodyPr/>
          <a:p>
            <a:r>
              <a:rPr b="0" lang="en-US" sz="2000" spc="-1" strike="noStrike">
                <a:latin typeface="Arial"/>
              </a:rPr>
              <a:t>There may have some pharses which will match into more than one intent.</a:t>
            </a:r>
            <a:endParaRPr b="0" lang="en-US" sz="2000" spc="-1" strike="noStrike">
              <a:latin typeface="Arial"/>
            </a:endParaRPr>
          </a:p>
          <a:p>
            <a:endParaRPr b="0" lang="en-US" sz="2000" spc="-1" strike="noStrike">
              <a:latin typeface="Arial"/>
            </a:endParaRPr>
          </a:p>
          <a:p>
            <a:r>
              <a:rPr b="0" lang="en-US" sz="2000" spc="-1" strike="noStrike">
                <a:latin typeface="Arial"/>
              </a:rPr>
              <a:t>Then setting higher priority to an intent will make the phrase call for that intent.</a:t>
            </a:r>
            <a:endParaRPr b="0" lang="en-US" sz="2000" spc="-1" strike="noStrike">
              <a:latin typeface="Arial"/>
            </a:endParaRPr>
          </a:p>
        </p:txBody>
      </p:sp>
      <p:sp>
        <p:nvSpPr>
          <p:cNvPr id="189" name="TextShape 2"/>
          <p:cNvSpPr txBox="1"/>
          <p:nvPr/>
        </p:nvSpPr>
        <p:spPr>
          <a:xfrm>
            <a:off x="3884760" y="8685360"/>
            <a:ext cx="2971440" cy="458280"/>
          </a:xfrm>
          <a:prstGeom prst="rect">
            <a:avLst/>
          </a:prstGeom>
          <a:noFill/>
          <a:ln>
            <a:noFill/>
          </a:ln>
        </p:spPr>
        <p:txBody>
          <a:bodyPr anchor="b"/>
          <a:p>
            <a:pPr algn="r">
              <a:lnSpc>
                <a:spcPct val="100000"/>
              </a:lnSpc>
            </a:pPr>
            <a:fld id="{C511A4D0-5D52-4E07-90F0-C1BC95EF59D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body"/>
          </p:nvPr>
        </p:nvSpPr>
        <p:spPr>
          <a:xfrm>
            <a:off x="685800" y="4400640"/>
            <a:ext cx="5486040" cy="3600000"/>
          </a:xfrm>
          <a:prstGeom prst="rect">
            <a:avLst/>
          </a:prstGeom>
        </p:spPr>
        <p:txBody>
          <a:bodyPr/>
          <a:p>
            <a:r>
              <a:rPr b="0" lang="en-US" sz="2000" spc="-1" strike="noStrike">
                <a:latin typeface="Arial"/>
              </a:rPr>
              <a:t>Message events – Dialogflow does not capture these. It only listens to messages.</a:t>
            </a:r>
            <a:endParaRPr b="0" lang="en-US" sz="2000" spc="-1" strike="noStrike">
              <a:latin typeface="Arial"/>
            </a:endParaRPr>
          </a:p>
          <a:p>
            <a:endParaRPr b="0" lang="en-US" sz="2000" spc="-1" strike="noStrike">
              <a:latin typeface="Arial"/>
            </a:endParaRPr>
          </a:p>
          <a:p>
            <a:r>
              <a:rPr b="0" lang="en-US" sz="2000" spc="-1" strike="noStrike">
                <a:latin typeface="Arial"/>
              </a:rPr>
              <a:t>Message_deliveries – Callback that occur when message is delivered.</a:t>
            </a:r>
            <a:endParaRPr b="0" lang="en-US" sz="2000" spc="-1" strike="noStrike">
              <a:latin typeface="Arial"/>
            </a:endParaRPr>
          </a:p>
          <a:p>
            <a:r>
              <a:rPr b="0" lang="en-US" sz="2000" spc="-1" strike="noStrike">
                <a:latin typeface="Arial"/>
              </a:rPr>
              <a:t>Message_echos – Callback that occurs when a message is sent by a page.</a:t>
            </a:r>
            <a:endParaRPr b="0" lang="en-US" sz="2000" spc="-1" strike="noStrike">
              <a:latin typeface="Arial"/>
            </a:endParaRPr>
          </a:p>
          <a:p>
            <a:r>
              <a:rPr b="0" lang="en-US" sz="2000" spc="-1" strike="noStrike">
                <a:latin typeface="Arial"/>
              </a:rPr>
              <a:t>Message_reads – Callback that occurs when a user reads message.</a:t>
            </a:r>
            <a:endParaRPr b="0" lang="en-US" sz="2000" spc="-1" strike="noStrike">
              <a:latin typeface="Arial"/>
            </a:endParaRPr>
          </a:p>
          <a:p>
            <a:r>
              <a:rPr b="0" lang="en-US" sz="2000" spc="-1" strike="noStrike">
                <a:latin typeface="Arial"/>
              </a:rPr>
              <a:t>Messages – Receive messages from the user.</a:t>
            </a:r>
            <a:endParaRPr b="0" lang="en-US" sz="2000" spc="-1" strike="noStrike">
              <a:latin typeface="Arial"/>
            </a:endParaRPr>
          </a:p>
          <a:p>
            <a:r>
              <a:rPr b="0" lang="en-US" sz="2000" spc="-1" strike="noStrike">
                <a:latin typeface="Arial"/>
              </a:rPr>
              <a:t>Message_postbacks – Occurs when a button or menu is tapped inside a chat. </a:t>
            </a:r>
            <a:endParaRPr b="0" lang="en-US" sz="2000" spc="-1" strike="noStrike">
              <a:latin typeface="Arial"/>
            </a:endParaRPr>
          </a:p>
          <a:p>
            <a:endParaRPr b="0" lang="en-US" sz="2000" spc="-1" strike="noStrike">
              <a:latin typeface="Arial"/>
            </a:endParaRPr>
          </a:p>
          <a:p>
            <a:r>
              <a:rPr b="0" lang="en-US" sz="2000" spc="-1" strike="noStrike">
                <a:latin typeface="Arial"/>
              </a:rPr>
              <a:t>In the webhook we’ve subscribed to messages and message_postbacks.</a:t>
            </a:r>
            <a:endParaRPr b="0" lang="en-US" sz="2000" spc="-1" strike="noStrike">
              <a:latin typeface="Arial"/>
            </a:endParaRPr>
          </a:p>
          <a:p>
            <a:endParaRPr b="0" lang="en-US" sz="2000" spc="-1" strike="noStrike">
              <a:latin typeface="Arial"/>
            </a:endParaRPr>
          </a:p>
        </p:txBody>
      </p:sp>
      <p:sp>
        <p:nvSpPr>
          <p:cNvPr id="191" name="TextShape 2"/>
          <p:cNvSpPr txBox="1"/>
          <p:nvPr/>
        </p:nvSpPr>
        <p:spPr>
          <a:xfrm>
            <a:off x="3884760" y="8685360"/>
            <a:ext cx="2971440" cy="458280"/>
          </a:xfrm>
          <a:prstGeom prst="rect">
            <a:avLst/>
          </a:prstGeom>
          <a:noFill/>
          <a:ln>
            <a:noFill/>
          </a:ln>
        </p:spPr>
        <p:txBody>
          <a:bodyPr anchor="b"/>
          <a:p>
            <a:pPr algn="r">
              <a:lnSpc>
                <a:spcPct val="100000"/>
              </a:lnSpc>
            </a:pPr>
            <a:fld id="{91A758BE-E00A-4ED8-9F87-F5C5D4473E6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685800" y="4400640"/>
            <a:ext cx="5486040" cy="3600000"/>
          </a:xfrm>
          <a:prstGeom prst="rect">
            <a:avLst/>
          </a:prstGeom>
        </p:spPr>
        <p:txBody>
          <a:bodyPr/>
          <a:p>
            <a:r>
              <a:rPr b="0" lang="en-US" sz="2000" spc="-1" strike="noStrike">
                <a:latin typeface="Arial"/>
              </a:rPr>
              <a:t>Persistant menu – If user gets lost and wants to start over.</a:t>
            </a:r>
            <a:endParaRPr b="0" lang="en-US" sz="2000" spc="-1" strike="noStrike">
              <a:latin typeface="Arial"/>
            </a:endParaRPr>
          </a:p>
          <a:p>
            <a:endParaRPr b="0" lang="en-US" sz="2000" spc="-1" strike="noStrike">
              <a:latin typeface="Arial"/>
            </a:endParaRPr>
          </a:p>
          <a:p>
            <a:r>
              <a:rPr b="0" lang="en-US" sz="2000" spc="-1" strike="noStrike">
                <a:latin typeface="Arial"/>
              </a:rPr>
              <a:t>Weather api – openweathermap.org</a:t>
            </a:r>
            <a:endParaRPr b="0" lang="en-US" sz="2000" spc="-1" strike="noStrike">
              <a:latin typeface="Arial"/>
            </a:endParaRPr>
          </a:p>
        </p:txBody>
      </p:sp>
      <p:sp>
        <p:nvSpPr>
          <p:cNvPr id="193" name="TextShape 2"/>
          <p:cNvSpPr txBox="1"/>
          <p:nvPr/>
        </p:nvSpPr>
        <p:spPr>
          <a:xfrm>
            <a:off x="3884760" y="8685360"/>
            <a:ext cx="2971440" cy="458280"/>
          </a:xfrm>
          <a:prstGeom prst="rect">
            <a:avLst/>
          </a:prstGeom>
          <a:noFill/>
          <a:ln>
            <a:noFill/>
          </a:ln>
        </p:spPr>
        <p:txBody>
          <a:bodyPr anchor="b"/>
          <a:p>
            <a:pPr algn="r">
              <a:lnSpc>
                <a:spcPct val="100000"/>
              </a:lnSpc>
            </a:pPr>
            <a:fld id="{6D9E317D-B736-49C8-8DA0-66B494F4CFE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mn-lt"/>
                <a:ea typeface="+mn-ea"/>
              </a:rPr>
              <a:t>Build natural and rich conversational experiences – </a:t>
            </a:r>
            <a:endParaRPr b="0" lang="en-US" sz="1200" spc="-1" strike="noStrike">
              <a:latin typeface="Arial"/>
            </a:endParaRPr>
          </a:p>
          <a:p>
            <a:pPr>
              <a:lnSpc>
                <a:spcPct val="100000"/>
              </a:lnSpc>
            </a:pPr>
            <a:r>
              <a:rPr b="0" lang="en-US" sz="1200" spc="-1" strike="noStrike">
                <a:solidFill>
                  <a:srgbClr val="000000"/>
                </a:solidFill>
                <a:latin typeface="+mn-lt"/>
                <a:ea typeface="+mn-ea"/>
              </a:rPr>
              <a:t>	</a:t>
            </a:r>
            <a:r>
              <a:rPr b="0" lang="en-US" sz="1200" spc="-1" strike="noStrike">
                <a:solidFill>
                  <a:srgbClr val="000000"/>
                </a:solidFill>
                <a:latin typeface="+mn-lt"/>
                <a:ea typeface="+mn-ea"/>
              </a:rPr>
              <a:t>	</a:t>
            </a:r>
            <a:r>
              <a:rPr b="0" lang="en-US" sz="1200" spc="-1" strike="noStrike">
                <a:solidFill>
                  <a:srgbClr val="000000"/>
                </a:solidFill>
                <a:latin typeface="+mn-lt"/>
                <a:ea typeface="+mn-ea"/>
              </a:rPr>
              <a:t>Give users new ways to interact with your product by building engaging voice and text-based conversational interfaces powered by AI. Connect with users on the Google Assistant, Amazon Alexa, Facebook Messenger, and other popular platforms and devices.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mn-lt"/>
                <a:ea typeface="+mn-ea"/>
              </a:rPr>
              <a:t>Use machine learning to understand what users are saying – </a:t>
            </a:r>
            <a:endParaRPr b="0" lang="en-US" sz="1200" spc="-1" strike="noStrike">
              <a:latin typeface="Arial"/>
            </a:endParaRPr>
          </a:p>
          <a:p>
            <a:pPr>
              <a:lnSpc>
                <a:spcPct val="100000"/>
              </a:lnSpc>
            </a:pPr>
            <a:r>
              <a:rPr b="0" lang="en-US" sz="1200" spc="-1" strike="noStrike">
                <a:solidFill>
                  <a:srgbClr val="000000"/>
                </a:solidFill>
                <a:latin typeface="+mn-lt"/>
                <a:ea typeface="+mn-ea"/>
              </a:rPr>
              <a:t>	</a:t>
            </a:r>
            <a:r>
              <a:rPr b="0" lang="en-US" sz="1200" spc="-1" strike="noStrike">
                <a:solidFill>
                  <a:srgbClr val="000000"/>
                </a:solidFill>
                <a:latin typeface="+mn-lt"/>
                <a:ea typeface="+mn-ea"/>
              </a:rPr>
              <a:t>	</a:t>
            </a:r>
            <a:r>
              <a:rPr b="0" lang="en-US" sz="1200" spc="-1" strike="noStrike">
                <a:solidFill>
                  <a:srgbClr val="000000"/>
                </a:solidFill>
                <a:latin typeface="+mn-lt"/>
                <a:ea typeface="+mn-ea"/>
              </a:rPr>
              <a:t>Provide us with examples of what a user might say when interacting with your product. Using years of domain knowledge and natural language understanding, we analyze and understand the user's intent to help you respond in the most useful way.</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mn-lt"/>
                <a:ea typeface="+mn-ea"/>
              </a:rPr>
              <a:t>Reach more audiences, wherever they are – </a:t>
            </a:r>
            <a:endParaRPr b="0" lang="en-US" sz="1200" spc="-1" strike="noStrike">
              <a:latin typeface="Arial"/>
            </a:endParaRPr>
          </a:p>
          <a:p>
            <a:pPr>
              <a:lnSpc>
                <a:spcPct val="100000"/>
              </a:lnSpc>
            </a:pPr>
            <a:r>
              <a:rPr b="0" lang="en-US" sz="1200" spc="-1" strike="noStrike">
                <a:solidFill>
                  <a:srgbClr val="000000"/>
                </a:solidFill>
                <a:latin typeface="+mn-lt"/>
                <a:ea typeface="+mn-ea"/>
              </a:rPr>
              <a:t>	</a:t>
            </a:r>
            <a:r>
              <a:rPr b="0" lang="en-US" sz="1200" spc="-1" strike="noStrike">
                <a:solidFill>
                  <a:srgbClr val="000000"/>
                </a:solidFill>
                <a:latin typeface="+mn-lt"/>
                <a:ea typeface="+mn-ea"/>
              </a:rPr>
              <a:t>	</a:t>
            </a:r>
            <a:r>
              <a:rPr b="0" lang="en-US" sz="1200" spc="-1" strike="noStrike">
                <a:solidFill>
                  <a:srgbClr val="000000"/>
                </a:solidFill>
                <a:latin typeface="+mn-lt"/>
                <a:ea typeface="+mn-ea"/>
              </a:rPr>
              <a:t>Dialogflow is backed by Google and runs on Google infrastructure, which means you can scale to millions of users.</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175" name="TextShape 2"/>
          <p:cNvSpPr txBox="1"/>
          <p:nvPr/>
        </p:nvSpPr>
        <p:spPr>
          <a:xfrm>
            <a:off x="3884760" y="8685360"/>
            <a:ext cx="2971440" cy="458280"/>
          </a:xfrm>
          <a:prstGeom prst="rect">
            <a:avLst/>
          </a:prstGeom>
          <a:noFill/>
          <a:ln>
            <a:noFill/>
          </a:ln>
        </p:spPr>
        <p:txBody>
          <a:bodyPr anchor="b"/>
          <a:p>
            <a:pPr algn="r">
              <a:lnSpc>
                <a:spcPct val="100000"/>
              </a:lnSpc>
            </a:pPr>
            <a:fld id="{AB593E17-6C4C-4D72-A2B8-1F43C499743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177" name="TextShape 2"/>
          <p:cNvSpPr txBox="1"/>
          <p:nvPr/>
        </p:nvSpPr>
        <p:spPr>
          <a:xfrm>
            <a:off x="3884760" y="8685360"/>
            <a:ext cx="2971440" cy="458280"/>
          </a:xfrm>
          <a:prstGeom prst="rect">
            <a:avLst/>
          </a:prstGeom>
          <a:noFill/>
          <a:ln>
            <a:noFill/>
          </a:ln>
        </p:spPr>
        <p:txBody>
          <a:bodyPr anchor="b"/>
          <a:p>
            <a:pPr algn="r">
              <a:lnSpc>
                <a:spcPct val="100000"/>
              </a:lnSpc>
            </a:pPr>
            <a:fld id="{78835F82-1326-414D-8EC8-211B7C456B8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body"/>
          </p:nvPr>
        </p:nvSpPr>
        <p:spPr>
          <a:xfrm>
            <a:off x="685800" y="4400640"/>
            <a:ext cx="5486040" cy="3600000"/>
          </a:xfrm>
          <a:prstGeom prst="rect">
            <a:avLst/>
          </a:prstGeom>
        </p:spPr>
        <p:txBody>
          <a:bodyPr/>
          <a:p>
            <a:pPr>
              <a:lnSpc>
                <a:spcPct val="100000"/>
              </a:lnSpc>
            </a:pPr>
            <a:r>
              <a:rPr b="0" lang="en-US" sz="2000" spc="-1" strike="noStrike">
                <a:latin typeface="Arial"/>
              </a:rPr>
              <a:t>Action -  Corresponds to the step our app takes for specific intent. i.e. Intents trigger actions. Can have parameters to extract user information.</a:t>
            </a:r>
            <a:endParaRPr b="0" lang="en-US" sz="2000" spc="-1" strike="noStrike">
              <a:latin typeface="Arial"/>
            </a:endParaRPr>
          </a:p>
          <a:p>
            <a:pPr>
              <a:lnSpc>
                <a:spcPct val="100000"/>
              </a:lnSpc>
            </a:pPr>
            <a:endParaRPr b="0" lang="en-US" sz="2000" spc="-1" strike="noStrike">
              <a:latin typeface="Arial"/>
            </a:endParaRPr>
          </a:p>
        </p:txBody>
      </p:sp>
      <p:sp>
        <p:nvSpPr>
          <p:cNvPr id="179" name="TextShape 2"/>
          <p:cNvSpPr txBox="1"/>
          <p:nvPr/>
        </p:nvSpPr>
        <p:spPr>
          <a:xfrm>
            <a:off x="3884760" y="8685360"/>
            <a:ext cx="2971440" cy="458280"/>
          </a:xfrm>
          <a:prstGeom prst="rect">
            <a:avLst/>
          </a:prstGeom>
          <a:noFill/>
          <a:ln>
            <a:noFill/>
          </a:ln>
        </p:spPr>
        <p:txBody>
          <a:bodyPr anchor="b"/>
          <a:p>
            <a:pPr algn="r">
              <a:lnSpc>
                <a:spcPct val="100000"/>
              </a:lnSpc>
            </a:pPr>
            <a:fld id="{1FE65D34-727E-4EBA-B691-8DD74E78755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body"/>
          </p:nvPr>
        </p:nvSpPr>
        <p:spPr>
          <a:xfrm>
            <a:off x="685800" y="4400640"/>
            <a:ext cx="5486040" cy="3600000"/>
          </a:xfrm>
          <a:prstGeom prst="rect">
            <a:avLst/>
          </a:prstGeom>
        </p:spPr>
        <p:txBody>
          <a:bodyPr/>
          <a:p>
            <a:r>
              <a:rPr b="0" lang="en-US" sz="2000" spc="-1" strike="noStrike">
                <a:latin typeface="Arial"/>
              </a:rPr>
              <a:t>Training bot to answer unknown user expressions and making them add to relevant intent in training tab.</a:t>
            </a:r>
            <a:endParaRPr b="0" lang="en-US" sz="2000" spc="-1" strike="noStrike">
              <a:latin typeface="Arial"/>
            </a:endParaRPr>
          </a:p>
        </p:txBody>
      </p:sp>
      <p:sp>
        <p:nvSpPr>
          <p:cNvPr id="181" name="TextShape 2"/>
          <p:cNvSpPr txBox="1"/>
          <p:nvPr/>
        </p:nvSpPr>
        <p:spPr>
          <a:xfrm>
            <a:off x="3884760" y="8685360"/>
            <a:ext cx="2971440" cy="458280"/>
          </a:xfrm>
          <a:prstGeom prst="rect">
            <a:avLst/>
          </a:prstGeom>
          <a:noFill/>
          <a:ln>
            <a:noFill/>
          </a:ln>
        </p:spPr>
        <p:txBody>
          <a:bodyPr anchor="b"/>
          <a:p>
            <a:pPr algn="r">
              <a:lnSpc>
                <a:spcPct val="100000"/>
              </a:lnSpc>
            </a:pPr>
            <a:fld id="{F119D660-B545-4692-85B6-5930EE9CE1E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body"/>
          </p:nvPr>
        </p:nvSpPr>
        <p:spPr>
          <a:xfrm>
            <a:off x="685800" y="4400640"/>
            <a:ext cx="5486040" cy="3600000"/>
          </a:xfrm>
          <a:prstGeom prst="rect">
            <a:avLst/>
          </a:prstGeom>
        </p:spPr>
        <p:txBody>
          <a:bodyPr/>
          <a:p>
            <a:r>
              <a:rPr b="0" lang="en-US" sz="2000" spc="-1" strike="noStrike">
                <a:latin typeface="Arial"/>
              </a:rPr>
              <a:t>Think of entities as a helper for intents. This tells dialogflow the words it should watch for and remember.</a:t>
            </a:r>
            <a:endParaRPr b="0" lang="en-US" sz="2000" spc="-1" strike="noStrike">
              <a:latin typeface="Arial"/>
            </a:endParaRPr>
          </a:p>
          <a:p>
            <a:endParaRPr b="0" lang="en-US" sz="2000" spc="-1" strike="noStrike">
              <a:latin typeface="Arial"/>
            </a:endParaRPr>
          </a:p>
          <a:p>
            <a:r>
              <a:rPr b="0" lang="en-US" sz="2000" spc="-1" strike="noStrike">
                <a:latin typeface="Arial"/>
              </a:rPr>
              <a:t>Quick replies are available within fulfilment in dialogflow json response.</a:t>
            </a:r>
            <a:endParaRPr b="0" lang="en-US" sz="2000" spc="-1" strike="noStrike">
              <a:latin typeface="Arial"/>
            </a:endParaRPr>
          </a:p>
        </p:txBody>
      </p:sp>
      <p:sp>
        <p:nvSpPr>
          <p:cNvPr id="183" name="TextShape 2"/>
          <p:cNvSpPr txBox="1"/>
          <p:nvPr/>
        </p:nvSpPr>
        <p:spPr>
          <a:xfrm>
            <a:off x="3884760" y="8685360"/>
            <a:ext cx="2971440" cy="458280"/>
          </a:xfrm>
          <a:prstGeom prst="rect">
            <a:avLst/>
          </a:prstGeom>
          <a:noFill/>
          <a:ln>
            <a:noFill/>
          </a:ln>
        </p:spPr>
        <p:txBody>
          <a:bodyPr anchor="b"/>
          <a:p>
            <a:pPr algn="r">
              <a:lnSpc>
                <a:spcPct val="100000"/>
              </a:lnSpc>
            </a:pPr>
            <a:fld id="{CC62D045-60C0-4D01-94AB-2D2664E5188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685800" y="4400640"/>
            <a:ext cx="5486040" cy="3600000"/>
          </a:xfrm>
          <a:prstGeom prst="rect">
            <a:avLst/>
          </a:prstGeom>
        </p:spPr>
        <p:txBody>
          <a:bodyPr/>
          <a:p>
            <a:r>
              <a:rPr b="0" lang="en-US" sz="1200" spc="-1" strike="noStrike">
                <a:solidFill>
                  <a:srgbClr val="000000"/>
                </a:solidFill>
                <a:latin typeface="+mn-lt"/>
                <a:ea typeface="+mn-ea"/>
              </a:rPr>
              <a:t>Context example  - if a user is listening to music and finds a band that catches their interest, they might say something like: “I want to hear more of them”. </a:t>
            </a:r>
            <a:endParaRPr b="0" lang="en-US" sz="1200" spc="-1" strike="noStrike">
              <a:latin typeface="Arial"/>
            </a:endParaRPr>
          </a:p>
        </p:txBody>
      </p:sp>
      <p:sp>
        <p:nvSpPr>
          <p:cNvPr id="185" name="TextShape 2"/>
          <p:cNvSpPr txBox="1"/>
          <p:nvPr/>
        </p:nvSpPr>
        <p:spPr>
          <a:xfrm>
            <a:off x="3884760" y="8685360"/>
            <a:ext cx="2971440" cy="458280"/>
          </a:xfrm>
          <a:prstGeom prst="rect">
            <a:avLst/>
          </a:prstGeom>
          <a:noFill/>
          <a:ln>
            <a:noFill/>
          </a:ln>
        </p:spPr>
        <p:txBody>
          <a:bodyPr anchor="b"/>
          <a:p>
            <a:pPr algn="r">
              <a:lnSpc>
                <a:spcPct val="100000"/>
              </a:lnSpc>
            </a:pPr>
            <a:fld id="{70AD188F-3526-4AC8-AD7D-4556259C1B0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53" name="PlaceHolder 2"/>
          <p:cNvSpPr>
            <a:spLocks noGrp="1"/>
          </p:cNvSpPr>
          <p:nvPr>
            <p:ph type="body"/>
          </p:nvPr>
        </p:nvSpPr>
        <p:spPr>
          <a:xfrm>
            <a:off x="2589120" y="21337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4" name="PlaceHolder 3"/>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56"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7"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8" name="PlaceHolder 4"/>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9" name="PlaceHolder 5"/>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61" name="PlaceHolder 2"/>
          <p:cNvSpPr>
            <a:spLocks noGrp="1"/>
          </p:cNvSpPr>
          <p:nvPr>
            <p:ph type="body"/>
          </p:nvPr>
        </p:nvSpPr>
        <p:spPr>
          <a:xfrm>
            <a:off x="25891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2" name="PlaceHolder 3"/>
          <p:cNvSpPr>
            <a:spLocks noGrp="1"/>
          </p:cNvSpPr>
          <p:nvPr>
            <p:ph type="body"/>
          </p:nvPr>
        </p:nvSpPr>
        <p:spPr>
          <a:xfrm>
            <a:off x="560340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3" name="PlaceHolder 4"/>
          <p:cNvSpPr>
            <a:spLocks noGrp="1"/>
          </p:cNvSpPr>
          <p:nvPr>
            <p:ph type="body"/>
          </p:nvPr>
        </p:nvSpPr>
        <p:spPr>
          <a:xfrm>
            <a:off x="86173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4" name="PlaceHolder 5"/>
          <p:cNvSpPr>
            <a:spLocks noGrp="1"/>
          </p:cNvSpPr>
          <p:nvPr>
            <p:ph type="body"/>
          </p:nvPr>
        </p:nvSpPr>
        <p:spPr>
          <a:xfrm>
            <a:off x="86173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5" name="PlaceHolder 6"/>
          <p:cNvSpPr>
            <a:spLocks noGrp="1"/>
          </p:cNvSpPr>
          <p:nvPr>
            <p:ph type="body"/>
          </p:nvPr>
        </p:nvSpPr>
        <p:spPr>
          <a:xfrm>
            <a:off x="560340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6" name="PlaceHolder 7"/>
          <p:cNvSpPr>
            <a:spLocks noGrp="1"/>
          </p:cNvSpPr>
          <p:nvPr>
            <p:ph type="body"/>
          </p:nvPr>
        </p:nvSpPr>
        <p:spPr>
          <a:xfrm>
            <a:off x="25891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99" name="PlaceHolder 2"/>
          <p:cNvSpPr>
            <a:spLocks noGrp="1"/>
          </p:cNvSpPr>
          <p:nvPr>
            <p:ph type="subTitle"/>
          </p:nvPr>
        </p:nvSpPr>
        <p:spPr>
          <a:xfrm>
            <a:off x="2589120" y="2133720"/>
            <a:ext cx="8915040" cy="3777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01" name="PlaceHolder 2"/>
          <p:cNvSpPr>
            <a:spLocks noGrp="1"/>
          </p:cNvSpPr>
          <p:nvPr>
            <p:ph type="body"/>
          </p:nvPr>
        </p:nvSpPr>
        <p:spPr>
          <a:xfrm>
            <a:off x="2589120" y="2133720"/>
            <a:ext cx="89150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03"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04"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2593080" y="624240"/>
            <a:ext cx="8911440" cy="5937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08"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09" name="PlaceHolder 3"/>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0" name="PlaceHolder 4"/>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32" name="PlaceHolder 2"/>
          <p:cNvSpPr>
            <a:spLocks noGrp="1"/>
          </p:cNvSpPr>
          <p:nvPr>
            <p:ph type="subTitle"/>
          </p:nvPr>
        </p:nvSpPr>
        <p:spPr>
          <a:xfrm>
            <a:off x="2589120" y="2133720"/>
            <a:ext cx="8915040" cy="3777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12"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3"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4" name="PlaceHolder 4"/>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16"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7"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8" name="PlaceHolder 4"/>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20" name="PlaceHolder 2"/>
          <p:cNvSpPr>
            <a:spLocks noGrp="1"/>
          </p:cNvSpPr>
          <p:nvPr>
            <p:ph type="body"/>
          </p:nvPr>
        </p:nvSpPr>
        <p:spPr>
          <a:xfrm>
            <a:off x="2589120" y="21337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1" name="PlaceHolder 3"/>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23"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4"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5" name="PlaceHolder 4"/>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6" name="PlaceHolder 5"/>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28" name="PlaceHolder 2"/>
          <p:cNvSpPr>
            <a:spLocks noGrp="1"/>
          </p:cNvSpPr>
          <p:nvPr>
            <p:ph type="body"/>
          </p:nvPr>
        </p:nvSpPr>
        <p:spPr>
          <a:xfrm>
            <a:off x="25891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9" name="PlaceHolder 3"/>
          <p:cNvSpPr>
            <a:spLocks noGrp="1"/>
          </p:cNvSpPr>
          <p:nvPr>
            <p:ph type="body"/>
          </p:nvPr>
        </p:nvSpPr>
        <p:spPr>
          <a:xfrm>
            <a:off x="560340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0" name="PlaceHolder 4"/>
          <p:cNvSpPr>
            <a:spLocks noGrp="1"/>
          </p:cNvSpPr>
          <p:nvPr>
            <p:ph type="body"/>
          </p:nvPr>
        </p:nvSpPr>
        <p:spPr>
          <a:xfrm>
            <a:off x="86173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1" name="PlaceHolder 5"/>
          <p:cNvSpPr>
            <a:spLocks noGrp="1"/>
          </p:cNvSpPr>
          <p:nvPr>
            <p:ph type="body"/>
          </p:nvPr>
        </p:nvSpPr>
        <p:spPr>
          <a:xfrm>
            <a:off x="86173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2" name="PlaceHolder 6"/>
          <p:cNvSpPr>
            <a:spLocks noGrp="1"/>
          </p:cNvSpPr>
          <p:nvPr>
            <p:ph type="body"/>
          </p:nvPr>
        </p:nvSpPr>
        <p:spPr>
          <a:xfrm>
            <a:off x="560340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3" name="PlaceHolder 7"/>
          <p:cNvSpPr>
            <a:spLocks noGrp="1"/>
          </p:cNvSpPr>
          <p:nvPr>
            <p:ph type="body"/>
          </p:nvPr>
        </p:nvSpPr>
        <p:spPr>
          <a:xfrm>
            <a:off x="25891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34" name="PlaceHolder 2"/>
          <p:cNvSpPr>
            <a:spLocks noGrp="1"/>
          </p:cNvSpPr>
          <p:nvPr>
            <p:ph type="body"/>
          </p:nvPr>
        </p:nvSpPr>
        <p:spPr>
          <a:xfrm>
            <a:off x="2589120" y="2133720"/>
            <a:ext cx="89150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36"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7"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 name="PlaceHolder 1"/>
          <p:cNvSpPr>
            <a:spLocks noGrp="1"/>
          </p:cNvSpPr>
          <p:nvPr>
            <p:ph type="subTitle"/>
          </p:nvPr>
        </p:nvSpPr>
        <p:spPr>
          <a:xfrm>
            <a:off x="2593080" y="624240"/>
            <a:ext cx="8911440" cy="5937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41"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2" name="PlaceHolder 3"/>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3" name="PlaceHolder 4"/>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45"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6"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7" name="PlaceHolder 4"/>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49"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0"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1" name="PlaceHolder 4"/>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1" name="CustomShape 2"/>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2" name="CustomShape 3"/>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3" name="CustomShape 4"/>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4" name="CustomShape 5"/>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5" name="CustomShape 6"/>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6" name="CustomShape 7"/>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 name="CustomShape 8"/>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8" name="CustomShape 9"/>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9" name="CustomShape 10"/>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0" name="CustomShape 11"/>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1" name="CustomShape 12"/>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12" name="CustomShape 13"/>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3" name="CustomShape 14"/>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4" name="CustomShape 15"/>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5" name="CustomShape 16"/>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6" name="CustomShape 17"/>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7" name="CustomShape 18"/>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18" name="CustomShape 19"/>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19" name="CustomShape 20"/>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0" name="CustomShape 21"/>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1" name="CustomShape 22"/>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2" name="CustomShape 23"/>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3" name="CustomShape 24"/>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24" name="CustomShape 25"/>
          <p:cNvSpPr/>
          <p:nvPr/>
        </p:nvSpPr>
        <p:spPr>
          <a:xfrm>
            <a:off x="0" y="0"/>
            <a:ext cx="182520" cy="685764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5" name="PlaceHolder 26"/>
          <p:cNvSpPr>
            <a:spLocks noGrp="1"/>
          </p:cNvSpPr>
          <p:nvPr>
            <p:ph type="title"/>
          </p:nvPr>
        </p:nvSpPr>
        <p:spPr>
          <a:xfrm>
            <a:off x="2589120" y="2514600"/>
            <a:ext cx="8915040" cy="2262600"/>
          </a:xfrm>
          <a:prstGeom prst="rect">
            <a:avLst/>
          </a:prstGeom>
        </p:spPr>
        <p:txBody>
          <a:bodyPr anchor="b">
            <a:normAutofit/>
          </a:bodyPr>
          <a:p>
            <a:pPr>
              <a:lnSpc>
                <a:spcPct val="100000"/>
              </a:lnSpc>
            </a:pPr>
            <a:r>
              <a:rPr b="0" lang="en-US" sz="5400" spc="-1" strike="noStrike">
                <a:solidFill>
                  <a:srgbClr val="262626"/>
                </a:solidFill>
                <a:latin typeface="Century Gothic"/>
              </a:rPr>
              <a:t>Click to edit Master title style</a:t>
            </a:r>
            <a:endParaRPr b="0" lang="en-US" sz="5400" spc="-1" strike="noStrike">
              <a:solidFill>
                <a:srgbClr val="000000"/>
              </a:solidFill>
              <a:latin typeface="Century Gothic"/>
            </a:endParaRPr>
          </a:p>
        </p:txBody>
      </p:sp>
      <p:sp>
        <p:nvSpPr>
          <p:cNvPr id="26" name="PlaceHolder 27"/>
          <p:cNvSpPr>
            <a:spLocks noGrp="1"/>
          </p:cNvSpPr>
          <p:nvPr>
            <p:ph type="dt"/>
          </p:nvPr>
        </p:nvSpPr>
        <p:spPr>
          <a:xfrm>
            <a:off x="10361520" y="6130440"/>
            <a:ext cx="1145880" cy="370080"/>
          </a:xfrm>
          <a:prstGeom prst="rect">
            <a:avLst/>
          </a:prstGeom>
        </p:spPr>
        <p:txBody>
          <a:bodyPr anchor="ctr"/>
          <a:p>
            <a:pPr algn="r">
              <a:lnSpc>
                <a:spcPct val="100000"/>
              </a:lnSpc>
            </a:pPr>
            <a:fld id="{58AFA895-57CF-4C6E-B6CE-06819779B568}" type="datetime">
              <a:rPr b="0" lang="en-US" sz="900" spc="-1" strike="noStrike">
                <a:solidFill>
                  <a:srgbClr val="8b8b8b"/>
                </a:solidFill>
                <a:latin typeface="Century Gothic"/>
              </a:rPr>
              <a:t>11/29/17</a:t>
            </a:fld>
            <a:endParaRPr b="0" lang="en-US" sz="900" spc="-1" strike="noStrike">
              <a:latin typeface="Times New Roman"/>
            </a:endParaRPr>
          </a:p>
        </p:txBody>
      </p:sp>
      <p:sp>
        <p:nvSpPr>
          <p:cNvPr id="27" name="PlaceHolder 28"/>
          <p:cNvSpPr>
            <a:spLocks noGrp="1"/>
          </p:cNvSpPr>
          <p:nvPr>
            <p:ph type="ftr"/>
          </p:nvPr>
        </p:nvSpPr>
        <p:spPr>
          <a:xfrm>
            <a:off x="2589120" y="6135840"/>
            <a:ext cx="7619760" cy="364680"/>
          </a:xfrm>
          <a:prstGeom prst="rect">
            <a:avLst/>
          </a:prstGeom>
        </p:spPr>
        <p:txBody>
          <a:bodyPr anchor="ctr"/>
          <a:p>
            <a:endParaRPr b="0" lang="en-US" sz="2400" spc="-1" strike="noStrike">
              <a:latin typeface="Times New Roman"/>
            </a:endParaRPr>
          </a:p>
        </p:txBody>
      </p:sp>
      <p:sp>
        <p:nvSpPr>
          <p:cNvPr id="28" name="CustomShape 29"/>
          <p:cNvSpPr/>
          <p:nvPr/>
        </p:nvSpPr>
        <p:spPr>
          <a:xfrm>
            <a:off x="0" y="4323960"/>
            <a:ext cx="1744200" cy="77832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fillRef idx="0"/>
          <a:effectRef idx="0"/>
          <a:fontRef idx="minor"/>
        </p:style>
      </p:sp>
      <p:sp>
        <p:nvSpPr>
          <p:cNvPr id="29" name="PlaceHolder 30"/>
          <p:cNvSpPr>
            <a:spLocks noGrp="1"/>
          </p:cNvSpPr>
          <p:nvPr>
            <p:ph type="sldNum"/>
          </p:nvPr>
        </p:nvSpPr>
        <p:spPr>
          <a:xfrm>
            <a:off x="531720" y="4529520"/>
            <a:ext cx="779400" cy="364680"/>
          </a:xfrm>
          <a:prstGeom prst="rect">
            <a:avLst/>
          </a:prstGeom>
        </p:spPr>
        <p:txBody>
          <a:bodyPr anchor="ctr"/>
          <a:p>
            <a:pPr algn="r">
              <a:lnSpc>
                <a:spcPct val="100000"/>
              </a:lnSpc>
            </a:pPr>
            <a:fld id="{7E52A92D-5F9B-47F2-98EF-FC15A19B3ADA}" type="slidenum">
              <a:rPr b="0" lang="en-US" sz="2000" spc="-1" strike="noStrike">
                <a:solidFill>
                  <a:srgbClr val="feffff"/>
                </a:solidFill>
                <a:latin typeface="Century Gothic"/>
              </a:rPr>
              <a:t>&lt;number&gt;</a:t>
            </a:fld>
            <a:endParaRPr b="0" lang="en-US" sz="2000" spc="-1" strike="noStrike">
              <a:latin typeface="Times New Roman"/>
            </a:endParaRPr>
          </a:p>
        </p:txBody>
      </p:sp>
      <p:sp>
        <p:nvSpPr>
          <p:cNvPr id="30" name="PlaceHolder 31"/>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Century Gothic"/>
              </a:rPr>
              <a:t>Click to edit the outline text format</a:t>
            </a:r>
            <a:endParaRPr b="0" lang="en-US" sz="1800" spc="-1" strike="noStrike">
              <a:solidFill>
                <a:srgbClr val="404040"/>
              </a:solidFill>
              <a:latin typeface="Century Gothic"/>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entury Gothic"/>
              </a:rPr>
              <a:t>Second Outline Level</a:t>
            </a:r>
            <a:endParaRPr b="0" lang="en-US" sz="1400" spc="-1" strike="noStrike">
              <a:solidFill>
                <a:srgbClr val="404040"/>
              </a:solidFill>
              <a:latin typeface="Century Gothic"/>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Century Gothic"/>
              </a:rPr>
              <a:t>Third Outline Level</a:t>
            </a:r>
            <a:endParaRPr b="0" lang="en-US" sz="1200" spc="-1" strike="noStrike">
              <a:solidFill>
                <a:srgbClr val="404040"/>
              </a:solidFill>
              <a:latin typeface="Century Gothic"/>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Century Gothic"/>
              </a:rPr>
              <a:t>Fourth Outline Level</a:t>
            </a:r>
            <a:endParaRPr b="0" lang="en-US" sz="1200" spc="-1" strike="noStrike">
              <a:solidFill>
                <a:srgbClr val="40404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68" name="CustomShape 2"/>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69" name="CustomShape 3"/>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70" name="CustomShape 4"/>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71" name="CustomShape 5"/>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72" name="CustomShape 6"/>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3" name="CustomShape 7"/>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4" name="CustomShape 8"/>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75" name="CustomShape 9"/>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76" name="CustomShape 10"/>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77" name="CustomShape 11"/>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78" name="CustomShape 12"/>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79" name="CustomShape 13"/>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80" name="CustomShape 14"/>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81" name="CustomShape 15"/>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82" name="CustomShape 16"/>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83" name="CustomShape 17"/>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84" name="CustomShape 18"/>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85" name="CustomShape 19"/>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86" name="CustomShape 20"/>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87" name="CustomShape 21"/>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88" name="CustomShape 22"/>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89" name="CustomShape 23"/>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90" name="CustomShape 24"/>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91" name="CustomShape 25"/>
          <p:cNvSpPr/>
          <p:nvPr/>
        </p:nvSpPr>
        <p:spPr>
          <a:xfrm>
            <a:off x="0" y="0"/>
            <a:ext cx="182520" cy="685764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2" name="PlaceHolder 26"/>
          <p:cNvSpPr>
            <a:spLocks noGrp="1"/>
          </p:cNvSpPr>
          <p:nvPr>
            <p:ph type="title"/>
          </p:nvPr>
        </p:nvSpPr>
        <p:spPr>
          <a:xfrm>
            <a:off x="2593080" y="624240"/>
            <a:ext cx="8911440" cy="1280520"/>
          </a:xfrm>
          <a:prstGeom prst="rect">
            <a:avLst/>
          </a:prstGeom>
        </p:spPr>
        <p:txBody>
          <a:bodyPr/>
          <a:p>
            <a:pPr>
              <a:lnSpc>
                <a:spcPct val="100000"/>
              </a:lnSpc>
            </a:pPr>
            <a:r>
              <a:rPr b="0" lang="en-US" sz="3600" spc="-1" strike="noStrike">
                <a:solidFill>
                  <a:srgbClr val="262626"/>
                </a:solidFill>
                <a:latin typeface="Century Gothic"/>
              </a:rPr>
              <a:t>Click to edit Master title style</a:t>
            </a:r>
            <a:endParaRPr b="0" lang="en-US" sz="3600" spc="-1" strike="noStrike">
              <a:solidFill>
                <a:srgbClr val="000000"/>
              </a:solidFill>
              <a:latin typeface="Century Gothic"/>
            </a:endParaRPr>
          </a:p>
        </p:txBody>
      </p:sp>
      <p:sp>
        <p:nvSpPr>
          <p:cNvPr id="93" name="PlaceHolder 27"/>
          <p:cNvSpPr>
            <a:spLocks noGrp="1"/>
          </p:cNvSpPr>
          <p:nvPr>
            <p:ph type="body"/>
          </p:nvPr>
        </p:nvSpPr>
        <p:spPr>
          <a:xfrm>
            <a:off x="2589120" y="2133720"/>
            <a:ext cx="8915040" cy="3777120"/>
          </a:xfrm>
          <a:prstGeom prst="rect">
            <a:avLst/>
          </a:prstGeom>
        </p:spPr>
        <p:txBody>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Click to edit Master text styles</a:t>
            </a:r>
            <a:endParaRPr b="0" lang="en-US" sz="1800" spc="-1" strike="noStrike">
              <a:solidFill>
                <a:srgbClr val="404040"/>
              </a:solidFill>
              <a:latin typeface="Century Gothic"/>
            </a:endParaRPr>
          </a:p>
          <a:p>
            <a:pPr lvl="1" marL="743040" indent="-285480">
              <a:lnSpc>
                <a:spcPct val="100000"/>
              </a:lnSpc>
              <a:spcBef>
                <a:spcPts val="1001"/>
              </a:spcBef>
              <a:buClr>
                <a:srgbClr val="a53010"/>
              </a:buClr>
              <a:buFont typeface="Wingdings 3" charset="2"/>
              <a:buChar char=""/>
            </a:pPr>
            <a:r>
              <a:rPr b="0" lang="en-US" sz="1600" spc="-1" strike="noStrike">
                <a:solidFill>
                  <a:srgbClr val="404040"/>
                </a:solidFill>
                <a:latin typeface="Century Gothic"/>
              </a:rPr>
              <a:t>Second level</a:t>
            </a:r>
            <a:endParaRPr b="0" lang="en-US" sz="1600" spc="-1" strike="noStrike">
              <a:solidFill>
                <a:srgbClr val="404040"/>
              </a:solidFill>
              <a:latin typeface="Century Gothic"/>
            </a:endParaRPr>
          </a:p>
          <a:p>
            <a:pPr lvl="2" marL="1143000" indent="-228240">
              <a:lnSpc>
                <a:spcPct val="100000"/>
              </a:lnSpc>
              <a:spcBef>
                <a:spcPts val="1001"/>
              </a:spcBef>
              <a:buClr>
                <a:srgbClr val="a53010"/>
              </a:buClr>
              <a:buFont typeface="Wingdings 3" charset="2"/>
              <a:buChar char=""/>
            </a:pPr>
            <a:r>
              <a:rPr b="0" lang="en-US" sz="1400" spc="-1" strike="noStrike">
                <a:solidFill>
                  <a:srgbClr val="404040"/>
                </a:solidFill>
                <a:latin typeface="Century Gothic"/>
              </a:rPr>
              <a:t>Third level</a:t>
            </a:r>
            <a:endParaRPr b="0" lang="en-US" sz="1400" spc="-1" strike="noStrike">
              <a:solidFill>
                <a:srgbClr val="404040"/>
              </a:solidFill>
              <a:latin typeface="Century Gothic"/>
            </a:endParaRPr>
          </a:p>
          <a:p>
            <a:pPr lvl="3" marL="16002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Fourth level</a:t>
            </a:r>
            <a:endParaRPr b="0" lang="en-US" sz="1200" spc="-1" strike="noStrike">
              <a:solidFill>
                <a:srgbClr val="404040"/>
              </a:solidFill>
              <a:latin typeface="Century Gothic"/>
            </a:endParaRPr>
          </a:p>
          <a:p>
            <a:pPr lvl="4" marL="20574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Fifth level</a:t>
            </a:r>
            <a:endParaRPr b="0" lang="en-US" sz="1200" spc="-1" strike="noStrike">
              <a:solidFill>
                <a:srgbClr val="404040"/>
              </a:solidFill>
              <a:latin typeface="Century Gothic"/>
            </a:endParaRPr>
          </a:p>
        </p:txBody>
      </p:sp>
      <p:sp>
        <p:nvSpPr>
          <p:cNvPr id="94" name="PlaceHolder 28"/>
          <p:cNvSpPr>
            <a:spLocks noGrp="1"/>
          </p:cNvSpPr>
          <p:nvPr>
            <p:ph type="dt"/>
          </p:nvPr>
        </p:nvSpPr>
        <p:spPr>
          <a:xfrm>
            <a:off x="10361520" y="6130440"/>
            <a:ext cx="1145880" cy="370080"/>
          </a:xfrm>
          <a:prstGeom prst="rect">
            <a:avLst/>
          </a:prstGeom>
        </p:spPr>
        <p:txBody>
          <a:bodyPr anchor="ctr"/>
          <a:p>
            <a:pPr algn="r">
              <a:lnSpc>
                <a:spcPct val="100000"/>
              </a:lnSpc>
            </a:pPr>
            <a:fld id="{D3D04C67-45F5-4B71-BBA7-5E1C7F7353C9}" type="datetime">
              <a:rPr b="0" lang="en-US" sz="900" spc="-1" strike="noStrike">
                <a:solidFill>
                  <a:srgbClr val="8b8b8b"/>
                </a:solidFill>
                <a:latin typeface="Century Gothic"/>
              </a:rPr>
              <a:t>11/29/17</a:t>
            </a:fld>
            <a:endParaRPr b="0" lang="en-US" sz="900" spc="-1" strike="noStrike">
              <a:latin typeface="Times New Roman"/>
            </a:endParaRPr>
          </a:p>
        </p:txBody>
      </p:sp>
      <p:sp>
        <p:nvSpPr>
          <p:cNvPr id="95" name="PlaceHolder 29"/>
          <p:cNvSpPr>
            <a:spLocks noGrp="1"/>
          </p:cNvSpPr>
          <p:nvPr>
            <p:ph type="ftr"/>
          </p:nvPr>
        </p:nvSpPr>
        <p:spPr>
          <a:xfrm>
            <a:off x="2589120" y="6135840"/>
            <a:ext cx="7619760" cy="364680"/>
          </a:xfrm>
          <a:prstGeom prst="rect">
            <a:avLst/>
          </a:prstGeom>
        </p:spPr>
        <p:txBody>
          <a:bodyPr anchor="ctr"/>
          <a:p>
            <a:endParaRPr b="0" lang="en-US" sz="2400" spc="-1" strike="noStrike">
              <a:latin typeface="Times New Roman"/>
            </a:endParaRPr>
          </a:p>
        </p:txBody>
      </p:sp>
      <p:sp>
        <p:nvSpPr>
          <p:cNvPr id="96" name="CustomShape 30"/>
          <p:cNvSpPr/>
          <p:nvPr/>
        </p:nvSpPr>
        <p:spPr>
          <a:xfrm flipV="1">
            <a:off x="-4320" y="71424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97" name="PlaceHolder 31"/>
          <p:cNvSpPr>
            <a:spLocks noGrp="1"/>
          </p:cNvSpPr>
          <p:nvPr>
            <p:ph type="sldNum"/>
          </p:nvPr>
        </p:nvSpPr>
        <p:spPr>
          <a:xfrm>
            <a:off x="531720" y="787680"/>
            <a:ext cx="779400" cy="364680"/>
          </a:xfrm>
          <a:prstGeom prst="rect">
            <a:avLst/>
          </a:prstGeom>
        </p:spPr>
        <p:txBody>
          <a:bodyPr anchor="ctr"/>
          <a:p>
            <a:pPr algn="r">
              <a:lnSpc>
                <a:spcPct val="100000"/>
              </a:lnSpc>
            </a:pPr>
            <a:fld id="{D46BBD12-8547-4D17-8CED-2615A3A6E1F5}" type="slidenum">
              <a:rPr b="0" lang="en-US" sz="2000" spc="-1" strike="noStrike">
                <a:solidFill>
                  <a:srgbClr val="feffff"/>
                </a:solidFill>
                <a:latin typeface="Century Gothic"/>
              </a:rPr>
              <a:t>&lt;number&gt;</a:t>
            </a:fld>
            <a:endParaRPr b="0" lang="en-US"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13.xml"/><Relationship Id="rId7"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2589120" y="2514600"/>
            <a:ext cx="8915040" cy="2262600"/>
          </a:xfrm>
          <a:prstGeom prst="rect">
            <a:avLst/>
          </a:prstGeom>
          <a:noFill/>
          <a:ln>
            <a:noFill/>
          </a:ln>
        </p:spPr>
        <p:txBody>
          <a:bodyPr anchor="b"/>
          <a:p>
            <a:pPr>
              <a:lnSpc>
                <a:spcPct val="100000"/>
              </a:lnSpc>
            </a:pPr>
            <a:r>
              <a:rPr b="0" lang="en-US" sz="5400" spc="-1" strike="noStrike">
                <a:solidFill>
                  <a:srgbClr val="262626"/>
                </a:solidFill>
                <a:latin typeface="Century Gothic"/>
              </a:rPr>
              <a:t>Introduction to Dialogflow.</a:t>
            </a:r>
            <a:endParaRPr b="0" lang="en-US" sz="5400" spc="-1" strike="noStrike">
              <a:solidFill>
                <a:srgbClr val="000000"/>
              </a:solidFill>
              <a:latin typeface="Century Gothic"/>
            </a:endParaRPr>
          </a:p>
        </p:txBody>
      </p:sp>
      <p:sp>
        <p:nvSpPr>
          <p:cNvPr id="140" name="TextShape 2"/>
          <p:cNvSpPr txBox="1"/>
          <p:nvPr/>
        </p:nvSpPr>
        <p:spPr>
          <a:xfrm>
            <a:off x="2589120" y="4828320"/>
            <a:ext cx="8915040" cy="1126080"/>
          </a:xfrm>
          <a:prstGeom prst="rect">
            <a:avLst/>
          </a:prstGeom>
          <a:noFill/>
          <a:ln>
            <a:noFill/>
          </a:ln>
        </p:spPr>
        <p:txBody>
          <a:bodyPr/>
          <a:p>
            <a:pPr>
              <a:lnSpc>
                <a:spcPct val="100000"/>
              </a:lnSpc>
              <a:spcBef>
                <a:spcPts val="1001"/>
              </a:spcBef>
            </a:pPr>
            <a:r>
              <a:rPr b="0" lang="en-US" sz="1800" spc="-1" strike="noStrike">
                <a:solidFill>
                  <a:srgbClr val="595959"/>
                </a:solidFill>
                <a:latin typeface="Century Gothic"/>
              </a:rPr>
              <a:t>Formerly known as API.AI</a:t>
            </a:r>
            <a:endParaRPr b="0" lang="en-US" sz="18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2593080" y="624240"/>
            <a:ext cx="8911440" cy="1280520"/>
          </a:xfrm>
          <a:prstGeom prst="rect">
            <a:avLst/>
          </a:prstGeom>
          <a:noFill/>
          <a:ln>
            <a:noFill/>
          </a:ln>
        </p:spPr>
        <p:txBody>
          <a:bodyPr/>
          <a:p>
            <a:pPr>
              <a:lnSpc>
                <a:spcPct val="100000"/>
              </a:lnSpc>
            </a:pPr>
            <a:r>
              <a:rPr b="0" lang="en-US" sz="3600" spc="-1" strike="noStrike">
                <a:solidFill>
                  <a:srgbClr val="262626"/>
                </a:solidFill>
                <a:latin typeface="Century Gothic"/>
              </a:rPr>
              <a:t>Parameters and Prompts</a:t>
            </a:r>
            <a:endParaRPr b="0" lang="en-US" sz="3600" spc="-1" strike="noStrike">
              <a:solidFill>
                <a:srgbClr val="000000"/>
              </a:solidFill>
              <a:latin typeface="Century Gothic"/>
            </a:endParaRPr>
          </a:p>
        </p:txBody>
      </p:sp>
      <p:sp>
        <p:nvSpPr>
          <p:cNvPr id="163" name="TextShape 2"/>
          <p:cNvSpPr txBox="1"/>
          <p:nvPr/>
        </p:nvSpPr>
        <p:spPr>
          <a:xfrm>
            <a:off x="2589120" y="1545480"/>
            <a:ext cx="8915040" cy="4365360"/>
          </a:xfrm>
          <a:prstGeom prst="rect">
            <a:avLst/>
          </a:prstGeom>
          <a:noFill/>
          <a:ln>
            <a:noFill/>
          </a:ln>
        </p:spPr>
        <p:txBody>
          <a:bodyPr>
            <a:normAutofit/>
          </a:bodyPr>
          <a:p>
            <a:pPr marL="343080" indent="-342720">
              <a:lnSpc>
                <a:spcPct val="150000"/>
              </a:lnSpc>
              <a:spcBef>
                <a:spcPts val="1001"/>
              </a:spcBef>
              <a:buClr>
                <a:srgbClr val="a53010"/>
              </a:buClr>
              <a:buFont typeface="Wingdings 3" charset="2"/>
              <a:buChar char=""/>
            </a:pPr>
            <a:r>
              <a:rPr b="0" lang="en-US" sz="2000" spc="-1" strike="noStrike">
                <a:solidFill>
                  <a:srgbClr val="404040"/>
                </a:solidFill>
                <a:latin typeface="Century Gothic"/>
              </a:rPr>
              <a:t>Parameters can be defined within the context to get and store user information.</a:t>
            </a:r>
            <a:endParaRPr b="0" lang="en-US" sz="20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en-US" sz="2000" spc="-1" strike="noStrike">
                <a:solidFill>
                  <a:srgbClr val="404040"/>
                </a:solidFill>
                <a:latin typeface="Century Gothic"/>
              </a:rPr>
              <a:t>These parameters are linked with system entities or custom entities.</a:t>
            </a:r>
            <a:endParaRPr b="0" lang="en-US" sz="20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en-US" sz="2000" spc="-1" strike="noStrike">
                <a:solidFill>
                  <a:srgbClr val="404040"/>
                </a:solidFill>
                <a:latin typeface="Century Gothic"/>
              </a:rPr>
              <a:t>Associated values within the parameters can be used within the response to user.</a:t>
            </a:r>
            <a:endParaRPr b="0" lang="en-US" sz="2000" spc="-1" strike="noStrike">
              <a:solidFill>
                <a:srgbClr val="404040"/>
              </a:solidFill>
              <a:latin typeface="Century Gothic"/>
            </a:endParaRPr>
          </a:p>
          <a:p>
            <a:pPr>
              <a:lnSpc>
                <a:spcPct val="150000"/>
              </a:lnSpc>
              <a:spcBef>
                <a:spcPts val="1001"/>
              </a:spcBef>
            </a:pPr>
            <a:endParaRPr b="0" lang="en-US" sz="20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en-US" sz="2000" spc="-1" strike="noStrike">
                <a:solidFill>
                  <a:srgbClr val="404040"/>
                </a:solidFill>
                <a:latin typeface="Century Gothic"/>
              </a:rPr>
              <a:t>Prompts are defined if user fails to give mandatory information.</a:t>
            </a:r>
            <a:endParaRPr b="0" lang="en-US" sz="2000" spc="-1" strike="noStrike">
              <a:solidFill>
                <a:srgbClr val="404040"/>
              </a:solidFill>
              <a:latin typeface="Century Gothic"/>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2593080" y="624240"/>
            <a:ext cx="8911440" cy="1280520"/>
          </a:xfrm>
          <a:prstGeom prst="rect">
            <a:avLst/>
          </a:prstGeom>
          <a:noFill/>
          <a:ln>
            <a:noFill/>
          </a:ln>
        </p:spPr>
        <p:txBody>
          <a:bodyPr/>
          <a:p>
            <a:pPr>
              <a:lnSpc>
                <a:spcPct val="100000"/>
              </a:lnSpc>
            </a:pPr>
            <a:r>
              <a:rPr b="0" lang="en-US" sz="3600" spc="-1" strike="noStrike">
                <a:solidFill>
                  <a:srgbClr val="262626"/>
                </a:solidFill>
                <a:latin typeface="Century Gothic"/>
              </a:rPr>
              <a:t>Rich message content</a:t>
            </a:r>
            <a:endParaRPr b="0" lang="en-US" sz="3600" spc="-1" strike="noStrike">
              <a:solidFill>
                <a:srgbClr val="000000"/>
              </a:solidFill>
              <a:latin typeface="Century Gothic"/>
            </a:endParaRPr>
          </a:p>
        </p:txBody>
      </p:sp>
      <p:sp>
        <p:nvSpPr>
          <p:cNvPr id="165" name="TextShape 2"/>
          <p:cNvSpPr txBox="1"/>
          <p:nvPr/>
        </p:nvSpPr>
        <p:spPr>
          <a:xfrm>
            <a:off x="2589120" y="1708560"/>
            <a:ext cx="8915040" cy="1304640"/>
          </a:xfrm>
          <a:prstGeom prst="rect">
            <a:avLst/>
          </a:prstGeom>
          <a:noFill/>
          <a:ln>
            <a:noFill/>
          </a:ln>
        </p:spPr>
        <p:txBody>
          <a:bodyPr/>
          <a:p>
            <a:pPr marL="343080" indent="-342720">
              <a:lnSpc>
                <a:spcPct val="150000"/>
              </a:lnSpc>
              <a:spcBef>
                <a:spcPts val="1001"/>
              </a:spcBef>
              <a:buClr>
                <a:srgbClr val="a53010"/>
              </a:buClr>
              <a:buFont typeface="Wingdings 3" charset="2"/>
              <a:buChar char=""/>
            </a:pPr>
            <a:r>
              <a:rPr b="0" lang="en-US" sz="1800" spc="-1" strike="noStrike">
                <a:solidFill>
                  <a:srgbClr val="404040"/>
                </a:solidFill>
                <a:latin typeface="Century Gothic"/>
              </a:rPr>
              <a:t>Allows responses in text, voice, cards or custom payloads.</a:t>
            </a:r>
            <a:endParaRPr b="0" lang="en-US" sz="18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en-US" sz="1800" spc="-1" strike="noStrike">
                <a:solidFill>
                  <a:srgbClr val="404040"/>
                </a:solidFill>
                <a:latin typeface="Century Gothic"/>
              </a:rPr>
              <a:t>Facebook messenger will only allow max 3 buttons for custom payloads.</a:t>
            </a:r>
            <a:endParaRPr b="0" lang="en-US" sz="1800" spc="-1" strike="noStrike">
              <a:solidFill>
                <a:srgbClr val="404040"/>
              </a:solidFill>
              <a:latin typeface="Century Gothic"/>
            </a:endParaRPr>
          </a:p>
          <a:p>
            <a:pPr>
              <a:lnSpc>
                <a:spcPct val="150000"/>
              </a:lnSpc>
              <a:spcBef>
                <a:spcPts val="1001"/>
              </a:spcBef>
            </a:pP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p:txBody>
      </p:sp>
      <p:sp>
        <p:nvSpPr>
          <p:cNvPr id="166" name="CustomShape 3"/>
          <p:cNvSpPr/>
          <p:nvPr/>
        </p:nvSpPr>
        <p:spPr>
          <a:xfrm>
            <a:off x="2743200" y="2887560"/>
            <a:ext cx="9130680" cy="39232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Century Gothic"/>
              </a:rPr>
              <a:t>{    "facebook": {     </a:t>
            </a:r>
            <a:endParaRPr b="0" lang="en-US" sz="1200" spc="-1" strike="noStrike">
              <a:latin typeface="Arial"/>
            </a:endParaRPr>
          </a:p>
          <a:p>
            <a:pPr>
              <a:lnSpc>
                <a:spcPct val="100000"/>
              </a:lnSpc>
            </a:pP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"attachment": {        </a:t>
            </a:r>
            <a:endParaRPr b="0" lang="en-US" sz="1200" spc="-1" strike="noStrike">
              <a:latin typeface="Arial"/>
            </a:endParaRPr>
          </a:p>
          <a:p>
            <a:pPr>
              <a:lnSpc>
                <a:spcPct val="100000"/>
              </a:lnSpc>
            </a:pP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"type": "template",        </a:t>
            </a:r>
            <a:endParaRPr b="0" lang="en-US" sz="1200" spc="-1" strike="noStrike">
              <a:latin typeface="Arial"/>
            </a:endParaRPr>
          </a:p>
          <a:p>
            <a:pPr>
              <a:lnSpc>
                <a:spcPct val="100000"/>
              </a:lnSpc>
            </a:pP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"payload": {          </a:t>
            </a:r>
            <a:endParaRPr b="0" lang="en-US" sz="1200" spc="-1" strike="noStrike">
              <a:latin typeface="Arial"/>
            </a:endParaRPr>
          </a:p>
          <a:p>
            <a:pPr>
              <a:lnSpc>
                <a:spcPct val="100000"/>
              </a:lnSpc>
            </a:pP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"template_type":"generic",          </a:t>
            </a:r>
            <a:endParaRPr b="0" lang="en-US" sz="1200" spc="-1" strike="noStrike">
              <a:latin typeface="Arial"/>
            </a:endParaRPr>
          </a:p>
          <a:p>
            <a:pPr>
              <a:lnSpc>
                <a:spcPct val="100000"/>
              </a:lnSpc>
            </a:pP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"elements":[ </a:t>
            </a:r>
            <a:endParaRPr b="0" lang="en-US" sz="1200" spc="-1" strike="noStrike">
              <a:latin typeface="Arial"/>
            </a:endParaRPr>
          </a:p>
          <a:p>
            <a:pPr>
              <a:lnSpc>
                <a:spcPct val="100000"/>
              </a:lnSpc>
            </a:pP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"title":"Welcome to Gift Shop",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"image_url":"http://pigeoncenter.org/inc/uploads/2016/08/vegan-gifts.jpg", </a:t>
            </a:r>
            <a:endParaRPr b="0" lang="en-US" sz="1200" spc="-1" strike="noStrike">
              <a:latin typeface="Arial"/>
            </a:endParaRPr>
          </a:p>
          <a:p>
            <a:pPr>
              <a:lnSpc>
                <a:spcPct val="100000"/>
              </a:lnSpc>
            </a:pP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"subtitle":"Sent using custom payloads",              </a:t>
            </a:r>
            <a:endParaRPr b="0" lang="en-US" sz="1200" spc="-1" strike="noStrike">
              <a:latin typeface="Arial"/>
            </a:endParaRPr>
          </a:p>
          <a:p>
            <a:pPr>
              <a:lnSpc>
                <a:spcPct val="100000"/>
              </a:lnSpc>
            </a:pP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"default_action": {                </a:t>
            </a:r>
            <a:endParaRPr b="0" lang="en-US" sz="1200" spc="-1" strike="noStrike">
              <a:latin typeface="Arial"/>
            </a:endParaRPr>
          </a:p>
          <a:p>
            <a:pPr>
              <a:lnSpc>
                <a:spcPct val="100000"/>
              </a:lnSpc>
            </a:pP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"type": "web_url",                </a:t>
            </a:r>
            <a:endParaRPr b="0" lang="en-US" sz="1200" spc="-1" strike="noStrike">
              <a:latin typeface="Arial"/>
            </a:endParaRPr>
          </a:p>
          <a:p>
            <a:pPr>
              <a:lnSpc>
                <a:spcPct val="100000"/>
              </a:lnSpc>
            </a:pP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"url": "https://www.amazon.com/",               </a:t>
            </a:r>
            <a:endParaRPr b="0" lang="en-US" sz="1200" spc="-1" strike="noStrike">
              <a:latin typeface="Arial"/>
            </a:endParaRPr>
          </a:p>
          <a:p>
            <a:pPr>
              <a:lnSpc>
                <a:spcPct val="100000"/>
              </a:lnSpc>
            </a:pP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"messenger_extensions": false,               </a:t>
            </a:r>
            <a:endParaRPr b="0" lang="en-US" sz="1200" spc="-1" strike="noStrike">
              <a:latin typeface="Arial"/>
            </a:endParaRPr>
          </a:p>
          <a:p>
            <a:pPr>
              <a:lnSpc>
                <a:spcPct val="100000"/>
              </a:lnSpc>
            </a:pP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"webview_height_ratio": "FULL"             </a:t>
            </a:r>
            <a:endParaRPr b="0" lang="en-US" sz="1200" spc="-1" strike="noStrike">
              <a:latin typeface="Arial"/>
            </a:endParaRPr>
          </a:p>
          <a:p>
            <a:pPr>
              <a:lnSpc>
                <a:spcPct val="100000"/>
              </a:lnSpc>
            </a:pP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endParaRPr b="0" lang="en-US" sz="1200" spc="-1" strike="noStrike">
              <a:latin typeface="Arial"/>
            </a:endParaRPr>
          </a:p>
          <a:p>
            <a:pPr>
              <a:lnSpc>
                <a:spcPct val="100000"/>
              </a:lnSpc>
            </a:pP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"buttons":[</a:t>
            </a:r>
            <a:endParaRPr b="0" lang="en-US" sz="1200" spc="-1" strike="noStrike">
              <a:latin typeface="Arial"/>
            </a:endParaRPr>
          </a:p>
          <a:p>
            <a:pPr>
              <a:lnSpc>
                <a:spcPct val="100000"/>
              </a:lnSpc>
            </a:pP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"type":"phone_number",               </a:t>
            </a:r>
            <a:endParaRPr b="0" lang="en-US" sz="1200" spc="-1" strike="noStrike">
              <a:latin typeface="Arial"/>
            </a:endParaRPr>
          </a:p>
          <a:p>
            <a:pPr>
              <a:lnSpc>
                <a:spcPct val="100000"/>
              </a:lnSpc>
            </a:pP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"title": "Call shop now",               </a:t>
            </a:r>
            <a:endParaRPr b="0" lang="en-US" sz="1200" spc="-1" strike="noStrike">
              <a:latin typeface="Arial"/>
            </a:endParaRPr>
          </a:p>
          <a:p>
            <a:pPr>
              <a:lnSpc>
                <a:spcPct val="100000"/>
              </a:lnSpc>
            </a:pP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"payload": "012345679"              </a:t>
            </a:r>
            <a:endParaRPr b="0" lang="en-US" sz="1200" spc="-1" strike="noStrike">
              <a:latin typeface="Arial"/>
            </a:endParaRPr>
          </a:p>
          <a:p>
            <a:pPr>
              <a:lnSpc>
                <a:spcPct val="100000"/>
              </a:lnSpc>
            </a:pP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r>
              <a:rPr b="0" lang="en-US" sz="1200" spc="-1" strike="noStrike">
                <a:solidFill>
                  <a:srgbClr val="000000"/>
                </a:solidFill>
                <a:latin typeface="Century Gothic"/>
              </a:rPr>
              <a:t>}]                </a:t>
            </a:r>
            <a:endParaRPr b="0" lang="en-US" sz="1200" spc="-1" strike="noStrike">
              <a:latin typeface="Arial"/>
            </a:endParaRPr>
          </a:p>
          <a:p>
            <a:pPr>
              <a:lnSpc>
                <a:spcPct val="100000"/>
              </a:lnSpc>
            </a:pPr>
            <a:r>
              <a:rPr b="0" lang="en-US" sz="1200" spc="-1" strike="noStrike">
                <a:solidFill>
                  <a:srgbClr val="000000"/>
                </a:solidFill>
                <a:latin typeface="Century Gothic"/>
              </a:rPr>
              <a:t> </a:t>
            </a:r>
            <a:r>
              <a:rPr b="0" lang="en-US" sz="1200" spc="-1" strike="noStrike">
                <a:solidFill>
                  <a:srgbClr val="000000"/>
                </a:solidFill>
                <a:latin typeface="Century Gothic"/>
              </a:rPr>
              <a:t>}          ]      }    }  }}</a:t>
            </a:r>
            <a:endParaRPr b="0" lang="en-US" sz="1200" spc="-1" strike="noStrike">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2593080" y="624240"/>
            <a:ext cx="8911440" cy="1280520"/>
          </a:xfrm>
          <a:prstGeom prst="rect">
            <a:avLst/>
          </a:prstGeom>
          <a:noFill/>
          <a:ln>
            <a:noFill/>
          </a:ln>
        </p:spPr>
        <p:txBody>
          <a:bodyPr/>
          <a:p>
            <a:pPr>
              <a:lnSpc>
                <a:spcPct val="100000"/>
              </a:lnSpc>
            </a:pPr>
            <a:r>
              <a:rPr b="0" lang="en-US" sz="3600" spc="-1" strike="noStrike">
                <a:solidFill>
                  <a:srgbClr val="262626"/>
                </a:solidFill>
                <a:latin typeface="Century Gothic"/>
              </a:rPr>
              <a:t>Knowledge packages and Pre-built agents</a:t>
            </a:r>
            <a:endParaRPr b="0" lang="en-US" sz="3600" spc="-1" strike="noStrike">
              <a:solidFill>
                <a:srgbClr val="000000"/>
              </a:solidFill>
              <a:latin typeface="Century Gothic"/>
            </a:endParaRPr>
          </a:p>
        </p:txBody>
      </p:sp>
      <p:sp>
        <p:nvSpPr>
          <p:cNvPr id="168" name="TextShape 2"/>
          <p:cNvSpPr txBox="1"/>
          <p:nvPr/>
        </p:nvSpPr>
        <p:spPr>
          <a:xfrm>
            <a:off x="2589120" y="2133720"/>
            <a:ext cx="8915040" cy="3777120"/>
          </a:xfrm>
          <a:prstGeom prst="rect">
            <a:avLst/>
          </a:prstGeom>
          <a:noFill/>
          <a:ln>
            <a:noFill/>
          </a:ln>
        </p:spPr>
        <p:txBody>
          <a:bodyPr/>
          <a:p>
            <a:pPr marL="343080" indent="-342720">
              <a:lnSpc>
                <a:spcPct val="150000"/>
              </a:lnSpc>
              <a:spcBef>
                <a:spcPts val="1001"/>
              </a:spcBef>
              <a:buClr>
                <a:srgbClr val="a53010"/>
              </a:buClr>
              <a:buFont typeface="Wingdings 3" charset="2"/>
              <a:buChar char=""/>
            </a:pPr>
            <a:r>
              <a:rPr b="0" lang="en-US" sz="1800" spc="-1" strike="noStrike">
                <a:solidFill>
                  <a:srgbClr val="404040"/>
                </a:solidFill>
                <a:latin typeface="Century Gothic"/>
              </a:rPr>
              <a:t>Domain packages contain knowledge in each domain which can be injected to a chatbot easily.</a:t>
            </a:r>
            <a:endParaRPr b="0" lang="en-US" sz="18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en-US" sz="1800" spc="-1" strike="noStrike">
                <a:solidFill>
                  <a:srgbClr val="404040"/>
                </a:solidFill>
                <a:latin typeface="Century Gothic"/>
              </a:rPr>
              <a:t>Small talk package. </a:t>
            </a:r>
            <a:endParaRPr b="0" lang="en-US" sz="18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en-US" sz="1800" spc="-1" strike="noStrike">
                <a:solidFill>
                  <a:srgbClr val="404040"/>
                </a:solidFill>
                <a:latin typeface="Century Gothic"/>
              </a:rPr>
              <a:t>Needs extra resources to process and provide the correct response.</a:t>
            </a:r>
            <a:endParaRPr b="0" lang="en-US" sz="18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en-US" sz="1800" spc="-1" strike="noStrike">
                <a:solidFill>
                  <a:srgbClr val="404040"/>
                </a:solidFill>
                <a:latin typeface="Century Gothic"/>
              </a:rPr>
              <a:t>Note that integrating more domains to a single chatbot will result in producing wrong responses. </a:t>
            </a:r>
            <a:endParaRPr b="0" lang="en-US" sz="1800" spc="-1" strike="noStrike">
              <a:solidFill>
                <a:srgbClr val="404040"/>
              </a:solidFill>
              <a:latin typeface="Century Gothic"/>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2596680" y="289080"/>
            <a:ext cx="8911440" cy="1280520"/>
          </a:xfrm>
          <a:prstGeom prst="rect">
            <a:avLst/>
          </a:prstGeom>
          <a:noFill/>
          <a:ln>
            <a:noFill/>
          </a:ln>
        </p:spPr>
        <p:txBody>
          <a:bodyPr/>
          <a:p>
            <a:pPr>
              <a:lnSpc>
                <a:spcPct val="100000"/>
              </a:lnSpc>
            </a:pPr>
            <a:r>
              <a:rPr b="0" lang="en-US" sz="3600" spc="-1" strike="noStrike">
                <a:solidFill>
                  <a:srgbClr val="262626"/>
                </a:solidFill>
                <a:latin typeface="Century Gothic"/>
              </a:rPr>
              <a:t>Follow-up intents</a:t>
            </a:r>
            <a:endParaRPr b="0" lang="en-US" sz="3600" spc="-1" strike="noStrike">
              <a:solidFill>
                <a:srgbClr val="000000"/>
              </a:solidFill>
              <a:latin typeface="Century Gothic"/>
            </a:endParaRPr>
          </a:p>
        </p:txBody>
      </p:sp>
      <p:sp>
        <p:nvSpPr>
          <p:cNvPr id="170" name="TextShape 2"/>
          <p:cNvSpPr txBox="1"/>
          <p:nvPr/>
        </p:nvSpPr>
        <p:spPr>
          <a:xfrm>
            <a:off x="2593080" y="1262160"/>
            <a:ext cx="8915040" cy="5595480"/>
          </a:xfrm>
          <a:prstGeom prst="rect">
            <a:avLst/>
          </a:prstGeom>
          <a:noFill/>
          <a:ln>
            <a:noFill/>
          </a:ln>
        </p:spPr>
        <p:txBody>
          <a:bodyPr>
            <a:normAutofit/>
          </a:bodyPr>
          <a:p>
            <a:pPr marL="343080" indent="-342720">
              <a:lnSpc>
                <a:spcPct val="150000"/>
              </a:lnSpc>
              <a:spcBef>
                <a:spcPts val="1001"/>
              </a:spcBef>
              <a:buClr>
                <a:srgbClr val="a53010"/>
              </a:buClr>
              <a:buFont typeface="Wingdings 3" charset="2"/>
              <a:buChar char=""/>
            </a:pPr>
            <a:r>
              <a:rPr b="0" lang="en-US" sz="1800" spc="-1" strike="noStrike">
                <a:solidFill>
                  <a:srgbClr val="404040"/>
                </a:solidFill>
                <a:latin typeface="Century Gothic"/>
              </a:rPr>
              <a:t> </a:t>
            </a:r>
            <a:r>
              <a:rPr b="0" lang="en-US" sz="2000" spc="-1" strike="noStrike">
                <a:solidFill>
                  <a:srgbClr val="404040"/>
                </a:solidFill>
                <a:latin typeface="Century Gothic"/>
              </a:rPr>
              <a:t>With follow-up intents problems arising with context mismatch and other context related things could be avoided.</a:t>
            </a:r>
            <a:endParaRPr b="0" lang="en-US" sz="2000" spc="-1" strike="noStrike">
              <a:solidFill>
                <a:srgbClr val="404040"/>
              </a:solidFill>
              <a:latin typeface="Century Gothic"/>
            </a:endParaRPr>
          </a:p>
          <a:p>
            <a:pPr>
              <a:lnSpc>
                <a:spcPct val="150000"/>
              </a:lnSpc>
              <a:spcBef>
                <a:spcPts val="1001"/>
              </a:spcBef>
            </a:pPr>
            <a:endParaRPr b="0" lang="en-US" sz="20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en-US" sz="2000" spc="-1" strike="noStrike">
                <a:solidFill>
                  <a:srgbClr val="404040"/>
                </a:solidFill>
                <a:latin typeface="Century Gothic"/>
              </a:rPr>
              <a:t>Many user expressions , action and context matching are done automatically by Dialogflow.</a:t>
            </a:r>
            <a:endParaRPr b="0" lang="en-US" sz="2000" spc="-1" strike="noStrike">
              <a:solidFill>
                <a:srgbClr val="404040"/>
              </a:solidFill>
              <a:latin typeface="Century Gothic"/>
            </a:endParaRPr>
          </a:p>
          <a:p>
            <a:pPr>
              <a:lnSpc>
                <a:spcPct val="150000"/>
              </a:lnSpc>
              <a:spcBef>
                <a:spcPts val="1001"/>
              </a:spcBef>
            </a:pPr>
            <a:endParaRPr b="0" lang="en-US" sz="20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en-US" sz="2000" spc="-1" strike="noStrike">
                <a:solidFill>
                  <a:srgbClr val="404040"/>
                </a:solidFill>
                <a:latin typeface="Century Gothic"/>
              </a:rPr>
              <a:t>Follow-up intents can be used with custom payloads other than the given cases.</a:t>
            </a:r>
            <a:endParaRPr b="0" lang="en-US" sz="2000" spc="-1" strike="noStrike">
              <a:solidFill>
                <a:srgbClr val="404040"/>
              </a:solidFill>
              <a:latin typeface="Century Gothic"/>
            </a:endParaRPr>
          </a:p>
          <a:p>
            <a:pPr>
              <a:lnSpc>
                <a:spcPct val="150000"/>
              </a:lnSpc>
              <a:spcBef>
                <a:spcPts val="1001"/>
              </a:spcBef>
            </a:pPr>
            <a:endParaRPr b="0" lang="en-US" sz="20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en-US" sz="2000" spc="-1" strike="noStrike">
                <a:solidFill>
                  <a:srgbClr val="404040"/>
                </a:solidFill>
                <a:latin typeface="Century Gothic"/>
              </a:rPr>
              <a:t>Intent Priority.</a:t>
            </a:r>
            <a:endParaRPr b="0" lang="en-US" sz="2000" spc="-1" strike="noStrike">
              <a:solidFill>
                <a:srgbClr val="404040"/>
              </a:solidFill>
              <a:latin typeface="Century Gothic"/>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2836800" y="2676600"/>
            <a:ext cx="8911440" cy="1280520"/>
          </a:xfrm>
          <a:prstGeom prst="rect">
            <a:avLst/>
          </a:prstGeom>
          <a:noFill/>
          <a:ln>
            <a:noFill/>
          </a:ln>
        </p:spPr>
        <p:txBody>
          <a:bodyPr>
            <a:normAutofit/>
          </a:bodyPr>
          <a:p>
            <a:pPr>
              <a:lnSpc>
                <a:spcPct val="100000"/>
              </a:lnSpc>
            </a:pPr>
            <a:r>
              <a:rPr b="0" lang="en-US" sz="4400" spc="-1" strike="noStrike">
                <a:solidFill>
                  <a:srgbClr val="262626"/>
                </a:solidFill>
                <a:latin typeface="Century Gothic"/>
              </a:rPr>
              <a:t>Code - Walkthrough</a:t>
            </a:r>
            <a:endParaRPr b="0" lang="en-US" sz="4400" spc="-1" strike="noStrike">
              <a:solidFill>
                <a:srgbClr val="000000"/>
              </a:solidFill>
              <a:latin typeface="Century Gothic"/>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2486160" y="604800"/>
            <a:ext cx="8915040" cy="6703560"/>
          </a:xfrm>
          <a:prstGeom prst="rect">
            <a:avLst/>
          </a:prstGeom>
          <a:noFill/>
          <a:ln>
            <a:noFill/>
          </a:ln>
        </p:spPr>
        <p:txBody>
          <a:bodyPr>
            <a:normAutofit/>
          </a:bodyPr>
          <a:p>
            <a:pPr marL="343080" indent="-342720">
              <a:lnSpc>
                <a:spcPct val="150000"/>
              </a:lnSpc>
              <a:spcBef>
                <a:spcPts val="1001"/>
              </a:spcBef>
              <a:buClr>
                <a:srgbClr val="a53010"/>
              </a:buClr>
              <a:buFont typeface="Wingdings 3" charset="2"/>
              <a:buChar char=""/>
            </a:pPr>
            <a:r>
              <a:rPr b="0" lang="en-US" sz="2000" spc="-1" strike="noStrike">
                <a:solidFill>
                  <a:srgbClr val="404040"/>
                </a:solidFill>
                <a:latin typeface="Century Gothic"/>
              </a:rPr>
              <a:t>Collect information and send to relevant destination</a:t>
            </a:r>
            <a:endParaRPr b="0" lang="en-US" sz="20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en-US" sz="2000" spc="-1" strike="noStrike">
                <a:solidFill>
                  <a:srgbClr val="404040"/>
                </a:solidFill>
                <a:latin typeface="Century Gothic"/>
              </a:rPr>
              <a:t>Send buttons to prompt extra options.</a:t>
            </a:r>
            <a:endParaRPr b="0" lang="en-US" sz="20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en-US" sz="2000" spc="-1" strike="noStrike">
                <a:solidFill>
                  <a:srgbClr val="404040"/>
                </a:solidFill>
                <a:latin typeface="Century Gothic"/>
              </a:rPr>
              <a:t>Connecting to 3</a:t>
            </a:r>
            <a:r>
              <a:rPr b="0" lang="en-US" sz="2000" spc="-1" strike="noStrike" baseline="30000">
                <a:solidFill>
                  <a:srgbClr val="404040"/>
                </a:solidFill>
                <a:latin typeface="Century Gothic"/>
              </a:rPr>
              <a:t>rd</a:t>
            </a:r>
            <a:r>
              <a:rPr b="0" lang="en-US" sz="2000" spc="-1" strike="noStrike">
                <a:solidFill>
                  <a:srgbClr val="404040"/>
                </a:solidFill>
                <a:latin typeface="Century Gothic"/>
              </a:rPr>
              <a:t> party API and retrieve data to bot.</a:t>
            </a:r>
            <a:endParaRPr b="0" lang="en-US" sz="2000" spc="-1" strike="noStrike">
              <a:solidFill>
                <a:srgbClr val="404040"/>
              </a:solidFill>
              <a:latin typeface="Century Gothic"/>
            </a:endParaRPr>
          </a:p>
          <a:p>
            <a:pPr lvl="2" marL="1143000" indent="-228240">
              <a:lnSpc>
                <a:spcPct val="150000"/>
              </a:lnSpc>
              <a:spcBef>
                <a:spcPts val="1001"/>
              </a:spcBef>
              <a:buClr>
                <a:srgbClr val="a53010"/>
              </a:buClr>
              <a:buFont typeface="Wingdings 3" charset="2"/>
              <a:buChar char=""/>
            </a:pPr>
            <a:r>
              <a:rPr b="0" lang="en-US" sz="1600" spc="-1" strike="noStrike">
                <a:solidFill>
                  <a:srgbClr val="404040"/>
                </a:solidFill>
                <a:latin typeface="Century Gothic"/>
              </a:rPr>
              <a:t>Access weather services</a:t>
            </a:r>
            <a:endParaRPr b="0" lang="en-US" sz="1600" spc="-1" strike="noStrike">
              <a:solidFill>
                <a:srgbClr val="404040"/>
              </a:solidFill>
              <a:latin typeface="Century Gothic"/>
            </a:endParaRPr>
          </a:p>
          <a:p>
            <a:pPr lvl="2" marL="1143000" indent="-228240">
              <a:lnSpc>
                <a:spcPct val="150000"/>
              </a:lnSpc>
              <a:spcBef>
                <a:spcPts val="1001"/>
              </a:spcBef>
              <a:buClr>
                <a:srgbClr val="a53010"/>
              </a:buClr>
              <a:buFont typeface="Wingdings 3" charset="2"/>
              <a:buChar char=""/>
            </a:pPr>
            <a:r>
              <a:rPr b="0" lang="en-US" sz="1600" spc="-1" strike="noStrike">
                <a:solidFill>
                  <a:srgbClr val="404040"/>
                </a:solidFill>
                <a:latin typeface="Century Gothic"/>
              </a:rPr>
              <a:t>Obtain API key</a:t>
            </a:r>
            <a:endParaRPr b="0" lang="en-US" sz="1600" spc="-1" strike="noStrike">
              <a:solidFill>
                <a:srgbClr val="404040"/>
              </a:solidFill>
              <a:latin typeface="Century Gothic"/>
            </a:endParaRPr>
          </a:p>
          <a:p>
            <a:pPr lvl="2" marL="1143000" indent="-228240">
              <a:lnSpc>
                <a:spcPct val="150000"/>
              </a:lnSpc>
              <a:spcBef>
                <a:spcPts val="1001"/>
              </a:spcBef>
              <a:buClr>
                <a:srgbClr val="a53010"/>
              </a:buClr>
              <a:buFont typeface="Wingdings 3" charset="2"/>
              <a:buChar char=""/>
            </a:pPr>
            <a:r>
              <a:rPr b="0" lang="en-US" sz="1600" spc="-1" strike="noStrike">
                <a:solidFill>
                  <a:srgbClr val="404040"/>
                </a:solidFill>
                <a:latin typeface="Century Gothic"/>
              </a:rPr>
              <a:t>Weather intent</a:t>
            </a:r>
            <a:endParaRPr b="0" lang="en-US" sz="1600" spc="-1" strike="noStrike">
              <a:solidFill>
                <a:srgbClr val="404040"/>
              </a:solidFill>
              <a:latin typeface="Century Gothic"/>
            </a:endParaRPr>
          </a:p>
          <a:p>
            <a:pPr lvl="2" marL="1143000" indent="-228240">
              <a:lnSpc>
                <a:spcPct val="150000"/>
              </a:lnSpc>
              <a:spcBef>
                <a:spcPts val="1001"/>
              </a:spcBef>
              <a:buClr>
                <a:srgbClr val="a53010"/>
              </a:buClr>
              <a:buFont typeface="Wingdings 3" charset="2"/>
              <a:buChar char=""/>
            </a:pPr>
            <a:r>
              <a:rPr b="0" lang="en-US" sz="1600" spc="-1" strike="noStrike">
                <a:solidFill>
                  <a:srgbClr val="404040"/>
                </a:solidFill>
                <a:latin typeface="Century Gothic"/>
              </a:rPr>
              <a:t>Catch intent action in our code</a:t>
            </a:r>
            <a:endParaRPr b="0" lang="en-US" sz="1600" spc="-1" strike="noStrike">
              <a:solidFill>
                <a:srgbClr val="404040"/>
              </a:solidFill>
              <a:latin typeface="Century Gothic"/>
            </a:endParaRPr>
          </a:p>
          <a:p>
            <a:pPr lvl="2" marL="1143000" indent="-228240">
              <a:lnSpc>
                <a:spcPct val="150000"/>
              </a:lnSpc>
              <a:spcBef>
                <a:spcPts val="1001"/>
              </a:spcBef>
              <a:buClr>
                <a:srgbClr val="a53010"/>
              </a:buClr>
              <a:buFont typeface="Wingdings 3" charset="2"/>
              <a:buChar char=""/>
            </a:pPr>
            <a:r>
              <a:rPr b="0" lang="en-US" sz="1600" spc="-1" strike="noStrike">
                <a:solidFill>
                  <a:srgbClr val="404040"/>
                </a:solidFill>
                <a:latin typeface="Century Gothic"/>
              </a:rPr>
              <a:t>Call API service</a:t>
            </a:r>
            <a:endParaRPr b="0" lang="en-US" sz="1600" spc="-1" strike="noStrike">
              <a:solidFill>
                <a:srgbClr val="404040"/>
              </a:solidFill>
              <a:latin typeface="Century Gothic"/>
            </a:endParaRPr>
          </a:p>
          <a:p>
            <a:pPr lvl="2" marL="1143000" indent="-228240">
              <a:lnSpc>
                <a:spcPct val="150000"/>
              </a:lnSpc>
              <a:spcBef>
                <a:spcPts val="1001"/>
              </a:spcBef>
              <a:buClr>
                <a:srgbClr val="a53010"/>
              </a:buClr>
              <a:buFont typeface="Wingdings 3" charset="2"/>
              <a:buChar char=""/>
            </a:pPr>
            <a:r>
              <a:rPr b="0" lang="en-US" sz="1600" spc="-1" strike="noStrike">
                <a:solidFill>
                  <a:srgbClr val="404040"/>
                </a:solidFill>
                <a:latin typeface="Century Gothic"/>
              </a:rPr>
              <a:t>Display results.</a:t>
            </a:r>
            <a:endParaRPr b="0" lang="en-US" sz="16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en-US" sz="2000" spc="-1" strike="noStrike">
                <a:solidFill>
                  <a:srgbClr val="404040"/>
                </a:solidFill>
                <a:latin typeface="Century Gothic"/>
              </a:rPr>
              <a:t> </a:t>
            </a:r>
            <a:r>
              <a:rPr b="0" lang="en-US" sz="2000" spc="-1" strike="noStrike">
                <a:solidFill>
                  <a:srgbClr val="404040"/>
                </a:solidFill>
                <a:latin typeface="Century Gothic"/>
              </a:rPr>
              <a:t>Store and retrieve data from a database</a:t>
            </a:r>
            <a:endParaRPr b="0" lang="en-US" sz="2000" spc="-1" strike="noStrike">
              <a:solidFill>
                <a:srgbClr val="404040"/>
              </a:solidFill>
              <a:latin typeface="Century Gothic"/>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3609000" y="2716920"/>
            <a:ext cx="8911440" cy="1280520"/>
          </a:xfrm>
          <a:prstGeom prst="rect">
            <a:avLst/>
          </a:prstGeom>
          <a:noFill/>
          <a:ln>
            <a:noFill/>
          </a:ln>
        </p:spPr>
        <p:txBody>
          <a:bodyPr/>
          <a:p>
            <a:pPr>
              <a:lnSpc>
                <a:spcPct val="100000"/>
              </a:lnSpc>
            </a:pPr>
            <a:r>
              <a:rPr b="0" lang="en-US" sz="3600" spc="-1" strike="noStrike">
                <a:solidFill>
                  <a:srgbClr val="262626"/>
                </a:solidFill>
                <a:latin typeface="Century Gothic"/>
              </a:rPr>
              <a:t>Recap and Discussion</a:t>
            </a:r>
            <a:endParaRPr b="0" lang="en-US" sz="3600" spc="-1" strike="noStrike">
              <a:solidFill>
                <a:srgbClr val="000000"/>
              </a:solidFill>
              <a:latin typeface="Century Gothic"/>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2060640" y="469440"/>
            <a:ext cx="8911440" cy="766440"/>
          </a:xfrm>
          <a:prstGeom prst="rect">
            <a:avLst/>
          </a:prstGeom>
          <a:noFill/>
          <a:ln>
            <a:noFill/>
          </a:ln>
        </p:spPr>
        <p:txBody>
          <a:bodyPr/>
          <a:p>
            <a:pPr>
              <a:lnSpc>
                <a:spcPct val="100000"/>
              </a:lnSpc>
            </a:pPr>
            <a:r>
              <a:rPr b="0" lang="en-US" sz="4000" spc="-1" strike="noStrike">
                <a:solidFill>
                  <a:srgbClr val="262626"/>
                </a:solidFill>
                <a:latin typeface="Century Gothic"/>
              </a:rPr>
              <a:t>Content</a:t>
            </a:r>
            <a:endParaRPr b="0" lang="en-US" sz="4000" spc="-1" strike="noStrike">
              <a:solidFill>
                <a:srgbClr val="000000"/>
              </a:solidFill>
              <a:latin typeface="Century Gothic"/>
            </a:endParaRPr>
          </a:p>
        </p:txBody>
      </p:sp>
      <p:sp>
        <p:nvSpPr>
          <p:cNvPr id="142" name="TextShape 2"/>
          <p:cNvSpPr txBox="1"/>
          <p:nvPr/>
        </p:nvSpPr>
        <p:spPr>
          <a:xfrm>
            <a:off x="2060640" y="1738800"/>
            <a:ext cx="9955080" cy="5009400"/>
          </a:xfrm>
          <a:prstGeom prst="rect">
            <a:avLst/>
          </a:prstGeom>
          <a:noFill/>
          <a:ln>
            <a:noFill/>
          </a:ln>
        </p:spPr>
        <p:txBody>
          <a:bodyPr/>
          <a:p>
            <a:pPr marL="343080" indent="-342720">
              <a:lnSpc>
                <a:spcPct val="150000"/>
              </a:lnSpc>
              <a:spcBef>
                <a:spcPts val="1001"/>
              </a:spcBef>
              <a:buClr>
                <a:srgbClr val="a53010"/>
              </a:buClr>
              <a:buFont typeface="Wingdings 3" charset="2"/>
              <a:buChar char=""/>
            </a:pPr>
            <a:r>
              <a:rPr b="0" lang="en-US" sz="2000" spc="-1" strike="noStrike">
                <a:solidFill>
                  <a:srgbClr val="404040"/>
                </a:solidFill>
                <a:latin typeface="Century Gothic"/>
              </a:rPr>
              <a:t>What is Dialogflow and how a chatbot works.</a:t>
            </a:r>
            <a:endParaRPr b="0" lang="en-US" sz="20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en-US" sz="2000" spc="-1" strike="noStrike">
                <a:solidFill>
                  <a:srgbClr val="404040"/>
                </a:solidFill>
                <a:latin typeface="Century Gothic"/>
              </a:rPr>
              <a:t>Connecting to Facebook Messenger and have conversations with the Chatbot.</a:t>
            </a:r>
            <a:endParaRPr b="0" lang="en-US" sz="20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en-US" sz="2000" spc="-1" strike="noStrike">
                <a:solidFill>
                  <a:srgbClr val="404040"/>
                </a:solidFill>
                <a:latin typeface="Century Gothic"/>
              </a:rPr>
              <a:t>FAQ Train and Test ChatBot.</a:t>
            </a:r>
            <a:endParaRPr b="0" lang="en-US" sz="20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en-US" sz="2000" spc="-1" strike="noStrike">
                <a:solidFill>
                  <a:srgbClr val="404040"/>
                </a:solidFill>
                <a:latin typeface="Century Gothic"/>
              </a:rPr>
              <a:t>Supersmart bot with rich messages.</a:t>
            </a:r>
            <a:endParaRPr b="0" lang="en-US" sz="20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en-US" sz="2000" spc="-1" strike="noStrike">
                <a:solidFill>
                  <a:srgbClr val="404040"/>
                </a:solidFill>
                <a:latin typeface="Century Gothic"/>
              </a:rPr>
              <a:t>Chatbot Connecting to 3</a:t>
            </a:r>
            <a:r>
              <a:rPr b="0" lang="en-US" sz="2000" spc="-1" strike="noStrike" baseline="30000">
                <a:solidFill>
                  <a:srgbClr val="404040"/>
                </a:solidFill>
                <a:latin typeface="Century Gothic"/>
              </a:rPr>
              <a:t>rd</a:t>
            </a:r>
            <a:r>
              <a:rPr b="0" lang="en-US" sz="2000" spc="-1" strike="noStrike">
                <a:solidFill>
                  <a:srgbClr val="404040"/>
                </a:solidFill>
                <a:latin typeface="Century Gothic"/>
              </a:rPr>
              <a:t> part API.</a:t>
            </a:r>
            <a:endParaRPr b="0" lang="en-US" sz="20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en-US" sz="2000" spc="-1" strike="noStrike">
                <a:solidFill>
                  <a:srgbClr val="404040"/>
                </a:solidFill>
                <a:latin typeface="Century Gothic"/>
              </a:rPr>
              <a:t>Save and Retrieve information from a database with the ChatBot.</a:t>
            </a:r>
            <a:endParaRPr b="0" lang="en-US" sz="20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en-US" sz="2000" spc="-1" strike="noStrike">
                <a:solidFill>
                  <a:srgbClr val="404040"/>
                </a:solidFill>
                <a:latin typeface="Century Gothic"/>
              </a:rPr>
              <a:t>Recap and Conclusion.</a:t>
            </a:r>
            <a:endParaRPr b="0" lang="en-US" sz="2000" spc="-1" strike="noStrike">
              <a:solidFill>
                <a:srgbClr val="404040"/>
              </a:solidFill>
              <a:latin typeface="Century Gothic"/>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2593080" y="624240"/>
            <a:ext cx="8911440" cy="1280520"/>
          </a:xfrm>
          <a:prstGeom prst="rect">
            <a:avLst/>
          </a:prstGeom>
          <a:noFill/>
          <a:ln>
            <a:noFill/>
          </a:ln>
        </p:spPr>
        <p:txBody>
          <a:bodyPr/>
          <a:p>
            <a:pPr>
              <a:lnSpc>
                <a:spcPct val="100000"/>
              </a:lnSpc>
            </a:pPr>
            <a:r>
              <a:rPr b="0" lang="en-US" sz="3600" spc="-1" strike="noStrike">
                <a:solidFill>
                  <a:srgbClr val="262626"/>
                </a:solidFill>
                <a:latin typeface="Century Gothic"/>
              </a:rPr>
              <a:t>1. What is Dialogflow.</a:t>
            </a:r>
            <a:endParaRPr b="0" lang="en-US" sz="3600" spc="-1" strike="noStrike">
              <a:solidFill>
                <a:srgbClr val="000000"/>
              </a:solidFill>
              <a:latin typeface="Century Gothic"/>
            </a:endParaRPr>
          </a:p>
        </p:txBody>
      </p:sp>
      <p:sp>
        <p:nvSpPr>
          <p:cNvPr id="144" name="TextShape 2"/>
          <p:cNvSpPr txBox="1"/>
          <p:nvPr/>
        </p:nvSpPr>
        <p:spPr>
          <a:xfrm>
            <a:off x="2589120" y="1528200"/>
            <a:ext cx="8915040" cy="3494160"/>
          </a:xfrm>
          <a:prstGeom prst="rect">
            <a:avLst/>
          </a:prstGeom>
          <a:noFill/>
          <a:ln>
            <a:noFill/>
          </a:ln>
        </p:spPr>
        <p:txBody>
          <a:bodyPr>
            <a:normAutofit/>
          </a:bodyPr>
          <a:p>
            <a:pPr marL="343080" indent="-342720">
              <a:lnSpc>
                <a:spcPct val="200000"/>
              </a:lnSpc>
              <a:spcBef>
                <a:spcPts val="1001"/>
              </a:spcBef>
              <a:buClr>
                <a:srgbClr val="a53010"/>
              </a:buClr>
              <a:buFont typeface="Wingdings 3" charset="2"/>
              <a:buChar char=""/>
            </a:pPr>
            <a:r>
              <a:rPr b="0" lang="en-US" sz="2400" spc="-1" strike="noStrike">
                <a:solidFill>
                  <a:srgbClr val="404040"/>
                </a:solidFill>
                <a:latin typeface="Century Gothic"/>
              </a:rPr>
              <a:t>Build natural and rich conversational experiences.</a:t>
            </a:r>
            <a:endParaRPr b="0" lang="en-US" sz="2400" spc="-1" strike="noStrike">
              <a:solidFill>
                <a:srgbClr val="404040"/>
              </a:solidFill>
              <a:latin typeface="Century Gothic"/>
            </a:endParaRPr>
          </a:p>
          <a:p>
            <a:pPr marL="343080" indent="-342720">
              <a:lnSpc>
                <a:spcPct val="200000"/>
              </a:lnSpc>
              <a:spcBef>
                <a:spcPts val="1001"/>
              </a:spcBef>
              <a:buClr>
                <a:srgbClr val="a53010"/>
              </a:buClr>
              <a:buFont typeface="Wingdings 3" charset="2"/>
              <a:buChar char=""/>
            </a:pPr>
            <a:r>
              <a:rPr b="0" lang="en-US" sz="2400" spc="-1" strike="noStrike">
                <a:solidFill>
                  <a:srgbClr val="404040"/>
                </a:solidFill>
                <a:latin typeface="Century Gothic"/>
              </a:rPr>
              <a:t>Use machine learning to understand what users are saying.</a:t>
            </a:r>
            <a:endParaRPr b="0" lang="en-US" sz="2400" spc="-1" strike="noStrike">
              <a:solidFill>
                <a:srgbClr val="404040"/>
              </a:solidFill>
              <a:latin typeface="Century Gothic"/>
            </a:endParaRPr>
          </a:p>
          <a:p>
            <a:pPr marL="343080" indent="-342720">
              <a:lnSpc>
                <a:spcPct val="200000"/>
              </a:lnSpc>
              <a:spcBef>
                <a:spcPts val="1001"/>
              </a:spcBef>
              <a:buClr>
                <a:srgbClr val="a53010"/>
              </a:buClr>
              <a:buFont typeface="Wingdings 3" charset="2"/>
              <a:buChar char=""/>
            </a:pPr>
            <a:r>
              <a:rPr b="0" lang="en-US" sz="2400" spc="-1" strike="noStrike">
                <a:solidFill>
                  <a:srgbClr val="404040"/>
                </a:solidFill>
                <a:latin typeface="Century Gothic"/>
              </a:rPr>
              <a:t>Reach more audiences, wherever they are</a:t>
            </a:r>
            <a:endParaRPr b="0" lang="en-US" sz="2400" spc="-1" strike="noStrike">
              <a:solidFill>
                <a:srgbClr val="404040"/>
              </a:solidFill>
              <a:latin typeface="Century Gothic"/>
            </a:endParaRPr>
          </a:p>
          <a:p>
            <a:pPr marL="343080" indent="-342720">
              <a:lnSpc>
                <a:spcPct val="200000"/>
              </a:lnSpc>
              <a:spcBef>
                <a:spcPts val="1001"/>
              </a:spcBef>
              <a:buClr>
                <a:srgbClr val="a53010"/>
              </a:buClr>
              <a:buFont typeface="Wingdings 3" charset="2"/>
              <a:buChar char=""/>
            </a:pPr>
            <a:r>
              <a:rPr b="0" lang="en-US" sz="2400" spc="-1" strike="noStrike">
                <a:solidFill>
                  <a:srgbClr val="404040"/>
                </a:solidFill>
                <a:latin typeface="Century Gothic"/>
              </a:rPr>
              <a:t>See who's using Dialogflow</a:t>
            </a:r>
            <a:endParaRPr b="0" lang="en-US" sz="2400" spc="-1" strike="noStrike">
              <a:solidFill>
                <a:srgbClr val="404040"/>
              </a:solidFill>
              <a:latin typeface="Century Gothic"/>
            </a:endParaRPr>
          </a:p>
          <a:p>
            <a:endParaRPr b="0" lang="en-US" sz="2400" spc="-1" strike="noStrike">
              <a:solidFill>
                <a:srgbClr val="404040"/>
              </a:solidFill>
              <a:latin typeface="Century Gothic"/>
            </a:endParaRPr>
          </a:p>
        </p:txBody>
      </p:sp>
      <p:pic>
        <p:nvPicPr>
          <p:cNvPr id="145" name="Picture 5" descr=""/>
          <p:cNvPicPr/>
          <p:nvPr/>
        </p:nvPicPr>
        <p:blipFill>
          <a:blip r:embed="rId1"/>
          <a:stretch/>
        </p:blipFill>
        <p:spPr>
          <a:xfrm>
            <a:off x="3960000" y="5301000"/>
            <a:ext cx="2182320" cy="1150920"/>
          </a:xfrm>
          <a:prstGeom prst="rect">
            <a:avLst/>
          </a:prstGeom>
          <a:ln>
            <a:noFill/>
          </a:ln>
        </p:spPr>
      </p:pic>
      <p:pic>
        <p:nvPicPr>
          <p:cNvPr id="146" name="Picture 7" descr=""/>
          <p:cNvPicPr/>
          <p:nvPr/>
        </p:nvPicPr>
        <p:blipFill>
          <a:blip r:embed="rId2"/>
          <a:stretch/>
        </p:blipFill>
        <p:spPr>
          <a:xfrm>
            <a:off x="6312960" y="5200200"/>
            <a:ext cx="1352520" cy="1352520"/>
          </a:xfrm>
          <a:prstGeom prst="rect">
            <a:avLst/>
          </a:prstGeom>
          <a:ln>
            <a:noFill/>
          </a:ln>
        </p:spPr>
      </p:pic>
      <p:pic>
        <p:nvPicPr>
          <p:cNvPr id="147" name="Picture 8" descr=""/>
          <p:cNvPicPr/>
          <p:nvPr/>
        </p:nvPicPr>
        <p:blipFill>
          <a:blip r:embed="rId3"/>
          <a:stretch/>
        </p:blipFill>
        <p:spPr>
          <a:xfrm>
            <a:off x="2354400" y="5196240"/>
            <a:ext cx="1255680" cy="1255680"/>
          </a:xfrm>
          <a:prstGeom prst="rect">
            <a:avLst/>
          </a:prstGeom>
          <a:ln>
            <a:noFill/>
          </a:ln>
        </p:spPr>
      </p:pic>
      <p:pic>
        <p:nvPicPr>
          <p:cNvPr id="148" name="Picture 9" descr=""/>
          <p:cNvPicPr/>
          <p:nvPr/>
        </p:nvPicPr>
        <p:blipFill>
          <a:blip r:embed="rId4"/>
          <a:stretch/>
        </p:blipFill>
        <p:spPr>
          <a:xfrm>
            <a:off x="7877160" y="5392800"/>
            <a:ext cx="1935360" cy="967320"/>
          </a:xfrm>
          <a:prstGeom prst="rect">
            <a:avLst/>
          </a:prstGeom>
          <a:ln>
            <a:noFill/>
          </a:ln>
        </p:spPr>
      </p:pic>
      <p:pic>
        <p:nvPicPr>
          <p:cNvPr id="149" name="Picture 10" descr=""/>
          <p:cNvPicPr/>
          <p:nvPr/>
        </p:nvPicPr>
        <p:blipFill>
          <a:blip r:embed="rId5"/>
          <a:stretch/>
        </p:blipFill>
        <p:spPr>
          <a:xfrm>
            <a:off x="10024200" y="5242320"/>
            <a:ext cx="1980720" cy="11638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2593080" y="624240"/>
            <a:ext cx="8911440" cy="1280520"/>
          </a:xfrm>
          <a:prstGeom prst="rect">
            <a:avLst/>
          </a:prstGeom>
          <a:noFill/>
          <a:ln>
            <a:noFill/>
          </a:ln>
        </p:spPr>
        <p:txBody>
          <a:bodyPr/>
          <a:p>
            <a:pPr>
              <a:lnSpc>
                <a:spcPct val="100000"/>
              </a:lnSpc>
            </a:pPr>
            <a:r>
              <a:rPr b="0" lang="en-US" sz="3600" spc="-1" strike="noStrike">
                <a:solidFill>
                  <a:srgbClr val="262626"/>
                </a:solidFill>
                <a:latin typeface="Century Gothic"/>
              </a:rPr>
              <a:t>Dialogflow architecture</a:t>
            </a:r>
            <a:endParaRPr b="0" lang="en-US" sz="3600" spc="-1" strike="noStrike">
              <a:solidFill>
                <a:srgbClr val="000000"/>
              </a:solidFill>
              <a:latin typeface="Century Gothic"/>
            </a:endParaRPr>
          </a:p>
        </p:txBody>
      </p:sp>
      <p:pic>
        <p:nvPicPr>
          <p:cNvPr id="151" name="Picture 2" descr=""/>
          <p:cNvPicPr/>
          <p:nvPr/>
        </p:nvPicPr>
        <p:blipFill>
          <a:blip r:embed="rId1"/>
          <a:stretch/>
        </p:blipFill>
        <p:spPr>
          <a:xfrm>
            <a:off x="865080" y="1686600"/>
            <a:ext cx="10905840" cy="44902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2593080" y="624240"/>
            <a:ext cx="8911440" cy="1280520"/>
          </a:xfrm>
          <a:prstGeom prst="rect">
            <a:avLst/>
          </a:prstGeom>
          <a:noFill/>
          <a:ln>
            <a:noFill/>
          </a:ln>
        </p:spPr>
        <p:txBody>
          <a:bodyPr>
            <a:normAutofit/>
          </a:bodyPr>
          <a:p>
            <a:pPr>
              <a:lnSpc>
                <a:spcPct val="100000"/>
              </a:lnSpc>
            </a:pPr>
            <a:r>
              <a:rPr b="0" lang="en-US" sz="3600" spc="-1" strike="noStrike">
                <a:solidFill>
                  <a:srgbClr val="262626"/>
                </a:solidFill>
                <a:latin typeface="Century Gothic"/>
              </a:rPr>
              <a:t>2. Connecting to Facebook Messenger and have conversations with the Chatbot.</a:t>
            </a:r>
            <a:br/>
            <a:endParaRPr b="0" lang="en-US" sz="3600" spc="-1" strike="noStrike">
              <a:solidFill>
                <a:srgbClr val="000000"/>
              </a:solidFill>
              <a:latin typeface="Century Gothic"/>
            </a:endParaRPr>
          </a:p>
        </p:txBody>
      </p:sp>
      <p:sp>
        <p:nvSpPr>
          <p:cNvPr id="153" name="TextShape 2"/>
          <p:cNvSpPr txBox="1"/>
          <p:nvPr/>
        </p:nvSpPr>
        <p:spPr>
          <a:xfrm>
            <a:off x="2589120" y="2133720"/>
            <a:ext cx="8915040" cy="3777120"/>
          </a:xfrm>
          <a:prstGeom prst="rect">
            <a:avLst/>
          </a:prstGeom>
          <a:noFill/>
          <a:ln>
            <a:noFill/>
          </a:ln>
        </p:spPr>
        <p:txBody>
          <a:bodyPr>
            <a:normAutofit/>
          </a:bodyPr>
          <a:p>
            <a:pPr marL="343080" indent="-342720">
              <a:lnSpc>
                <a:spcPct val="100000"/>
              </a:lnSpc>
              <a:spcBef>
                <a:spcPts val="1001"/>
              </a:spcBef>
              <a:buClr>
                <a:srgbClr val="a53010"/>
              </a:buClr>
              <a:buFont typeface="Wingdings 3" charset="2"/>
              <a:buChar char=""/>
            </a:pPr>
            <a:r>
              <a:rPr b="0" lang="en-US" sz="2400" spc="-1" strike="noStrike">
                <a:solidFill>
                  <a:srgbClr val="404040"/>
                </a:solidFill>
                <a:latin typeface="Century Gothic"/>
              </a:rPr>
              <a:t>A Facebook messenger bot needs a Facebook page for it to work.</a:t>
            </a:r>
            <a:endParaRPr b="0" lang="en-US" sz="24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2400" spc="-1" strike="noStrike">
                <a:solidFill>
                  <a:srgbClr val="404040"/>
                </a:solidFill>
                <a:latin typeface="Century Gothic"/>
              </a:rPr>
              <a:t>Facebook developer account and Dialogflow Account.</a:t>
            </a:r>
            <a:endParaRPr b="0" lang="en-US" sz="2400" spc="-1" strike="noStrike">
              <a:solidFill>
                <a:srgbClr val="404040"/>
              </a:solidFill>
              <a:latin typeface="Century Gothic"/>
            </a:endParaRPr>
          </a:p>
          <a:p>
            <a:pPr>
              <a:lnSpc>
                <a:spcPct val="100000"/>
              </a:lnSpc>
              <a:spcBef>
                <a:spcPts val="1001"/>
              </a:spcBef>
            </a:pPr>
            <a:r>
              <a:rPr b="0" lang="en-US" sz="2400" spc="-1" strike="noStrike">
                <a:solidFill>
                  <a:srgbClr val="404040"/>
                </a:solidFill>
                <a:latin typeface="Century Gothic"/>
              </a:rPr>
              <a:t>	</a:t>
            </a:r>
            <a:r>
              <a:rPr b="0" lang="en-US" sz="2400" spc="-1" strike="noStrike">
                <a:solidFill>
                  <a:srgbClr val="404040"/>
                </a:solidFill>
                <a:latin typeface="Century Gothic"/>
              </a:rPr>
              <a:t>	</a:t>
            </a:r>
            <a:r>
              <a:rPr b="0" lang="en-US" sz="2400" spc="-1" strike="noStrike">
                <a:solidFill>
                  <a:srgbClr val="404040"/>
                </a:solidFill>
                <a:latin typeface="Century Gothic"/>
              </a:rPr>
              <a:t>	</a:t>
            </a:r>
            <a:r>
              <a:rPr b="0" lang="en-US" sz="2400" spc="-1" strike="noStrike">
                <a:solidFill>
                  <a:srgbClr val="404040"/>
                </a:solidFill>
                <a:latin typeface="Century Gothic"/>
              </a:rPr>
              <a:t>Create a new app in Facebook developer </a:t>
            </a:r>
            <a:r>
              <a:rPr b="0" lang="en-US" sz="2400" spc="-1" strike="noStrike">
                <a:solidFill>
                  <a:srgbClr val="404040"/>
                </a:solidFill>
                <a:latin typeface="Century Gothic"/>
              </a:rPr>
              <a:t>	</a:t>
            </a:r>
            <a:r>
              <a:rPr b="0" lang="en-US" sz="2400" spc="-1" strike="noStrike">
                <a:solidFill>
                  <a:srgbClr val="404040"/>
                </a:solidFill>
                <a:latin typeface="Century Gothic"/>
              </a:rPr>
              <a:t>	</a:t>
            </a:r>
            <a:r>
              <a:rPr b="0" lang="en-US" sz="2400" spc="-1" strike="noStrike">
                <a:solidFill>
                  <a:srgbClr val="404040"/>
                </a:solidFill>
                <a:latin typeface="Century Gothic"/>
              </a:rPr>
              <a:t>	</a:t>
            </a:r>
            <a:r>
              <a:rPr b="0" lang="en-US" sz="2400" spc="-1" strike="noStrike">
                <a:solidFill>
                  <a:srgbClr val="404040"/>
                </a:solidFill>
                <a:latin typeface="Century Gothic"/>
              </a:rPr>
              <a:t>	</a:t>
            </a:r>
            <a:r>
              <a:rPr b="0" lang="en-US" sz="2400" spc="-1" strike="noStrike">
                <a:solidFill>
                  <a:srgbClr val="404040"/>
                </a:solidFill>
                <a:latin typeface="Century Gothic"/>
              </a:rPr>
              <a:t>console.</a:t>
            </a:r>
            <a:endParaRPr b="0" lang="en-US" sz="2400" spc="-1" strike="noStrike">
              <a:solidFill>
                <a:srgbClr val="404040"/>
              </a:solidFill>
              <a:latin typeface="Century Gothic"/>
            </a:endParaRPr>
          </a:p>
          <a:p>
            <a:pPr>
              <a:lnSpc>
                <a:spcPct val="100000"/>
              </a:lnSpc>
              <a:spcBef>
                <a:spcPts val="1001"/>
              </a:spcBef>
            </a:pPr>
            <a:r>
              <a:rPr b="0" lang="en-US" sz="2400" spc="-1" strike="noStrike">
                <a:solidFill>
                  <a:srgbClr val="404040"/>
                </a:solidFill>
                <a:latin typeface="Century Gothic"/>
              </a:rPr>
              <a:t>	</a:t>
            </a:r>
            <a:r>
              <a:rPr b="0" lang="en-US" sz="2400" spc="-1" strike="noStrike">
                <a:solidFill>
                  <a:srgbClr val="404040"/>
                </a:solidFill>
                <a:latin typeface="Century Gothic"/>
              </a:rPr>
              <a:t>	</a:t>
            </a:r>
            <a:r>
              <a:rPr b="0" lang="en-US" sz="2400" spc="-1" strike="noStrike">
                <a:solidFill>
                  <a:srgbClr val="404040"/>
                </a:solidFill>
                <a:latin typeface="Century Gothic"/>
              </a:rPr>
              <a:t>	</a:t>
            </a:r>
            <a:r>
              <a:rPr b="0" lang="en-US" sz="2400" spc="-1" strike="noStrike">
                <a:solidFill>
                  <a:srgbClr val="404040"/>
                </a:solidFill>
                <a:latin typeface="Century Gothic"/>
              </a:rPr>
              <a:t>Create an Agent in Dialogflow console.</a:t>
            </a:r>
            <a:endParaRPr b="0" lang="en-US" sz="2400" spc="-1" strike="noStrike">
              <a:solidFill>
                <a:srgbClr val="404040"/>
              </a:solidFill>
              <a:latin typeface="Century Gothic"/>
            </a:endParaRPr>
          </a:p>
          <a:p>
            <a:pPr>
              <a:lnSpc>
                <a:spcPct val="100000"/>
              </a:lnSpc>
              <a:spcBef>
                <a:spcPts val="1001"/>
              </a:spcBef>
            </a:pPr>
            <a:r>
              <a:rPr b="0" lang="en-US" sz="2400" spc="-1" strike="noStrike">
                <a:solidFill>
                  <a:srgbClr val="404040"/>
                </a:solidFill>
                <a:latin typeface="Century Gothic"/>
              </a:rPr>
              <a:t>	</a:t>
            </a:r>
            <a:r>
              <a:rPr b="0" lang="en-US" sz="2400" spc="-1" strike="noStrike">
                <a:solidFill>
                  <a:srgbClr val="404040"/>
                </a:solidFill>
                <a:latin typeface="Century Gothic"/>
              </a:rPr>
              <a:t>	</a:t>
            </a:r>
            <a:r>
              <a:rPr b="0" lang="en-US" sz="2400" spc="-1" strike="noStrike">
                <a:solidFill>
                  <a:srgbClr val="404040"/>
                </a:solidFill>
                <a:latin typeface="Century Gothic"/>
              </a:rPr>
              <a:t>	</a:t>
            </a:r>
            <a:r>
              <a:rPr b="0" lang="en-US" sz="2400" spc="-1" strike="noStrike">
                <a:solidFill>
                  <a:srgbClr val="404040"/>
                </a:solidFill>
                <a:latin typeface="Century Gothic"/>
              </a:rPr>
              <a:t>Enable Facebook messenger on agent </a:t>
            </a:r>
            <a:r>
              <a:rPr b="0" lang="en-US" sz="2400" spc="-1" strike="noStrike">
                <a:solidFill>
                  <a:srgbClr val="404040"/>
                </a:solidFill>
                <a:latin typeface="Century Gothic"/>
              </a:rPr>
              <a:t>	</a:t>
            </a:r>
            <a:r>
              <a:rPr b="0" lang="en-US" sz="2400" spc="-1" strike="noStrike">
                <a:solidFill>
                  <a:srgbClr val="404040"/>
                </a:solidFill>
                <a:latin typeface="Century Gothic"/>
              </a:rPr>
              <a:t>	</a:t>
            </a:r>
            <a:r>
              <a:rPr b="0" lang="en-US" sz="2400" spc="-1" strike="noStrike">
                <a:solidFill>
                  <a:srgbClr val="404040"/>
                </a:solidFill>
                <a:latin typeface="Century Gothic"/>
              </a:rPr>
              <a:t>integrations.</a:t>
            </a:r>
            <a:endParaRPr b="0" lang="en-US" sz="2400" spc="-1" strike="noStrike">
              <a:solidFill>
                <a:srgbClr val="404040"/>
              </a:solidFill>
              <a:latin typeface="Century Gothic"/>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2593080" y="379440"/>
            <a:ext cx="8911440" cy="1280520"/>
          </a:xfrm>
          <a:prstGeom prst="rect">
            <a:avLst/>
          </a:prstGeom>
          <a:noFill/>
          <a:ln>
            <a:noFill/>
          </a:ln>
        </p:spPr>
        <p:txBody>
          <a:bodyPr/>
          <a:p>
            <a:pPr>
              <a:lnSpc>
                <a:spcPct val="100000"/>
              </a:lnSpc>
            </a:pPr>
            <a:r>
              <a:rPr b="0" lang="en-US" sz="3600" spc="-1" strike="noStrike">
                <a:solidFill>
                  <a:srgbClr val="262626"/>
                </a:solidFill>
                <a:latin typeface="Century Gothic"/>
              </a:rPr>
              <a:t>Dialogflow console</a:t>
            </a:r>
            <a:endParaRPr b="0" lang="en-US" sz="3600" spc="-1" strike="noStrike">
              <a:solidFill>
                <a:srgbClr val="000000"/>
              </a:solidFill>
              <a:latin typeface="Century Gothic"/>
            </a:endParaRPr>
          </a:p>
        </p:txBody>
      </p:sp>
      <p:sp>
        <p:nvSpPr>
          <p:cNvPr id="155" name="TextShape 2"/>
          <p:cNvSpPr txBox="1"/>
          <p:nvPr/>
        </p:nvSpPr>
        <p:spPr>
          <a:xfrm>
            <a:off x="2593080" y="1489680"/>
            <a:ext cx="8915040" cy="5155560"/>
          </a:xfrm>
          <a:prstGeom prst="rect">
            <a:avLst/>
          </a:prstGeom>
          <a:noFill/>
          <a:ln>
            <a:noFill/>
          </a:ln>
        </p:spPr>
        <p:txBody>
          <a:bodyPr/>
          <a:p>
            <a:pPr marL="343080" indent="-342720">
              <a:lnSpc>
                <a:spcPct val="100000"/>
              </a:lnSpc>
              <a:spcBef>
                <a:spcPts val="1001"/>
              </a:spcBef>
              <a:buClr>
                <a:srgbClr val="a53010"/>
              </a:buClr>
              <a:buFont typeface="Wingdings 3" charset="2"/>
              <a:buChar char=""/>
            </a:pPr>
            <a:r>
              <a:rPr b="0" lang="en-US" sz="2400" spc="-1" strike="noStrike">
                <a:solidFill>
                  <a:srgbClr val="404040"/>
                </a:solidFill>
                <a:latin typeface="Century Gothic"/>
              </a:rPr>
              <a:t>Agent – This is the bot engine for our app.</a:t>
            </a:r>
            <a:endParaRPr b="0" lang="en-US" sz="2400" spc="-1" strike="noStrike">
              <a:solidFill>
                <a:srgbClr val="404040"/>
              </a:solidFill>
              <a:latin typeface="Century Gothic"/>
            </a:endParaRPr>
          </a:p>
          <a:p>
            <a:r>
              <a:rPr b="0" lang="en-US" sz="1800" spc="-1" strike="noStrike">
                <a:solidFill>
                  <a:srgbClr val="404040"/>
                </a:solidFill>
                <a:latin typeface="Century Gothic"/>
              </a:rPr>
              <a:t>   </a:t>
            </a:r>
            <a:r>
              <a:rPr b="0" lang="en-US" sz="1800" spc="-1" strike="noStrike">
                <a:solidFill>
                  <a:srgbClr val="404040"/>
                </a:solidFill>
                <a:latin typeface="Century Gothic"/>
              </a:rPr>
              <a:t>( SmartBot )</a:t>
            </a:r>
            <a:endParaRPr b="0" lang="en-US" sz="1800" spc="-1" strike="noStrike">
              <a:solidFill>
                <a:srgbClr val="404040"/>
              </a:solidFill>
              <a:latin typeface="Century Gothic"/>
            </a:endParaRPr>
          </a:p>
          <a:p>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2400" spc="-1" strike="noStrike">
                <a:solidFill>
                  <a:srgbClr val="404040"/>
                </a:solidFill>
                <a:latin typeface="Century Gothic"/>
              </a:rPr>
              <a:t>Intent – Intents map the actions in app. Scenarios.</a:t>
            </a:r>
            <a:endParaRPr b="0" lang="en-US" sz="2400" spc="-1" strike="noStrike">
              <a:solidFill>
                <a:srgbClr val="404040"/>
              </a:solidFill>
              <a:latin typeface="Century Gothic"/>
            </a:endParaRPr>
          </a:p>
          <a:p>
            <a:pPr>
              <a:lnSpc>
                <a:spcPct val="100000"/>
              </a:lnSpc>
              <a:spcBef>
                <a:spcPts val="1001"/>
              </a:spcBef>
            </a:pPr>
            <a:endParaRPr b="0" lang="en-US" sz="24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2400" spc="-1" strike="noStrike">
                <a:solidFill>
                  <a:srgbClr val="404040"/>
                </a:solidFill>
                <a:latin typeface="Century Gothic"/>
              </a:rPr>
              <a:t>Action -  Corresponds to the step our app takes for specific intent. i.e. Intents trigger actions. Can have parameters to extract user information.</a:t>
            </a:r>
            <a:endParaRPr b="0" lang="en-US" sz="2400" spc="-1" strike="noStrike">
              <a:solidFill>
                <a:srgbClr val="404040"/>
              </a:solidFill>
              <a:latin typeface="Century Gothic"/>
            </a:endParaRPr>
          </a:p>
          <a:p>
            <a:pPr>
              <a:lnSpc>
                <a:spcPct val="100000"/>
              </a:lnSpc>
              <a:spcBef>
                <a:spcPts val="1001"/>
              </a:spcBef>
            </a:pPr>
            <a:endParaRPr b="0" lang="en-US" sz="24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2400" spc="-1" strike="noStrike">
                <a:solidFill>
                  <a:srgbClr val="404040"/>
                </a:solidFill>
                <a:latin typeface="Century Gothic"/>
              </a:rPr>
              <a:t>More user expressions on an intent means more knowledge bot has when sending a response.</a:t>
            </a:r>
            <a:endParaRPr b="0" lang="en-US" sz="2400" spc="-1" strike="noStrike">
              <a:solidFill>
                <a:srgbClr val="404040"/>
              </a:solidFill>
              <a:latin typeface="Century Gothic"/>
            </a:endParaRPr>
          </a:p>
          <a:p>
            <a:pPr>
              <a:lnSpc>
                <a:spcPct val="100000"/>
              </a:lnSpc>
              <a:spcBef>
                <a:spcPts val="1001"/>
              </a:spcBef>
            </a:pPr>
            <a:endParaRPr b="0" lang="en-US" sz="2400" spc="-1" strike="noStrike">
              <a:solidFill>
                <a:srgbClr val="404040"/>
              </a:solidFill>
              <a:latin typeface="Century Gothic"/>
            </a:endParaRPr>
          </a:p>
          <a:p>
            <a:pPr>
              <a:lnSpc>
                <a:spcPct val="100000"/>
              </a:lnSpc>
              <a:spcBef>
                <a:spcPts val="1001"/>
              </a:spcBef>
            </a:pPr>
            <a:endParaRPr b="0" lang="en-US" sz="2400" spc="-1" strike="noStrike">
              <a:solidFill>
                <a:srgbClr val="404040"/>
              </a:solidFill>
              <a:latin typeface="Century Gothic"/>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2593080" y="624240"/>
            <a:ext cx="8911440" cy="1280520"/>
          </a:xfrm>
          <a:prstGeom prst="rect">
            <a:avLst/>
          </a:prstGeom>
          <a:noFill/>
          <a:ln>
            <a:noFill/>
          </a:ln>
        </p:spPr>
        <p:txBody>
          <a:bodyPr/>
          <a:p>
            <a:pPr>
              <a:lnSpc>
                <a:spcPct val="100000"/>
              </a:lnSpc>
            </a:pPr>
            <a:r>
              <a:rPr b="0" lang="en-US" sz="3600" spc="-1" strike="noStrike">
                <a:solidFill>
                  <a:srgbClr val="262626"/>
                </a:solidFill>
                <a:latin typeface="Century Gothic"/>
              </a:rPr>
              <a:t>3. Training the Bot to identify user questions.</a:t>
            </a:r>
            <a:endParaRPr b="0" lang="en-US" sz="3600" spc="-1" strike="noStrike">
              <a:solidFill>
                <a:srgbClr val="000000"/>
              </a:solidFill>
              <a:latin typeface="Century Gothic"/>
            </a:endParaRPr>
          </a:p>
        </p:txBody>
      </p:sp>
      <p:sp>
        <p:nvSpPr>
          <p:cNvPr id="157" name="TextShape 2"/>
          <p:cNvSpPr txBox="1"/>
          <p:nvPr/>
        </p:nvSpPr>
        <p:spPr>
          <a:xfrm>
            <a:off x="2589120" y="2175480"/>
            <a:ext cx="8915040" cy="4856040"/>
          </a:xfrm>
          <a:prstGeom prst="rect">
            <a:avLst/>
          </a:prstGeom>
          <a:noFill/>
          <a:ln>
            <a:noFill/>
          </a:ln>
        </p:spPr>
        <p:txBody>
          <a:bodyPr/>
          <a:p>
            <a:pPr marL="343080" indent="-342720">
              <a:lnSpc>
                <a:spcPct val="150000"/>
              </a:lnSpc>
              <a:spcBef>
                <a:spcPts val="1001"/>
              </a:spcBef>
              <a:buClr>
                <a:srgbClr val="a53010"/>
              </a:buClr>
              <a:buFont typeface="Wingdings 3" charset="2"/>
              <a:buChar char=""/>
            </a:pPr>
            <a:r>
              <a:rPr b="0" lang="en-US" sz="2000" spc="-1" strike="noStrike">
                <a:solidFill>
                  <a:srgbClr val="404040"/>
                </a:solidFill>
                <a:latin typeface="Century Gothic"/>
              </a:rPr>
              <a:t>Sometimes, when the number of intents increase, Bot engine will not provide the relevant response.</a:t>
            </a:r>
            <a:endParaRPr b="0" lang="en-US" sz="20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en-US" sz="2000" spc="-1" strike="noStrike">
                <a:solidFill>
                  <a:srgbClr val="404040"/>
                </a:solidFill>
                <a:latin typeface="Century Gothic"/>
              </a:rPr>
              <a:t>Instead, It will provide responses like ‘Come again’ , ‘I did not get that’ , ‘Can you say that again’ or it will provide a response that is irrelevant of the context.</a:t>
            </a:r>
            <a:endParaRPr b="0" lang="en-US" sz="2000" spc="-1" strike="noStrike">
              <a:solidFill>
                <a:srgbClr val="404040"/>
              </a:solidFill>
              <a:latin typeface="Century Gothic"/>
            </a:endParaRPr>
          </a:p>
          <a:p>
            <a:pPr>
              <a:lnSpc>
                <a:spcPct val="150000"/>
              </a:lnSpc>
              <a:spcBef>
                <a:spcPts val="1001"/>
              </a:spcBef>
            </a:pPr>
            <a:endParaRPr b="0" lang="en-US" sz="20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en-US" sz="2000" spc="-1" strike="noStrike">
                <a:solidFill>
                  <a:srgbClr val="404040"/>
                </a:solidFill>
                <a:latin typeface="Century Gothic"/>
              </a:rPr>
              <a:t>To overcome these issues, user expressions can be manually assigned to relevant intents and train them to answer accordingly.</a:t>
            </a:r>
            <a:endParaRPr b="0" lang="en-US" sz="2000" spc="-1" strike="noStrike">
              <a:solidFill>
                <a:srgbClr val="404040"/>
              </a:solidFill>
              <a:latin typeface="Century Gothic"/>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2593080" y="264600"/>
            <a:ext cx="8911440" cy="1280520"/>
          </a:xfrm>
          <a:prstGeom prst="rect">
            <a:avLst/>
          </a:prstGeom>
          <a:noFill/>
          <a:ln>
            <a:noFill/>
          </a:ln>
        </p:spPr>
        <p:txBody>
          <a:bodyPr/>
          <a:p>
            <a:pPr>
              <a:lnSpc>
                <a:spcPct val="100000"/>
              </a:lnSpc>
            </a:pPr>
            <a:r>
              <a:rPr b="0" lang="en-US" sz="3600" spc="-1" strike="noStrike">
                <a:solidFill>
                  <a:srgbClr val="262626"/>
                </a:solidFill>
                <a:latin typeface="Century Gothic"/>
              </a:rPr>
              <a:t>Conversations with the ChatBot</a:t>
            </a:r>
            <a:endParaRPr b="0" lang="en-US" sz="3600" spc="-1" strike="noStrike">
              <a:solidFill>
                <a:srgbClr val="000000"/>
              </a:solidFill>
              <a:latin typeface="Century Gothic"/>
            </a:endParaRPr>
          </a:p>
        </p:txBody>
      </p:sp>
      <p:sp>
        <p:nvSpPr>
          <p:cNvPr id="159" name="TextShape 2"/>
          <p:cNvSpPr txBox="1"/>
          <p:nvPr/>
        </p:nvSpPr>
        <p:spPr>
          <a:xfrm>
            <a:off x="2589120" y="1545480"/>
            <a:ext cx="8915040" cy="5009400"/>
          </a:xfrm>
          <a:prstGeom prst="rect">
            <a:avLst/>
          </a:prstGeom>
          <a:noFill/>
          <a:ln>
            <a:noFill/>
          </a:ln>
        </p:spPr>
        <p:txBody>
          <a:bodyPr>
            <a:normAutofit/>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 </a:t>
            </a:r>
            <a:r>
              <a:rPr b="0" lang="en-US" sz="2400" spc="-1" strike="noStrike">
                <a:solidFill>
                  <a:srgbClr val="404040"/>
                </a:solidFill>
                <a:latin typeface="Century Gothic"/>
              </a:rPr>
              <a:t>Up until this point, The chat bot only answers one to one questions.</a:t>
            </a:r>
            <a:endParaRPr b="0" lang="en-US" sz="2400" spc="-1" strike="noStrike">
              <a:solidFill>
                <a:srgbClr val="404040"/>
              </a:solidFill>
              <a:latin typeface="Century Gothic"/>
            </a:endParaRPr>
          </a:p>
          <a:p>
            <a:pPr>
              <a:lnSpc>
                <a:spcPct val="100000"/>
              </a:lnSpc>
              <a:spcBef>
                <a:spcPts val="1001"/>
              </a:spcBef>
            </a:pPr>
            <a:endParaRPr b="0" lang="en-US" sz="24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2400" spc="-1" strike="noStrike">
                <a:solidFill>
                  <a:srgbClr val="404040"/>
                </a:solidFill>
                <a:latin typeface="Century Gothic"/>
              </a:rPr>
              <a:t> </a:t>
            </a:r>
            <a:r>
              <a:rPr b="0" lang="en-US" sz="2400" spc="-1" strike="noStrike">
                <a:solidFill>
                  <a:srgbClr val="404040"/>
                </a:solidFill>
                <a:latin typeface="Century Gothic"/>
              </a:rPr>
              <a:t>Bot does not have a memory of previous chats in the session.</a:t>
            </a:r>
            <a:endParaRPr b="0" lang="en-US" sz="2400" spc="-1" strike="noStrike">
              <a:solidFill>
                <a:srgbClr val="404040"/>
              </a:solidFill>
              <a:latin typeface="Century Gothic"/>
            </a:endParaRPr>
          </a:p>
          <a:p>
            <a:pPr>
              <a:lnSpc>
                <a:spcPct val="100000"/>
              </a:lnSpc>
              <a:spcBef>
                <a:spcPts val="1001"/>
              </a:spcBef>
            </a:pPr>
            <a:endParaRPr b="0" lang="en-US" sz="24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en-US" sz="2400" spc="-1" strike="noStrike">
                <a:solidFill>
                  <a:srgbClr val="404040"/>
                </a:solidFill>
                <a:latin typeface="Century Gothic"/>
              </a:rPr>
              <a:t> </a:t>
            </a:r>
            <a:r>
              <a:rPr b="0" lang="en-US" sz="2400" spc="-1" strike="noStrike">
                <a:solidFill>
                  <a:srgbClr val="404040"/>
                </a:solidFill>
                <a:latin typeface="Century Gothic"/>
              </a:rPr>
              <a:t>Entities  -  Objects that are often specific to a domain as a means of mapping natural language phrases to canonical phrases that capture their meaning.  </a:t>
            </a:r>
            <a:endParaRPr b="0" lang="en-US" sz="2400" spc="-1" strike="noStrike">
              <a:solidFill>
                <a:srgbClr val="404040"/>
              </a:solidFill>
              <a:latin typeface="Century Gothic"/>
            </a:endParaRPr>
          </a:p>
          <a:p>
            <a:pPr>
              <a:lnSpc>
                <a:spcPct val="150000"/>
              </a:lnSpc>
              <a:spcBef>
                <a:spcPts val="1001"/>
              </a:spcBef>
            </a:pPr>
            <a:endParaRPr b="0" lang="en-US" sz="24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en-US" sz="2400" spc="-1" strike="noStrike">
                <a:solidFill>
                  <a:srgbClr val="404040"/>
                </a:solidFill>
                <a:latin typeface="Century Gothic"/>
              </a:rPr>
              <a:t>Quick Replies – Facebook messenger provides easier ways to get user responses to a prompt.</a:t>
            </a:r>
            <a:endParaRPr b="0" lang="en-US" sz="2400" spc="-1" strike="noStrike">
              <a:solidFill>
                <a:srgbClr val="404040"/>
              </a:solidFill>
              <a:latin typeface="Century Gothic"/>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2701440" y="91080"/>
            <a:ext cx="8911440" cy="1280520"/>
          </a:xfrm>
          <a:prstGeom prst="rect">
            <a:avLst/>
          </a:prstGeom>
          <a:noFill/>
          <a:ln>
            <a:noFill/>
          </a:ln>
        </p:spPr>
        <p:txBody>
          <a:bodyPr/>
          <a:p>
            <a:pPr>
              <a:lnSpc>
                <a:spcPct val="100000"/>
              </a:lnSpc>
            </a:pPr>
            <a:r>
              <a:rPr b="0" lang="en-US" sz="3600" spc="-1" strike="noStrike">
                <a:solidFill>
                  <a:srgbClr val="262626"/>
                </a:solidFill>
                <a:latin typeface="Century Gothic"/>
              </a:rPr>
              <a:t>Building up a conversation</a:t>
            </a:r>
            <a:endParaRPr b="0" lang="en-US" sz="3600" spc="-1" strike="noStrike">
              <a:solidFill>
                <a:srgbClr val="000000"/>
              </a:solidFill>
              <a:latin typeface="Century Gothic"/>
            </a:endParaRPr>
          </a:p>
        </p:txBody>
      </p:sp>
      <p:sp>
        <p:nvSpPr>
          <p:cNvPr id="161" name="TextShape 2"/>
          <p:cNvSpPr txBox="1"/>
          <p:nvPr/>
        </p:nvSpPr>
        <p:spPr>
          <a:xfrm>
            <a:off x="2593080" y="1005840"/>
            <a:ext cx="8915040" cy="5228640"/>
          </a:xfrm>
          <a:prstGeom prst="rect">
            <a:avLst/>
          </a:prstGeom>
          <a:noFill/>
          <a:ln>
            <a:noFill/>
          </a:ln>
        </p:spPr>
        <p:txBody>
          <a:bodyPr/>
          <a:p>
            <a:pPr marL="343080" indent="-342720">
              <a:lnSpc>
                <a:spcPct val="100000"/>
              </a:lnSpc>
              <a:spcBef>
                <a:spcPts val="1001"/>
              </a:spcBef>
              <a:buClr>
                <a:srgbClr val="a53010"/>
              </a:buClr>
              <a:buFont typeface="Wingdings 3" charset="2"/>
              <a:buChar char=""/>
            </a:pPr>
            <a:r>
              <a:rPr b="0" lang="en-US" sz="2000" spc="-1" strike="noStrike">
                <a:solidFill>
                  <a:srgbClr val="404040"/>
                </a:solidFill>
                <a:latin typeface="Century Gothic"/>
              </a:rPr>
              <a:t>Context – Defines what the user and the Bot engine have been </a:t>
            </a:r>
            <a:r>
              <a:rPr b="0" lang="en-US" sz="2000" spc="-1" strike="noStrike">
                <a:solidFill>
                  <a:srgbClr val="404040"/>
                </a:solidFill>
                <a:latin typeface="Century Gothic"/>
              </a:rPr>
              <a:t>	</a:t>
            </a:r>
            <a:r>
              <a:rPr b="0" lang="en-US" sz="2000" spc="-1" strike="noStrike">
                <a:solidFill>
                  <a:srgbClr val="404040"/>
                </a:solidFill>
                <a:latin typeface="Century Gothic"/>
              </a:rPr>
              <a:t>	</a:t>
            </a:r>
            <a:r>
              <a:rPr b="0" lang="en-US" sz="2000" spc="-1" strike="noStrike">
                <a:solidFill>
                  <a:srgbClr val="404040"/>
                </a:solidFill>
                <a:latin typeface="Century Gothic"/>
              </a:rPr>
              <a:t>	</a:t>
            </a:r>
            <a:r>
              <a:rPr b="0" lang="en-US" sz="2000" spc="-1" strike="noStrike">
                <a:solidFill>
                  <a:srgbClr val="404040"/>
                </a:solidFill>
                <a:latin typeface="Century Gothic"/>
              </a:rPr>
              <a:t>	</a:t>
            </a:r>
            <a:r>
              <a:rPr b="0" lang="en-US" sz="2000" spc="-1" strike="noStrike">
                <a:solidFill>
                  <a:srgbClr val="404040"/>
                </a:solidFill>
                <a:latin typeface="Century Gothic"/>
              </a:rPr>
              <a:t>	</a:t>
            </a:r>
            <a:r>
              <a:rPr b="0" lang="en-US" sz="2000" spc="-1" strike="noStrike">
                <a:solidFill>
                  <a:srgbClr val="404040"/>
                </a:solidFill>
                <a:latin typeface="Century Gothic"/>
              </a:rPr>
              <a:t>    speaking about.</a:t>
            </a:r>
            <a:endParaRPr b="0" lang="en-US" sz="2000" spc="-1" strike="noStrike">
              <a:solidFill>
                <a:srgbClr val="404040"/>
              </a:solidFill>
              <a:latin typeface="Century Gothic"/>
            </a:endParaRPr>
          </a:p>
          <a:p>
            <a:pPr>
              <a:lnSpc>
                <a:spcPct val="100000"/>
              </a:lnSpc>
              <a:spcBef>
                <a:spcPts val="1001"/>
              </a:spcBef>
            </a:pPr>
            <a:endParaRPr b="0" lang="en-US" sz="20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en-US" sz="2000" spc="-1" strike="noStrike">
                <a:solidFill>
                  <a:srgbClr val="404040"/>
                </a:solidFill>
                <a:latin typeface="Century Gothic"/>
              </a:rPr>
              <a:t>Contexts link previous messages to current ones. Without defining a context, each chat message will be isolated from ones before it.</a:t>
            </a:r>
            <a:endParaRPr b="0" lang="en-US" sz="20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en-US" sz="2000" spc="-1" strike="noStrike">
                <a:solidFill>
                  <a:srgbClr val="404040"/>
                </a:solidFill>
                <a:latin typeface="Century Gothic"/>
              </a:rPr>
              <a:t>Intents in the agent must be designed to follow each other during a conversation.</a:t>
            </a:r>
            <a:endParaRPr b="0" lang="en-US" sz="20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en-US" sz="2000" spc="-1" strike="noStrike">
                <a:solidFill>
                  <a:srgbClr val="404040"/>
                </a:solidFill>
                <a:latin typeface="Century Gothic"/>
              </a:rPr>
              <a:t>By default, contexts expire after either five requests or ten minutes from the time they were activated. Intents that renew the context will reset the counter and clock to give an additional five requests and ten minutes.</a:t>
            </a:r>
            <a:endParaRPr b="0" lang="en-US" sz="2000" spc="-1" strike="noStrike">
              <a:solidFill>
                <a:srgbClr val="404040"/>
              </a:solidFill>
              <a:latin typeface="Century Gothic"/>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816</TotalTime>
  <Application>LibreOffice/5.4.1.2$Linux_X86_64 LibreOffice_project/40m0$Build-2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2017-11-22T11:49:17Z</dcterms:created>
  <dc:creator>Kusal Dushmantha</dc:creator>
  <dc:description/>
  <dc:language>en-US</dc:language>
  <cp:lastModifiedBy/>
  <dcterms:modified xsi:type="dcterms:W3CDTF">2017-11-29T08:57:19Z</dcterms:modified>
  <cp:revision>45</cp:revision>
  <dc:subject/>
  <dc:title>Introduction to Dialogflow.</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