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7" r:id="rId3"/>
    <p:sldId id="269" r:id="rId4"/>
    <p:sldId id="263" r:id="rId5"/>
    <p:sldId id="264" r:id="rId6"/>
    <p:sldId id="268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9F8A0-4C2C-4012-9263-6E6F0DD90E8F}" type="datetimeFigureOut">
              <a:rPr lang="id-ID" smtClean="0"/>
              <a:t>06/12/2021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BF3E-DAE1-4CA0-B874-6B1268C338D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699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BF3E-DAE1-4CA0-B874-6B1268C338DB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483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F414-E871-45A8-A8F0-C1BA93D6CA14}" type="datetimeFigureOut">
              <a:rPr lang="id-ID" smtClean="0"/>
              <a:t>06/12/2021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4C0C-66DB-402E-80C4-FF9492D24962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F414-E871-45A8-A8F0-C1BA93D6CA14}" type="datetimeFigureOut">
              <a:rPr lang="id-ID" smtClean="0"/>
              <a:t>06/12/2021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4C0C-66DB-402E-80C4-FF9492D2496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F414-E871-45A8-A8F0-C1BA93D6CA14}" type="datetimeFigureOut">
              <a:rPr lang="id-ID" smtClean="0"/>
              <a:t>06/12/2021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4C0C-66DB-402E-80C4-FF9492D2496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F414-E871-45A8-A8F0-C1BA93D6CA14}" type="datetimeFigureOut">
              <a:rPr lang="id-ID" smtClean="0"/>
              <a:t>06/12/2021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4C0C-66DB-402E-80C4-FF9492D2496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F414-E871-45A8-A8F0-C1BA93D6CA14}" type="datetimeFigureOut">
              <a:rPr lang="id-ID" smtClean="0"/>
              <a:t>06/12/2021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4C0C-66DB-402E-80C4-FF9492D24962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F414-E871-45A8-A8F0-C1BA93D6CA14}" type="datetimeFigureOut">
              <a:rPr lang="id-ID" smtClean="0"/>
              <a:t>06/12/2021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4C0C-66DB-402E-80C4-FF9492D2496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F414-E871-45A8-A8F0-C1BA93D6CA14}" type="datetimeFigureOut">
              <a:rPr lang="id-ID" smtClean="0"/>
              <a:t>06/12/2021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4C0C-66DB-402E-80C4-FF9492D2496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F414-E871-45A8-A8F0-C1BA93D6CA14}" type="datetimeFigureOut">
              <a:rPr lang="id-ID" smtClean="0"/>
              <a:t>06/12/2021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4C0C-66DB-402E-80C4-FF9492D2496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F414-E871-45A8-A8F0-C1BA93D6CA14}" type="datetimeFigureOut">
              <a:rPr lang="id-ID" smtClean="0"/>
              <a:t>06/12/2021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4C0C-66DB-402E-80C4-FF9492D2496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F414-E871-45A8-A8F0-C1BA93D6CA14}" type="datetimeFigureOut">
              <a:rPr lang="id-ID" smtClean="0"/>
              <a:t>06/12/2021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4C0C-66DB-402E-80C4-FF9492D2496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F414-E871-45A8-A8F0-C1BA93D6CA14}" type="datetimeFigureOut">
              <a:rPr lang="id-ID" smtClean="0"/>
              <a:t>06/12/2021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BD4C0C-66DB-402E-80C4-FF9492D24962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8EF414-E871-45A8-A8F0-C1BA93D6CA14}" type="datetimeFigureOut">
              <a:rPr lang="id-ID" smtClean="0"/>
              <a:t>06/12/2021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BD4C0C-66DB-402E-80C4-FF9492D24962}" type="slidenum">
              <a:rPr lang="id-ID" smtClean="0"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Latihan soalPengujian </a:t>
            </a:r>
            <a:r>
              <a:rPr lang="id-ID" dirty="0" smtClean="0"/>
              <a:t>Hipotesa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800" dirty="0" smtClean="0"/>
              <a:t>Bab V</a:t>
            </a:r>
            <a:endParaRPr lang="id-ID" sz="800" dirty="0"/>
          </a:p>
        </p:txBody>
      </p:sp>
    </p:spTree>
    <p:extLst>
      <p:ext uri="{BB962C8B-B14F-4D97-AF65-F5344CB8AC3E}">
        <p14:creationId xmlns:p14="http://schemas.microsoft.com/office/powerpoint/2010/main" val="39505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6559"/>
            <a:ext cx="8229600" cy="420656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dua</a:t>
            </a:r>
            <a:r>
              <a:rPr lang="en-US" sz="1600" dirty="0" smtClean="0"/>
              <a:t> </a:t>
            </a:r>
            <a:r>
              <a:rPr lang="en-US" sz="1600" dirty="0" err="1" smtClean="0"/>
              <a:t>populasi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20688"/>
                <a:ext cx="9144000" cy="62373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d-ID" sz="1800" dirty="0" smtClean="0">
                    <a:latin typeface="+mj-lt"/>
                  </a:rPr>
                  <a:t>Suatu percobaan untuk membandingkan  keasusan dua bahan dimana 12 potong bahan I diuji  dg mesin pengukur aus. 10 potong bahan II diuji dg cara yg sama ternyata sampel bahan I mendapat rata2 keausan sebanyak 85 satuan dg simpangan baku 4, sementara bahan II didapat rata2 81 dg simpangan baku 5. Ujilah hipotesa bahwa kedua bahan memberikan </a:t>
                </a:r>
                <a:r>
                  <a:rPr lang="id-ID" sz="1800" dirty="0" smtClean="0">
                    <a:solidFill>
                      <a:srgbClr val="FF0000"/>
                    </a:solidFill>
                    <a:latin typeface="+mj-lt"/>
                  </a:rPr>
                  <a:t>rata-rata keausan </a:t>
                </a:r>
                <a:r>
                  <a:rPr lang="id-ID" sz="1800" dirty="0" smtClean="0">
                    <a:latin typeface="+mj-lt"/>
                  </a:rPr>
                  <a:t>sama dg </a:t>
                </a:r>
                <a:r>
                  <a:rPr lang="el-GR" sz="1800" dirty="0" smtClean="0">
                    <a:latin typeface="+mj-lt"/>
                  </a:rPr>
                  <a:t>α</a:t>
                </a:r>
                <a:r>
                  <a:rPr lang="id-ID" sz="1800" dirty="0" smtClean="0">
                    <a:latin typeface="+mj-lt"/>
                  </a:rPr>
                  <a:t>=0,1.kedua populasi  hampirnormal dan variansi sama (standrat deviasi populasi tidak diketahui)</a:t>
                </a:r>
              </a:p>
              <a:p>
                <a:pPr marL="0" indent="0">
                  <a:buNone/>
                </a:pPr>
                <a:r>
                  <a:rPr lang="id-ID" sz="1800" dirty="0" smtClean="0">
                    <a:latin typeface="+mj-lt"/>
                  </a:rPr>
                  <a:t>Jawab:</a:t>
                </a:r>
              </a:p>
              <a:p>
                <a:pPr>
                  <a:buFontTx/>
                  <a:buChar char="-"/>
                </a:pPr>
                <a:r>
                  <a:rPr lang="id-ID" sz="1800" dirty="0">
                    <a:latin typeface="+mj-lt"/>
                  </a:rPr>
                  <a:t>H</a:t>
                </a:r>
                <a:r>
                  <a:rPr lang="id-ID" sz="1800" baseline="-25000" dirty="0">
                    <a:latin typeface="+mj-lt"/>
                  </a:rPr>
                  <a:t>0</a:t>
                </a:r>
                <a:r>
                  <a:rPr lang="id-ID" sz="1800" dirty="0">
                    <a:latin typeface="+mj-lt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id-ID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1800" dirty="0" smtClean="0">
                    <a:latin typeface="+mj-lt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i="1" dirty="0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id-ID" sz="1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id-ID" sz="1800" dirty="0">
                  <a:latin typeface="+mj-lt"/>
                </a:endParaRPr>
              </a:p>
              <a:p>
                <a:pPr>
                  <a:buFontTx/>
                  <a:buChar char="-"/>
                  <a:tabLst>
                    <a:tab pos="2514600" algn="l"/>
                  </a:tabLst>
                </a:pPr>
                <a:r>
                  <a:rPr lang="id-ID" sz="1800" dirty="0">
                    <a:latin typeface="+mj-lt"/>
                  </a:rPr>
                  <a:t>H</a:t>
                </a:r>
                <a:r>
                  <a:rPr lang="id-ID" sz="1800" baseline="-25000" dirty="0">
                    <a:latin typeface="+mj-lt"/>
                  </a:rPr>
                  <a:t>1</a:t>
                </a:r>
                <a:r>
                  <a:rPr lang="id-ID" sz="1800" dirty="0">
                    <a:latin typeface="+mj-lt"/>
                  </a:rPr>
                  <a:t>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id-ID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d-ID" sz="1800" i="1" dirty="0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id-ID" sz="1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i="1" dirty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id-ID" sz="18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d-ID" sz="1800" i="1" dirty="0">
                        <a:latin typeface="Cambria Math"/>
                      </a:rPr>
                      <m:t> </m:t>
                    </m:r>
                  </m:oMath>
                </a14:m>
                <a:endParaRPr lang="id-ID" sz="1800" dirty="0">
                  <a:latin typeface="+mj-lt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id-ID" sz="18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id-ID" sz="1800" dirty="0">
                    <a:latin typeface="+mj-lt"/>
                  </a:rPr>
                  <a:t>=</a:t>
                </a:r>
                <a:r>
                  <a:rPr lang="id-ID" sz="1800" dirty="0" smtClean="0">
                    <a:latin typeface="+mj-lt"/>
                  </a:rPr>
                  <a:t>0,10</a:t>
                </a:r>
                <a:r>
                  <a:rPr lang="en-US" sz="1800" dirty="0" smtClean="0">
                    <a:latin typeface="+mj-lt"/>
                  </a:rPr>
                  <a:t>                                                        </a:t>
                </a:r>
                <a:endParaRPr lang="id-ID" sz="1800" dirty="0" smtClean="0"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id-ID" sz="1800" dirty="0">
                    <a:latin typeface="+mj-lt"/>
                  </a:rPr>
                  <a:t>Daerah kritis: derajat bebasnya adalah </a:t>
                </a:r>
                <a:r>
                  <a:rPr lang="id-ID" sz="1800" dirty="0" smtClean="0">
                    <a:latin typeface="+mj-lt"/>
                  </a:rPr>
                  <a:t>12+10-2=20;   tatakelnya ada dua titik kritis krn menggunaka  hipotesa berbentuk tidaksamadengan (alfanya dibagi dua)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id-ID" sz="1800" i="1">
                            <a:latin typeface="Cambria Math"/>
                          </a:rPr>
                          <m:t>𝑡𝑎𝑏𝑒𝑙</m:t>
                        </m:r>
                        <m:r>
                          <a:rPr lang="id-ID" sz="1800" i="1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id-ID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/>
                          </a:rPr>
                          <m:t>=</m:t>
                        </m:r>
                        <m:r>
                          <a:rPr lang="id-ID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id-ID" sz="1800" b="0" i="1" smtClean="0">
                            <a:latin typeface="Cambria Math"/>
                          </a:rPr>
                          <m:t>20</m:t>
                        </m:r>
                        <m:r>
                          <a:rPr lang="id-ID" sz="1800" i="1">
                            <a:latin typeface="Cambria Math"/>
                          </a:rPr>
                          <m:t>; 0,05</m:t>
                        </m:r>
                      </m:sub>
                    </m:sSub>
                  </m:oMath>
                </a14:m>
                <a:r>
                  <a:rPr lang="id-ID" sz="1800" dirty="0">
                    <a:latin typeface="+mj-lt"/>
                  </a:rPr>
                  <a:t>=-</a:t>
                </a:r>
                <a:r>
                  <a:rPr lang="id-ID" sz="1800" dirty="0" smtClean="0">
                    <a:latin typeface="+mj-lt"/>
                  </a:rPr>
                  <a:t>1,725 </a:t>
                </a:r>
                <a14:m>
                  <m:oMath xmlns:m="http://schemas.openxmlformats.org/officeDocument/2006/math">
                    <m:r>
                      <a:rPr lang="id-ID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id-ID" sz="1800" b="0" i="0" smtClean="0">
                        <a:latin typeface="Cambria Math"/>
                      </a:rPr>
                      <m:t>dan</m:t>
                    </m:r>
                    <m:r>
                      <a:rPr lang="id-ID" sz="18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d-ID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id-ID" sz="1800" i="1">
                            <a:latin typeface="Cambria Math"/>
                          </a:rPr>
                          <m:t>𝑡𝑎𝑏𝑒𝑙</m:t>
                        </m:r>
                        <m:r>
                          <a:rPr lang="id-ID" sz="1800" i="1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id-ID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/>
                          </a:rPr>
                          <m:t>=</m:t>
                        </m:r>
                        <m:r>
                          <a:rPr lang="id-ID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id-ID" sz="1800" i="1">
                            <a:latin typeface="Cambria Math"/>
                          </a:rPr>
                          <m:t>20; 0,</m:t>
                        </m:r>
                        <m:r>
                          <a:rPr lang="id-ID" sz="1800" b="0" i="1" smtClean="0">
                            <a:latin typeface="Cambria Math"/>
                          </a:rPr>
                          <m:t>9</m:t>
                        </m:r>
                        <m:r>
                          <a:rPr lang="id-ID" sz="18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id-ID" sz="1800" dirty="0">
                    <a:latin typeface="+mj-lt"/>
                  </a:rPr>
                  <a:t>=1,725</a:t>
                </a:r>
                <a:endParaRPr lang="id-ID" sz="18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id-ID" sz="1800" dirty="0" smtClean="0">
                    <a:latin typeface="+mj-lt"/>
                  </a:rPr>
                  <a:t>Perhitungan sbb</a:t>
                </a:r>
              </a:p>
              <a:p>
                <a:pPr marL="0" indent="0">
                  <a:buNone/>
                </a:pPr>
                <a:r>
                  <a:rPr lang="id-ID" sz="1800" dirty="0" smtClean="0">
                    <a:latin typeface="+mj-lt"/>
                  </a:rPr>
                  <a:t>rumus    T=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80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d-ID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id-ID" sz="1800" b="0" i="1" smtClean="0">
                                <a:latin typeface="Cambria Math"/>
                              </a:rPr>
                              <m:t>𝑟𝑎𝑡𝑎𝑎𝑛</m:t>
                            </m:r>
                            <m:r>
                              <a:rPr lang="id-ID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id-ID" sz="1800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id-ID" sz="18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id-ID" sz="1800" b="0" i="1" smtClean="0">
                                <a:latin typeface="Cambria Math"/>
                              </a:rPr>
                              <m:t>𝑟𝑎𝑡𝑎𝑎𝑛</m:t>
                            </m:r>
                            <m:r>
                              <a:rPr lang="id-ID" sz="1800" b="0" i="1" smtClean="0">
                                <a:latin typeface="Cambria Math"/>
                              </a:rPr>
                              <m:t> 2</m:t>
                            </m:r>
                          </m:e>
                        </m:d>
                        <m:r>
                          <a:rPr lang="id-ID" sz="1800" b="0" i="1" smtClean="0">
                            <a:latin typeface="Cambria Math"/>
                          </a:rPr>
                          <m:t>−(</m:t>
                        </m:r>
                        <m:sSub>
                          <m:sSubPr>
                            <m:ctrlPr>
                              <a:rPr lang="id-ID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id-ID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d-ID" sz="1800" b="0" i="0" smtClean="0">
                            <a:latin typeface="+mj-lt"/>
                          </a:rPr>
                          <m:t>−</m:t>
                        </m:r>
                        <m:sSub>
                          <m:sSubPr>
                            <m:ctrlPr>
                              <a:rPr lang="id-ID" sz="1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800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id-ID" sz="18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id-ID" sz="1800" b="0" i="1" dirty="0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id-ID" sz="1800" b="0" i="1" smtClean="0">
                            <a:latin typeface="Cambria Math"/>
                          </a:rPr>
                          <m:t>𝑠𝑡𝑎𝑑𝑎𝑡</m:t>
                        </m:r>
                        <m:r>
                          <a:rPr lang="id-ID" sz="18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800" b="0" i="1" smtClean="0">
                            <a:latin typeface="Cambria Math"/>
                          </a:rPr>
                          <m:t>𝑑𝑒𝑣𝑖𝑎𝑠𝑖</m:t>
                        </m:r>
                        <m:r>
                          <a:rPr lang="id-ID" sz="18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800" b="0" i="1" smtClean="0">
                            <a:latin typeface="Cambria Math"/>
                          </a:rPr>
                          <m:t>𝑔𝑎𝑏𝑢𝑛𝑔𝑎𝑛</m:t>
                        </m:r>
                        <m:r>
                          <a:rPr lang="id-ID" sz="1800" b="0" i="1" smtClean="0">
                            <a:latin typeface="Cambria Math"/>
                          </a:rPr>
                          <m:t> .</m:t>
                        </m:r>
                        <m:rad>
                          <m:radPr>
                            <m:degHide m:val="on"/>
                            <m:ctrlP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id-ID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id-ID" sz="1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d-ID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8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d-ID" sz="18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id-ID" sz="1800" b="0" i="1" smtClean="0">
                            <a:latin typeface="Cambria Math"/>
                            <a:ea typeface="Cambria Math"/>
                          </a:rPr>
                          <m:t>+(</m:t>
                        </m:r>
                        <m:f>
                          <m:fPr>
                            <m:ctrlP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d-ID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id-ID" sz="18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d-ID" sz="18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id-ID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id-ID" sz="1800" dirty="0" smtClean="0">
                    <a:latin typeface="+mj-lt"/>
                  </a:rPr>
                  <a:t>    standar deviasi gab=</a:t>
                </a:r>
                <a14:m>
                  <m:oMath xmlns:m="http://schemas.openxmlformats.org/officeDocument/2006/math">
                    <m:r>
                      <a:rPr lang="id-ID" sz="1800" i="1" smtClean="0">
                        <a:latin typeface="Cambria Math"/>
                        <a:ea typeface="Cambria Math"/>
                      </a:rPr>
                      <m:t>√</m:t>
                    </m:r>
                    <m:f>
                      <m:fPr>
                        <m:ctrlPr>
                          <a:rPr lang="id-ID" sz="18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18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id-ID" sz="1800" b="0" i="1" smtClean="0">
                            <a:latin typeface="Cambria Math"/>
                            <a:ea typeface="Cambria Math"/>
                          </a:rPr>
                          <m:t>−1)</m:t>
                        </m:r>
                        <m:sSub>
                          <m:sSubPr>
                            <m:ctrlP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id-ID" sz="1800" b="0" i="1" smtClean="0">
                            <a:latin typeface="Cambria Math"/>
                            <a:ea typeface="Cambria Math"/>
                          </a:rPr>
                          <m:t>+(</m:t>
                        </m:r>
                        <m:sSub>
                          <m:sSubPr>
                            <m:ctrlP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id-ID" sz="1800" b="0" i="1" smtClean="0">
                            <a:latin typeface="Cambria Math"/>
                            <a:ea typeface="Cambria Math"/>
                          </a:rPr>
                          <m:t>−1)(</m:t>
                        </m:r>
                        <m:sSub>
                          <m:sSubPr>
                            <m:ctrlP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id-ID" sz="1800" b="0" i="1" smtClean="0">
                            <a:latin typeface="Cambria Math"/>
                            <a:ea typeface="Cambria Math"/>
                          </a:rPr>
                          <m:t>−1)(</m:t>
                        </m:r>
                        <m:sSub>
                          <m:sSubPr>
                            <m:ctrlP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id-ID" sz="18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id-ID" sz="18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id-ID" sz="1800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den>
                    </m:f>
                  </m:oMath>
                </a14:m>
                <a:endParaRPr lang="id-ID" sz="18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id-ID" sz="1800" dirty="0" smtClean="0">
                    <a:latin typeface="+mj-lt"/>
                  </a:rPr>
                  <a:t>rataan1=85  , rataan2=81,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id-ID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d-ID" sz="1800" b="0" i="1" smtClean="0">
                        <a:latin typeface="Cambria Math"/>
                      </a:rPr>
                      <m:t>=12 </m:t>
                    </m:r>
                  </m:oMath>
                </a14:m>
                <a:r>
                  <a:rPr lang="id-ID" sz="1800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id-ID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d-ID" sz="1800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lang="id-ID" sz="1800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d-ID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d-ID" sz="1800" i="1">
                        <a:latin typeface="Cambria Math"/>
                      </a:rPr>
                      <m:t>=</m:t>
                    </m:r>
                    <m:r>
                      <a:rPr lang="id-ID" sz="1800" b="0" i="1" smtClean="0">
                        <a:latin typeface="Cambria Math"/>
                      </a:rPr>
                      <m:t>4</m:t>
                    </m:r>
                    <m:r>
                      <a:rPr lang="id-ID" sz="1800" i="1">
                        <a:latin typeface="Cambria Math"/>
                      </a:rPr>
                      <m:t> </m:t>
                    </m:r>
                  </m:oMath>
                </a14:m>
                <a:r>
                  <a:rPr lang="id-ID" sz="1800" dirty="0" smtClean="0">
                    <a:latin typeface="+mj-lt"/>
                  </a:rPr>
                  <a:t>, dan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d-ID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d-ID" sz="1800" i="1">
                        <a:latin typeface="Cambria Math"/>
                      </a:rPr>
                      <m:t>=</m:t>
                    </m:r>
                  </m:oMath>
                </a14:m>
                <a:r>
                  <a:rPr lang="id-ID" sz="1800" dirty="0" smtClean="0">
                    <a:latin typeface="+mj-lt"/>
                  </a:rPr>
                  <a:t> 5</a:t>
                </a:r>
                <a:endParaRPr lang="id-ID" sz="1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id-ID" sz="1800" dirty="0" smtClean="0"/>
                  <a:t>Cari s gab sbb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d-ID" sz="1800" b="0" i="1" smtClean="0">
                            <a:latin typeface="Cambria Math"/>
                          </a:rPr>
                          <m:t>𝑔𝑎𝑏</m:t>
                        </m:r>
                      </m:sub>
                    </m:sSub>
                    <m:r>
                      <a:rPr lang="id-ID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id-ID" sz="1800" dirty="0" smtClean="0"/>
                  <a:t>= </a:t>
                </a:r>
                <a14:m>
                  <m:oMath xmlns:m="http://schemas.openxmlformats.org/officeDocument/2006/math">
                    <m:r>
                      <a:rPr lang="id-ID" sz="1800" i="1" smtClean="0">
                        <a:latin typeface="Cambria Math"/>
                        <a:ea typeface="Cambria Math"/>
                      </a:rPr>
                      <m:t>√</m:t>
                    </m:r>
                    <m:f>
                      <m:fPr>
                        <m:ctrlPr>
                          <a:rPr lang="id-ID" sz="18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11</m:t>
                            </m:r>
                          </m:e>
                        </m:d>
                        <m:d>
                          <m:dPr>
                            <m:ctrlP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16</m:t>
                            </m:r>
                          </m:e>
                        </m:d>
                        <m:r>
                          <a:rPr lang="id-ID" sz="1800" b="0" i="1" smtClean="0">
                            <a:latin typeface="Cambria Math"/>
                            <a:ea typeface="Cambria Math"/>
                          </a:rPr>
                          <m:t>+(9)(25)</m:t>
                        </m:r>
                      </m:num>
                      <m:den>
                        <m:r>
                          <a:rPr lang="id-ID" sz="1800" b="0" i="1" smtClean="0">
                            <a:latin typeface="Cambria Math"/>
                            <a:ea typeface="Cambria Math"/>
                          </a:rPr>
                          <m:t>12+10−2</m:t>
                        </m:r>
                      </m:den>
                    </m:f>
                  </m:oMath>
                </a14:m>
                <a:r>
                  <a:rPr lang="id-ID" sz="1800" dirty="0" smtClean="0"/>
                  <a:t> = 4,478 , dan  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80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d-ID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id-ID" sz="1800" b="0" i="1" smtClean="0">
                                <a:latin typeface="Cambria Math"/>
                              </a:rPr>
                              <m:t>85−81</m:t>
                            </m:r>
                          </m:e>
                        </m:d>
                        <m:r>
                          <a:rPr lang="id-ID" sz="1800" b="0" i="1" smtClean="0">
                            <a:latin typeface="Cambria Math"/>
                          </a:rPr>
                          <m:t>−(0)</m:t>
                        </m:r>
                      </m:num>
                      <m:den>
                        <m:r>
                          <a:rPr lang="id-ID" sz="1800" b="0" i="1" smtClean="0">
                            <a:latin typeface="Cambria Math"/>
                          </a:rPr>
                          <m:t>4,478. </m:t>
                        </m:r>
                        <m:rad>
                          <m:radPr>
                            <m:degHide m:val="on"/>
                            <m:ctrlP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id-ID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id-ID" sz="1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sz="1800" b="0" i="1" smtClean="0">
                                    <a:latin typeface="Cambria Math"/>
                                    <a:ea typeface="Cambria Math"/>
                                  </a:rPr>
                                  <m:t>12</m:t>
                                </m:r>
                              </m:den>
                            </m:f>
                          </m:e>
                        </m:rad>
                        <m:r>
                          <a:rPr lang="id-ID" sz="1800" b="0" i="1" smtClean="0">
                            <a:latin typeface="Cambria Math"/>
                            <a:ea typeface="Cambria Math"/>
                          </a:rPr>
                          <m:t>+(</m:t>
                        </m:r>
                        <m:f>
                          <m:fPr>
                            <m:ctrlP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den>
                        </m:f>
                        <m:r>
                          <a:rPr lang="id-ID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id-ID" sz="1800" dirty="0" smtClean="0"/>
                  <a:t>  = 2,07</a:t>
                </a:r>
                <a:r>
                  <a:rPr lang="id-ID" sz="1800" dirty="0"/>
                  <a:t> </a:t>
                </a:r>
                <a:r>
                  <a:rPr lang="id-ID" sz="1800" dirty="0" smtClean="0"/>
                  <a:t>, t hitung berada di H satu maka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id-ID" sz="1800" b="0" i="1" smtClean="0">
                            <a:latin typeface="Cambria Math"/>
                          </a:rPr>
                          <m:t>0 </m:t>
                        </m:r>
                      </m:sub>
                    </m:sSub>
                    <m:r>
                      <a:rPr lang="id-ID" sz="1800" b="0" i="1" smtClean="0">
                        <a:latin typeface="Cambria Math"/>
                      </a:rPr>
                      <m:t>𝑑𝑖𝑡𝑜𝑙𝑎𝑘</m:t>
                    </m:r>
                  </m:oMath>
                </a14:m>
                <a:r>
                  <a:rPr lang="id-ID" sz="1800" dirty="0" smtClean="0"/>
                  <a:t> kesimpual keausan duaa jenis tsb BEDA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0688"/>
                <a:ext cx="9144000" cy="6237312"/>
              </a:xfrm>
              <a:blipFill rotWithShape="1">
                <a:blip r:embed="rId2"/>
                <a:stretch>
                  <a:fillRect l="-533" t="-88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72200" y="4570575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276640"/>
          </a:xfrm>
        </p:spPr>
        <p:txBody>
          <a:bodyPr>
            <a:normAutofit/>
          </a:bodyPr>
          <a:lstStyle/>
          <a:p>
            <a:r>
              <a:rPr lang="id-ID" sz="800" dirty="0" smtClean="0"/>
              <a:t>soal</a:t>
            </a:r>
            <a:endParaRPr lang="id-ID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20688"/>
                <a:ext cx="8686800" cy="5703912"/>
              </a:xfrm>
            </p:spPr>
            <p:txBody>
              <a:bodyPr>
                <a:normAutofit/>
              </a:bodyPr>
              <a:lstStyle/>
              <a:p>
                <a:endParaRPr lang="id-ID" sz="1800" dirty="0" smtClean="0"/>
              </a:p>
              <a:p>
                <a:r>
                  <a:rPr lang="id-ID" sz="1800" dirty="0">
                    <a:latin typeface="+mj-lt"/>
                  </a:rPr>
                  <a:t>Sampel random berukuran 20 dari distribusi normal mempunyai rata</a:t>
                </a:r>
                <a:r>
                  <a:rPr lang="en-US" sz="1800" dirty="0">
                    <a:latin typeface="+mj-lt"/>
                  </a:rPr>
                  <a:t>-</a:t>
                </a:r>
                <a:r>
                  <a:rPr lang="en-US" sz="1800" dirty="0" err="1">
                    <a:latin typeface="+mj-lt"/>
                  </a:rPr>
                  <a:t>rta</a:t>
                </a:r>
                <a:r>
                  <a:rPr lang="id-ID" sz="1800" dirty="0">
                    <a:latin typeface="+mj-lt"/>
                  </a:rPr>
                  <a:t> 32,8  dan simpangan baku s=4,51 . apakah kita dapat menerima bahwa rata</a:t>
                </a:r>
                <a:r>
                  <a:rPr lang="en-US" sz="1800" dirty="0">
                    <a:latin typeface="+mj-lt"/>
                  </a:rPr>
                  <a:t>-rata</a:t>
                </a:r>
                <a:r>
                  <a:rPr lang="id-ID" sz="1800" dirty="0">
                    <a:latin typeface="+mj-lt"/>
                  </a:rPr>
                  <a:t> populasi lebih besar dari 30 pada taraf </a:t>
                </a:r>
                <a:r>
                  <a:rPr lang="id-ID" sz="1800" dirty="0" smtClean="0">
                    <a:latin typeface="+mj-lt"/>
                  </a:rPr>
                  <a:t>significat  </a:t>
                </a:r>
                <a:r>
                  <a:rPr lang="en-US" sz="1800" dirty="0">
                    <a:latin typeface="+mj-lt"/>
                  </a:rPr>
                  <a:t>α = </a:t>
                </a:r>
                <a:r>
                  <a:rPr lang="id-ID" sz="1800" dirty="0">
                    <a:latin typeface="+mj-lt"/>
                  </a:rPr>
                  <a:t>5</a:t>
                </a:r>
                <a:r>
                  <a:rPr lang="id-ID" sz="1800" dirty="0" smtClean="0">
                    <a:latin typeface="+mj-lt"/>
                  </a:rPr>
                  <a:t>%.</a:t>
                </a:r>
              </a:p>
              <a:p>
                <a:endParaRPr lang="id-ID" sz="1800" dirty="0">
                  <a:latin typeface="+mj-lt"/>
                </a:endParaRPr>
              </a:p>
              <a:p>
                <a:r>
                  <a:rPr lang="id-ID" sz="1800" dirty="0" smtClean="0">
                    <a:latin typeface="+mj-lt"/>
                  </a:rPr>
                  <a:t>Suatu percobaan meneliti hubungan hipertensi dengan kebiasaan merokok dg mengambil data 180 orang didapat sbb</a:t>
                </a:r>
              </a:p>
              <a:p>
                <a:pPr marL="0" indent="0">
                  <a:buNone/>
                </a:pPr>
                <a:endParaRPr lang="id-ID" sz="1800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id-ID" sz="1800" dirty="0">
                  <a:latin typeface="+mj-lt"/>
                </a:endParaRPr>
              </a:p>
              <a:p>
                <a:pPr marL="0" indent="0">
                  <a:buNone/>
                </a:pPr>
                <a:endParaRPr lang="id-ID" sz="1800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id-ID" sz="1800" dirty="0">
                  <a:latin typeface="+mj-lt"/>
                </a:endParaRPr>
              </a:p>
              <a:p>
                <a:pPr marL="0" indent="0">
                  <a:buNone/>
                </a:pPr>
                <a:endParaRPr lang="id-ID" sz="18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id-ID" sz="1800" dirty="0" smtClean="0">
                    <a:latin typeface="+mj-lt"/>
                  </a:rPr>
                  <a:t>Ujilah hipotesa bahwa ada tidaknya hipertensi tidak terganting pada kebiasaan merokok dg menggunakan </a:t>
                </a:r>
                <a14:m>
                  <m:oMath xmlns:m="http://schemas.openxmlformats.org/officeDocument/2006/math">
                    <m:r>
                      <a:rPr lang="id-ID" sz="18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id-ID" sz="1800" dirty="0" smtClean="0">
                    <a:latin typeface="+mj-lt"/>
                  </a:rPr>
                  <a:t> = 5%</a:t>
                </a:r>
                <a:endParaRPr lang="id-ID" sz="1800" dirty="0">
                  <a:latin typeface="+mj-lt"/>
                </a:endParaRPr>
              </a:p>
              <a:p>
                <a:endParaRPr lang="id-ID" sz="180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0688"/>
                <a:ext cx="8686800" cy="5703912"/>
              </a:xfrm>
              <a:blipFill rotWithShape="1">
                <a:blip r:embed="rId2"/>
                <a:stretch>
                  <a:fillRect l="-561" r="-3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88924"/>
              </p:ext>
            </p:extLst>
          </p:nvPr>
        </p:nvGraphicFramePr>
        <p:xfrm>
          <a:off x="395536" y="3140968"/>
          <a:ext cx="77048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14"/>
                <a:gridCol w="1926214"/>
                <a:gridCol w="1926214"/>
                <a:gridCol w="1926214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Tdk perokok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Perokok sedang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Perokok berat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Kena hipertensi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Tidak hipertensi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19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50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864096"/>
          </a:xfrm>
        </p:spPr>
        <p:txBody>
          <a:bodyPr>
            <a:normAutofit fontScale="90000"/>
          </a:bodyPr>
          <a:lstStyle/>
          <a:p>
            <a:r>
              <a:rPr lang="id-ID" sz="1800" dirty="0" smtClean="0"/>
              <a:t>UJI KEBAIKAN-SUAI</a:t>
            </a:r>
            <a:r>
              <a:rPr lang="en-US" sz="1800" dirty="0" smtClean="0"/>
              <a:t>(</a:t>
            </a:r>
            <a:r>
              <a:rPr lang="id-ID" sz="1800" dirty="0" smtClean="0"/>
              <a:t>Uji </a:t>
            </a:r>
            <a:r>
              <a:rPr lang="en-US" sz="1800" dirty="0" smtClean="0"/>
              <a:t>chi </a:t>
            </a:r>
            <a:r>
              <a:rPr lang="en-US" sz="1800" dirty="0" err="1" smtClean="0"/>
              <a:t>kwadrat</a:t>
            </a:r>
            <a:r>
              <a:rPr lang="en-US" sz="1800" dirty="0" smtClean="0"/>
              <a:t>)</a:t>
            </a:r>
            <a:r>
              <a:rPr lang="id-ID" sz="1800" dirty="0" smtClean="0"/>
              <a:t> :</a:t>
            </a:r>
            <a:br>
              <a:rPr lang="id-ID" sz="1800" dirty="0" smtClean="0"/>
            </a:br>
            <a:r>
              <a:rPr lang="id-ID" sz="1800" dirty="0" smtClean="0"/>
              <a:t>metode ini termasuk analisa  data kwalitati f (data katagori) : Untuk mengukur perbedaan pengamatan  dan menaksir frekwensi pengamatan pada katagori tertentu, juga dpt  </a:t>
            </a:r>
            <a:r>
              <a:rPr lang="id-ID" sz="1800" dirty="0" smtClean="0">
                <a:solidFill>
                  <a:srgbClr val="FF0000"/>
                </a:solidFill>
              </a:rPr>
              <a:t>mendeteksi hubungan </a:t>
            </a:r>
            <a:r>
              <a:rPr lang="id-ID" sz="1800" dirty="0" smtClean="0"/>
              <a:t>antar karakteristik</a:t>
            </a:r>
            <a:endParaRPr lang="id-ID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252520" cy="561662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AutoNum type="arabicParenR"/>
                </a:pPr>
                <a:r>
                  <a:rPr lang="id-ID" sz="1600" dirty="0" smtClean="0"/>
                  <a:t>Uji Kebaikan-suai tsb didasarkan atas baiknya kesesuaian antara frekwensi amatan(hasil observasi) dg frekwensi harapan yg diperoleh dari distribusi yg dihipotesakan </a:t>
                </a:r>
              </a:p>
              <a:p>
                <a:pPr marL="342900" indent="-342900">
                  <a:buAutoNum type="arabicParenR"/>
                </a:pPr>
                <a:r>
                  <a:rPr lang="id-ID" sz="1600" dirty="0" smtClean="0"/>
                  <a:t>Besaran uji kebaikan-suai ini adalah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id-ID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id-ID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id-ID" sz="16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d-ID" sz="1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sz="1600" b="0" i="1" smtClean="0">
                            <a:latin typeface="Cambria Math"/>
                          </a:rPr>
                          <m:t>𝑖</m:t>
                        </m:r>
                        <m:r>
                          <a:rPr lang="id-ID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id-ID" sz="16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id-ID" sz="160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d-ID" sz="16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d-ID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id-ID" sz="1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d-ID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id-ID" sz="1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id-ID" sz="1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id-ID" sz="1600" dirty="0" smtClean="0"/>
                  <a:t>,dimana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id-ID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1600" dirty="0" smtClean="0"/>
                  <a:t>=frekwensi amatan ke i</a:t>
                </a:r>
              </a:p>
              <a:p>
                <a:pPr marL="0" indent="0">
                  <a:buNone/>
                </a:pPr>
                <a:r>
                  <a:rPr lang="id-ID" sz="1600" dirty="0"/>
                  <a:t> </a:t>
                </a:r>
                <a:r>
                  <a:rPr lang="id-ID" sz="1600" dirty="0" smtClean="0"/>
                  <a:t>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id-ID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1600" dirty="0" smtClean="0"/>
                  <a:t>=frekwensi harapan ke i</a:t>
                </a:r>
              </a:p>
              <a:p>
                <a:pPr marL="0" indent="0">
                  <a:buNone/>
                </a:pPr>
                <a:r>
                  <a:rPr lang="id-ID" sz="1600" dirty="0" smtClean="0"/>
                  <a:t>3)   Distribusi sampelnya didekati dengan distribusi KHI-KUADRAT (Chi-square)</a:t>
                </a:r>
              </a:p>
              <a:p>
                <a:pPr marL="0" indent="0">
                  <a:buNone/>
                </a:pPr>
                <a:r>
                  <a:rPr lang="id-ID" sz="1600" dirty="0" smtClean="0"/>
                  <a:t>4)   Kesesuaian yg baik akan mendukung penerimaan H</a:t>
                </a:r>
                <a:r>
                  <a:rPr lang="id-ID" sz="1600" baseline="-25000" dirty="0" smtClean="0"/>
                  <a:t>0</a:t>
                </a:r>
                <a:r>
                  <a:rPr lang="id-ID" sz="1600" dirty="0" smtClean="0"/>
                  <a:t> , kesesuain yang baik terjadi bila frekwensi amatan mendekati frekwensi harapan karena kondisi ini akan mendapatkan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id-ID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 smtClean="0"/>
                  <a:t>kecil.</a:t>
                </a:r>
              </a:p>
              <a:p>
                <a:pPr marL="342900" indent="-342900">
                  <a:buAutoNum type="arabicParenR" startAt="5"/>
                </a:pPr>
                <a:r>
                  <a:rPr lang="id-ID" sz="1600" dirty="0" smtClean="0"/>
                  <a:t>Daerah  kritis(tolak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id-ID" sz="1600" b="0" i="1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id-ID" sz="1600" dirty="0" smtClean="0"/>
                  <a:t>)  untuk taraf significant </a:t>
                </a:r>
                <a14:m>
                  <m:oMath xmlns:m="http://schemas.openxmlformats.org/officeDocument/2006/math">
                    <m:r>
                      <a:rPr lang="id-ID" sz="16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id-ID" sz="16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id-ID" sz="1600" dirty="0" smtClean="0"/>
                  <a:t>adalah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d-ID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h𝑖𝑡</m:t>
                            </m:r>
                          </m:sub>
                        </m:sSub>
                      </m:e>
                      <m:sup>
                        <m:r>
                          <a:rPr lang="id-ID" sz="16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id-ID" sz="1600" i="1" smtClean="0">
                        <a:latin typeface="Cambria Math"/>
                        <a:ea typeface="Cambria Math"/>
                      </a:rPr>
                      <m:t>&gt;</m:t>
                    </m:r>
                    <m:sSup>
                      <m:sSupPr>
                        <m:ctrlPr>
                          <a:rPr lang="id-ID" sz="16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d-ID" sz="16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d-ID" sz="1600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sz="1600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  <m:r>
                              <a:rPr lang="id-ID" sz="1600" b="0" i="1" smtClean="0">
                                <a:latin typeface="Cambria Math"/>
                                <a:ea typeface="Cambria Math"/>
                              </a:rPr>
                              <m:t>,∝</m:t>
                            </m:r>
                          </m:sub>
                        </m:sSub>
                      </m:e>
                      <m:sup>
                        <m:r>
                          <a:rPr lang="id-ID" sz="160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 smtClean="0"/>
                  <a:t> , v=derajat kebebasan</a:t>
                </a:r>
              </a:p>
              <a:p>
                <a:pPr marL="342900" indent="-342900">
                  <a:buAutoNum type="arabicParenR" startAt="5"/>
                </a:pPr>
                <a:r>
                  <a:rPr lang="id-ID" sz="1600" dirty="0" smtClean="0"/>
                  <a:t>Banyaknya derajat kebebasan adalah banyak sel dikurangi banyaknya besaran </a:t>
                </a:r>
                <a:r>
                  <a:rPr lang="en-US" sz="1600" dirty="0" err="1" smtClean="0"/>
                  <a:t>yaitu</a:t>
                </a:r>
                <a:r>
                  <a:rPr lang="en-US" sz="1600" dirty="0" smtClean="0"/>
                  <a:t> v=n-1     </a:t>
                </a:r>
                <a:r>
                  <a:rPr lang="id-ID" sz="1600" dirty="0" smtClean="0"/>
                  <a:t>)</a:t>
                </a:r>
              </a:p>
              <a:p>
                <a:pPr marL="0" indent="0">
                  <a:buNone/>
                </a:pPr>
                <a:r>
                  <a:rPr lang="id-ID" sz="1600" dirty="0" smtClean="0"/>
                  <a:t>Contoh </a:t>
                </a:r>
              </a:p>
              <a:p>
                <a:pPr marL="0" indent="0">
                  <a:buNone/>
                </a:pPr>
                <a:r>
                  <a:rPr lang="id-ID" sz="1600" dirty="0" smtClean="0"/>
                  <a:t>Dadu dilempar 120 kali didapatkan hasil sbb  : muncul muka     1         2         3          4          5          6</a:t>
                </a:r>
              </a:p>
              <a:p>
                <a:pPr marL="0" indent="0">
                  <a:buNone/>
                </a:pPr>
                <a:r>
                  <a:rPr lang="id-ID" sz="1600" dirty="0" smtClean="0"/>
                  <a:t>                                                                                frekwnsi             20       22       17         18         19       24</a:t>
                </a:r>
              </a:p>
              <a:p>
                <a:pPr marL="0" indent="0">
                  <a:buNone/>
                </a:pPr>
                <a:r>
                  <a:rPr lang="id-ID" sz="1600" dirty="0" smtClean="0"/>
                  <a:t>Tentukan apakah distribusinya  seimbang(uniform)</a:t>
                </a:r>
              </a:p>
              <a:p>
                <a:pPr marL="0" indent="0">
                  <a:buNone/>
                </a:pPr>
                <a:r>
                  <a:rPr lang="id-ID" sz="1800" dirty="0" smtClean="0"/>
                  <a:t>Jawab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d-ID" sz="1800" b="0" i="1" smtClean="0">
                            <a:latin typeface="Cambria Math"/>
                          </a:rPr>
                          <m:t>      </m:t>
                        </m:r>
                        <m:sSub>
                          <m:sSubPr>
                            <m:ctrlPr>
                              <a:rPr lang="id-ID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sz="1800" b="0" i="1" smtClean="0">
                                <a:latin typeface="Cambria Math"/>
                              </a:rPr>
                              <m:t>h𝑖𝑡</m:t>
                            </m:r>
                          </m:sub>
                        </m:sSub>
                      </m:e>
                      <m:sup>
                        <m:r>
                          <a:rPr lang="id-ID" sz="180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800" dirty="0" smtClean="0"/>
                  <a:t>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80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sz="18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d-ID" sz="1800" b="0" i="1" dirty="0" smtClean="0">
                                <a:latin typeface="Cambria Math"/>
                              </a:rPr>
                              <m:t>(20−20)</m:t>
                            </m:r>
                          </m:e>
                          <m:sup>
                            <m:r>
                              <a:rPr lang="id-ID" sz="1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d-ID" sz="1800" b="0" i="1" dirty="0" smtClean="0">
                            <a:latin typeface="Cambria Math"/>
                          </a:rPr>
                          <m:t>20</m:t>
                        </m:r>
                      </m:den>
                    </m:f>
                  </m:oMath>
                </a14:m>
                <a:r>
                  <a:rPr lang="id-ID" sz="18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80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sz="18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d-ID" sz="1800" b="0" i="1" dirty="0" smtClean="0">
                                <a:latin typeface="Cambria Math"/>
                              </a:rPr>
                              <m:t>(22−20)</m:t>
                            </m:r>
                          </m:e>
                          <m:sup>
                            <m:r>
                              <a:rPr lang="id-ID" sz="1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d-ID" sz="1800" b="0" i="1" dirty="0" smtClean="0">
                            <a:latin typeface="Cambria Math"/>
                          </a:rPr>
                          <m:t>20</m:t>
                        </m:r>
                      </m:den>
                    </m:f>
                  </m:oMath>
                </a14:m>
                <a:r>
                  <a:rPr lang="id-ID" sz="18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8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sz="1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d-ID" sz="1800" b="0" i="1" smtClean="0">
                                <a:latin typeface="Cambria Math"/>
                              </a:rPr>
                              <m:t>(17−20)</m:t>
                            </m:r>
                          </m:e>
                          <m:sup>
                            <m:r>
                              <a:rPr lang="id-ID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d-ID" sz="1800" b="0" i="1" smtClean="0">
                            <a:latin typeface="Cambria Math"/>
                          </a:rPr>
                          <m:t>20</m:t>
                        </m:r>
                      </m:den>
                    </m:f>
                  </m:oMath>
                </a14:m>
                <a:r>
                  <a:rPr lang="id-ID" sz="1800" dirty="0" smtClean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800" i="1" dirty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sz="18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d-ID" sz="18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id-ID" sz="1800" b="0" i="1" dirty="0" smtClean="0">
                                <a:latin typeface="Cambria Math"/>
                              </a:rPr>
                              <m:t>18</m:t>
                            </m:r>
                            <m:r>
                              <a:rPr lang="id-ID" sz="1800" i="1" dirty="0">
                                <a:latin typeface="Cambria Math"/>
                              </a:rPr>
                              <m:t>−20)</m:t>
                            </m:r>
                          </m:e>
                          <m:sup>
                            <m:r>
                              <a:rPr lang="id-ID" sz="18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d-ID" sz="1800" i="1" dirty="0">
                            <a:latin typeface="Cambria Math"/>
                          </a:rPr>
                          <m:t>20</m:t>
                        </m:r>
                      </m:den>
                    </m:f>
                  </m:oMath>
                </a14:m>
                <a:r>
                  <a:rPr lang="id-ID" sz="18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800" i="1" dirty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sz="18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d-ID" sz="18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id-ID" sz="1800" b="0" i="1" dirty="0" smtClean="0">
                                <a:latin typeface="Cambria Math"/>
                              </a:rPr>
                              <m:t>19</m:t>
                            </m:r>
                            <m:r>
                              <a:rPr lang="id-ID" sz="1800" i="1" dirty="0">
                                <a:latin typeface="Cambria Math"/>
                              </a:rPr>
                              <m:t>−20)</m:t>
                            </m:r>
                          </m:e>
                          <m:sup>
                            <m:r>
                              <a:rPr lang="id-ID" sz="18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d-ID" sz="1800" i="1" dirty="0">
                            <a:latin typeface="Cambria Math"/>
                          </a:rPr>
                          <m:t>20</m:t>
                        </m:r>
                      </m:den>
                    </m:f>
                  </m:oMath>
                </a14:m>
                <a:r>
                  <a:rPr lang="id-ID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d-ID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id-ID" sz="1800" b="0" i="1" smtClean="0">
                                <a:latin typeface="Cambria Math"/>
                              </a:rPr>
                              <m:t>24</m:t>
                            </m:r>
                            <m:r>
                              <a:rPr lang="id-ID" sz="1800" i="1">
                                <a:latin typeface="Cambria Math"/>
                              </a:rPr>
                              <m:t>−20)</m:t>
                            </m:r>
                          </m:e>
                          <m:sup>
                            <m:r>
                              <a:rPr lang="id-ID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d-ID" sz="1800" i="1">
                            <a:latin typeface="Cambria Math"/>
                          </a:rPr>
                          <m:t>20</m:t>
                        </m:r>
                      </m:den>
                    </m:f>
                  </m:oMath>
                </a14:m>
                <a:r>
                  <a:rPr lang="id-ID" sz="1800" dirty="0"/>
                  <a:t> </a:t>
                </a:r>
                <a:r>
                  <a:rPr lang="id-ID" sz="1800" dirty="0" smtClean="0"/>
                  <a:t> =1,7</a:t>
                </a:r>
              </a:p>
              <a:p>
                <a:pPr marL="0" indent="0">
                  <a:buNone/>
                </a:pPr>
                <a:r>
                  <a:rPr lang="id-ID" sz="1600" dirty="0"/>
                  <a:t> </a:t>
                </a:r>
                <a:r>
                  <a:rPr lang="id-ID" sz="1600" dirty="0" smtClean="0"/>
                  <a:t>              </a:t>
                </a:r>
                <a:r>
                  <a:rPr lang="en-US" sz="1600" dirty="0" err="1" smtClean="0"/>
                  <a:t>dalam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hal</a:t>
                </a:r>
                <a:r>
                  <a:rPr lang="id-ID" sz="1600" dirty="0" smtClean="0"/>
                  <a:t> </a:t>
                </a:r>
                <a:r>
                  <a:rPr lang="en-US" sz="1600" dirty="0" err="1" smtClean="0"/>
                  <a:t>ini</a:t>
                </a:r>
                <a:r>
                  <a:rPr lang="en-US" sz="1600" dirty="0" smtClean="0"/>
                  <a:t> </a:t>
                </a:r>
                <a:r>
                  <a:rPr lang="id-ID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id-ID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1600" dirty="0"/>
                  <a:t>=frekwensi harapan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1600" b="0" i="0" smtClean="0">
                        <a:latin typeface="Cambria Math"/>
                      </a:rPr>
                      <m:t>semua</m:t>
                    </m:r>
                    <m:r>
                      <a:rPr lang="id-ID" sz="16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id-ID" sz="1600" b="0" i="0" smtClean="0">
                        <a:latin typeface="Cambria Math"/>
                      </a:rPr>
                      <m:t>sel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id-ID" sz="1600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jadi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id-ID" sz="16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d-ID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𝑡𝑎𝑏𝑒𝑙</m:t>
                            </m:r>
                          </m:sub>
                        </m:sSub>
                      </m:e>
                      <m:sup>
                        <m:r>
                          <a:rPr lang="id-ID" sz="160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d-ID" sz="16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id-ID" sz="1600" b="0" i="1" dirty="0" smtClean="0">
                                <a:latin typeface="Cambria Math"/>
                              </a:rPr>
                              <m:t>−1;0,05</m:t>
                            </m:r>
                          </m:sub>
                        </m:sSub>
                      </m:e>
                      <m:sup>
                        <m:r>
                          <a:rPr lang="id-ID" sz="160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d-ID" sz="16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id-ID" sz="1600" b="0" i="1" dirty="0" smtClean="0">
                                <a:latin typeface="Cambria Math"/>
                              </a:rPr>
                              <m:t>;0,05</m:t>
                            </m:r>
                          </m:sub>
                        </m:sSub>
                      </m:e>
                      <m:sup>
                        <m:r>
                          <a:rPr lang="id-ID" sz="160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 smtClean="0"/>
                  <a:t>=11,070</a:t>
                </a:r>
                <a:r>
                  <a:rPr lang="en-US" sz="1600" dirty="0" smtClean="0"/>
                  <a:t> </a:t>
                </a:r>
                <a:endParaRPr lang="id-ID" sz="1600" dirty="0" smtClean="0"/>
              </a:p>
              <a:p>
                <a:pPr marL="0" indent="0">
                  <a:buNone/>
                </a:pPr>
                <a:r>
                  <a:rPr lang="id-ID" sz="1600" dirty="0" smtClean="0"/>
                  <a:t>Terlihat bahwa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id-ID" sz="1600" i="1">
                            <a:latin typeface="Cambria Math"/>
                          </a:rPr>
                          <m:t>      </m:t>
                        </m:r>
                        <m:sSub>
                          <m:sSub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sz="1600" i="1">
                                <a:latin typeface="Cambria Math"/>
                              </a:rPr>
                              <m:t>h𝑖𝑡</m:t>
                            </m:r>
                          </m:sub>
                        </m:sSub>
                      </m:e>
                      <m:sup>
                        <m:r>
                          <a:rPr lang="id-ID" sz="1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/>
                  <a:t> </a:t>
                </a:r>
                <a14:m>
                  <m:oMath xmlns:m="http://schemas.openxmlformats.org/officeDocument/2006/math">
                    <m:r>
                      <a:rPr lang="id-ID" sz="1600" i="1" dirty="0" smtClean="0">
                        <a:latin typeface="Cambria Math"/>
                        <a:ea typeface="Cambria Math"/>
                      </a:rPr>
                      <m:t>&lt;</m:t>
                    </m:r>
                    <m:sSup>
                      <m:sSupPr>
                        <m:ctrlPr>
                          <a:rPr lang="id-ID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id-ID" sz="1600" i="1">
                            <a:latin typeface="Cambria Math"/>
                          </a:rPr>
                          <m:t>      </m:t>
                        </m:r>
                        <m:sSub>
                          <m:sSub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𝑡𝑎𝑏𝑒𝑙</m:t>
                            </m:r>
                          </m:sub>
                        </m:sSub>
                      </m:e>
                      <m:sup>
                        <m:r>
                          <a:rPr lang="id-ID" sz="1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 smtClean="0"/>
                  <a:t>yaitu 1,7</a:t>
                </a:r>
                <a14:m>
                  <m:oMath xmlns:m="http://schemas.openxmlformats.org/officeDocument/2006/math">
                    <m:r>
                      <a:rPr lang="id-ID" sz="1600" i="1" smtClean="0"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id-ID" sz="1600" dirty="0" smtClean="0"/>
                  <a:t> 11,070, maka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id-ID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id-ID" sz="1600" dirty="0" smtClean="0">
                    <a:solidFill>
                      <a:srgbClr val="FF0000"/>
                    </a:solidFill>
                  </a:rPr>
                  <a:t>diterima </a:t>
                </a:r>
                <a:r>
                  <a:rPr lang="id-ID" sz="1600" dirty="0" smtClean="0"/>
                  <a:t>jadi distribusinya seimbang</a:t>
                </a:r>
                <a:endParaRPr lang="id-ID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252520" cy="5616624"/>
              </a:xfrm>
              <a:blipFill rotWithShape="1">
                <a:blip r:embed="rId3"/>
                <a:stretch>
                  <a:fillRect l="-527" t="-32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3923928" y="4784041"/>
            <a:ext cx="4896544" cy="1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08104" y="4568017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8686800" cy="492664"/>
          </a:xfrm>
        </p:spPr>
        <p:txBody>
          <a:bodyPr>
            <a:normAutofit/>
          </a:bodyPr>
          <a:lstStyle/>
          <a:p>
            <a:r>
              <a:rPr lang="id-ID" sz="1800" dirty="0" smtClean="0"/>
              <a:t>UJI KEBEBASAN/HUBUNGAN  ANTAR KARAKTERISTIK</a:t>
            </a:r>
            <a:endParaRPr lang="id-ID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40768"/>
                <a:ext cx="8964488" cy="54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1600" dirty="0" smtClean="0"/>
                  <a:t>Uji khi-kwadrat juga dapat digunakan untuk menguji dua variabel saling bebas, penulisan datanya biasanya dinyatakan dalam tabel kontingensi atau tabel berkemungkinan (B x K),                        dimana  :          B = baris dan </a:t>
                </a:r>
                <a:r>
                  <a:rPr lang="id-ID" sz="1600" dirty="0"/>
                  <a:t>K</a:t>
                </a:r>
                <a:r>
                  <a:rPr lang="id-ID" sz="1600" dirty="0" smtClean="0"/>
                  <a:t> = kolom .</a:t>
                </a:r>
              </a:p>
              <a:p>
                <a:pPr marL="0" indent="0">
                  <a:buNone/>
                </a:pPr>
                <a:r>
                  <a:rPr lang="id-ID" sz="1600" dirty="0" smtClean="0"/>
                  <a:t># untuk uji kebebasan </a:t>
                </a:r>
                <a:r>
                  <a:rPr lang="en-US" sz="1600" dirty="0" err="1" smtClean="0"/>
                  <a:t>carilah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khi</a:t>
                </a:r>
                <a:r>
                  <a:rPr lang="en-US" sz="1600" dirty="0" smtClean="0"/>
                  <a:t>- </a:t>
                </a:r>
                <a:r>
                  <a:rPr lang="en-US" sz="1600" dirty="0" err="1" smtClean="0"/>
                  <a:t>Kwadrat</a:t>
                </a:r>
                <a:r>
                  <a:rPr lang="en-US" sz="1600" dirty="0" smtClean="0"/>
                  <a:t> </a:t>
                </a:r>
                <a:r>
                  <a:rPr lang="id-ID" sz="1600" dirty="0" smtClean="0"/>
                  <a:t>hitunglah  dengan rumus </a:t>
                </a:r>
                <a:r>
                  <a:rPr lang="en-US" sz="1600" dirty="0" err="1" smtClean="0"/>
                  <a:t>sbb</a:t>
                </a:r>
                <a:r>
                  <a:rPr lang="en-US" sz="1600" dirty="0" smtClean="0"/>
                  <a:t>:</a:t>
                </a:r>
                <a:endParaRPr lang="id-ID" sz="1600" dirty="0" smtClean="0"/>
              </a:p>
              <a:p>
                <a:pPr marL="0" indent="0">
                  <a:buNone/>
                </a:pPr>
                <a:r>
                  <a:rPr lang="id-ID" sz="1600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id-ID" sz="16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id-ID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id-ID" sz="1600" i="1">
                        <a:latin typeface="Cambria Math"/>
                      </a:rPr>
                      <m:t>=</m:t>
                    </m:r>
                  </m:oMath>
                </a14:m>
                <a:r>
                  <a:rPr lang="id-ID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d-ID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sz="1600" i="1">
                            <a:latin typeface="Cambria Math"/>
                          </a:rPr>
                          <m:t>𝑖</m:t>
                        </m:r>
                        <m:r>
                          <a:rPr lang="id-ID" sz="1600" i="1">
                            <a:latin typeface="Cambria Math"/>
                          </a:rPr>
                          <m:t>=1</m:t>
                        </m:r>
                      </m:sub>
                      <m:sup/>
                      <m:e>
                        <m:f>
                          <m:f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d-ID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sz="16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d-ID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i="1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id-ID" sz="16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id-ID" sz="16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id-ID" sz="16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d-ID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id-ID" sz="16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id-ID" sz="16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id-ID" sz="16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id-ID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id-ID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d-ID" sz="16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id-ID" sz="16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id-ID" sz="1600" dirty="0"/>
                  <a:t> ,dg jumlah sel </a:t>
                </a:r>
                <a:r>
                  <a:rPr lang="id-ID" sz="1600" dirty="0" smtClean="0"/>
                  <a:t>dalam tabel berkemungkinan  BxK,</a:t>
                </a:r>
              </a:p>
              <a:p>
                <a:pPr marL="0" indent="0">
                  <a:buNone/>
                </a:pPr>
                <a:r>
                  <a:rPr lang="id-ID" sz="1600" dirty="0"/>
                  <a:t> </a:t>
                </a:r>
                <a:r>
                  <a:rPr lang="id-ID" sz="1600" dirty="0" smtClean="0"/>
                  <a:t>                                   o</a:t>
                </a:r>
                <a:r>
                  <a:rPr lang="id-ID" sz="1600" baseline="-25000" dirty="0" smtClean="0"/>
                  <a:t>ij</a:t>
                </a:r>
                <a:r>
                  <a:rPr lang="id-ID" sz="1600" dirty="0" smtClean="0"/>
                  <a:t>=frekwensi amatan baris kei dan kolom ke j</a:t>
                </a:r>
              </a:p>
              <a:p>
                <a:pPr marL="0" indent="0">
                  <a:buNone/>
                </a:pPr>
                <a:r>
                  <a:rPr lang="id-ID" sz="1600" dirty="0"/>
                  <a:t> </a:t>
                </a:r>
                <a:r>
                  <a:rPr lang="id-ID" sz="1600" dirty="0" smtClean="0"/>
                  <a:t>                                   e</a:t>
                </a:r>
                <a:r>
                  <a:rPr lang="id-ID" sz="1600" baseline="-25000" dirty="0" smtClean="0"/>
                  <a:t>ij</a:t>
                </a:r>
                <a:r>
                  <a:rPr lang="id-ID" sz="1600" dirty="0" smtClean="0"/>
                  <a:t>=frekwensi harapan baris ke i dan kolom ke j</a:t>
                </a:r>
              </a:p>
              <a:p>
                <a:pPr marL="0" indent="0">
                  <a:buNone/>
                </a:pPr>
                <a:r>
                  <a:rPr lang="id-ID" sz="1600" dirty="0" smtClean="0"/>
                  <a:t>Rumus mencari frekwensi harapan tiap sel adalah 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d-ID" sz="1600" b="0" i="1" smtClean="0">
                            <a:latin typeface="Cambria Math"/>
                          </a:rPr>
                          <m:t>(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𝑗𝑢𝑚𝑙𝑎h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𝑏𝑎𝑟𝑖𝑠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𝑦𝑔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𝑠𝑒𝑠𝑢𝑎𝑖</m:t>
                        </m:r>
                        <m:r>
                          <a:rPr lang="id-ID" sz="1600" b="0" i="1" smtClean="0">
                            <a:latin typeface="Cambria Math"/>
                          </a:rPr>
                          <m:t>)(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𝑗𝑢𝑚𝑙𝑎h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𝑘𝑜𝑙𝑜𝑚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𝑦𝑔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𝑠𝑠𝑢𝑎𝑖</m:t>
                        </m:r>
                        <m:r>
                          <a:rPr lang="id-ID" sz="16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id-ID" sz="1600" b="0" i="1" smtClean="0">
                            <a:latin typeface="Cambria Math"/>
                          </a:rPr>
                          <m:t>𝑡𝑜𝑡𝑎𝑙</m:t>
                        </m:r>
                      </m:den>
                    </m:f>
                  </m:oMath>
                </a14:m>
                <a:r>
                  <a:rPr lang="en-US" sz="1600" dirty="0" smtClean="0"/>
                  <a:t> </a:t>
                </a:r>
                <a:r>
                  <a:rPr lang="id-ID" sz="16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d-ID" sz="1600" b="0" i="1" dirty="0" smtClean="0">
                            <a:latin typeface="Cambria Math"/>
                          </a:rPr>
                          <m:t>𝐵𝐾</m:t>
                        </m:r>
                      </m:num>
                      <m:den>
                        <m:r>
                          <a:rPr lang="id-ID" sz="1600" b="0" i="1" dirty="0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id-ID" sz="1600" dirty="0" smtClean="0"/>
              </a:p>
              <a:p>
                <a:pPr marL="0" indent="0">
                  <a:buNone/>
                </a:pPr>
                <a:r>
                  <a:rPr lang="id-ID" sz="1600" dirty="0" smtClean="0"/>
                  <a:t> Tolak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id-ID" sz="1600" i="1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id-ID" sz="1600" dirty="0"/>
                  <a:t>  </a:t>
                </a:r>
                <a:r>
                  <a:rPr lang="id-ID" sz="1600" dirty="0" smtClean="0"/>
                  <a:t>dg </a:t>
                </a:r>
                <a:r>
                  <a:rPr lang="id-ID" sz="1600" dirty="0"/>
                  <a:t>taraf significant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id-ID" sz="16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id-ID" sz="1600" dirty="0" smtClean="0"/>
                  <a:t>, jika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sz="1600" i="1">
                                <a:latin typeface="Cambria Math"/>
                              </a:rPr>
                              <m:t>h𝑖𝑡</m:t>
                            </m:r>
                          </m:sub>
                        </m:sSub>
                      </m:e>
                      <m:sup>
                        <m:r>
                          <a:rPr lang="id-ID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id-ID" sz="1600" i="1">
                        <a:latin typeface="Cambria Math"/>
                        <a:ea typeface="Cambria Math"/>
                      </a:rPr>
                      <m:t>&gt;</m:t>
                    </m:r>
                    <m:sSup>
                      <m:sSupPr>
                        <m:ctrlPr>
                          <a:rPr lang="id-ID" sz="1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d-ID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sz="1600" b="0" i="1" smtClean="0">
                                <a:latin typeface="Cambria Math"/>
                                <a:ea typeface="Cambria Math"/>
                              </a:rPr>
                              <m:t>𝑡𝑎𝑏𝑒𝑙</m:t>
                            </m:r>
                          </m:sub>
                        </m:sSub>
                      </m:e>
                      <m:sup>
                        <m:r>
                          <a:rPr lang="id-ID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/>
                  <a:t> </a:t>
                </a:r>
                <a:r>
                  <a:rPr lang="id-ID" sz="1600" dirty="0" smtClean="0"/>
                  <a:t>,v = derajat </a:t>
                </a:r>
                <a:r>
                  <a:rPr lang="id-ID" sz="1600" dirty="0" smtClean="0">
                    <a:latin typeface="+mj-lt"/>
                  </a:rPr>
                  <a:t>kebebasan=(b-1)(</a:t>
                </a:r>
                <a:r>
                  <a:rPr lang="en-US" sz="1600" dirty="0" smtClean="0">
                    <a:latin typeface="+mj-lt"/>
                  </a:rPr>
                  <a:t>k</a:t>
                </a:r>
                <a:r>
                  <a:rPr lang="id-ID" sz="1600" dirty="0" smtClean="0">
                    <a:latin typeface="+mj-lt"/>
                  </a:rPr>
                  <a:t>-1),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d-ID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id-ID" sz="16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id-ID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d-ID" sz="1600" b="0" i="1" smtClean="0">
                                        <a:latin typeface="Cambria Math"/>
                                        <a:ea typeface="Cambria Math"/>
                                      </a:rPr>
                                      <m:t>𝑡𝑎𝑏𝑒𝑙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id-ID" sz="16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sz="16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id-ID" sz="16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sz="1600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  <m:r>
                              <a:rPr lang="id-ID" sz="1600" i="1">
                                <a:latin typeface="Cambria Math"/>
                                <a:ea typeface="Cambria Math"/>
                              </a:rPr>
                              <m:t>,∝</m:t>
                            </m:r>
                          </m:sub>
                        </m:sSub>
                      </m:e>
                      <m:sup>
                        <m:r>
                          <a:rPr lang="id-ID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 smtClean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id-ID" sz="1600" dirty="0" smtClean="0">
                    <a:latin typeface="+mj-lt"/>
                  </a:rPr>
                  <a:t>Contoh</a:t>
                </a:r>
              </a:p>
              <a:p>
                <a:pPr marL="0" indent="0">
                  <a:buNone/>
                </a:pPr>
                <a:r>
                  <a:rPr lang="id-ID" sz="1600" dirty="0" smtClean="0">
                    <a:latin typeface="+mj-lt"/>
                  </a:rPr>
                  <a:t>Diketahui data penelitian pada tabel kontingensi dibawah tentang hubungan antara agama yg di anut dg lokasi  sbb</a:t>
                </a:r>
                <a:endParaRPr lang="id-ID" sz="16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id-ID" sz="1600" dirty="0" smtClean="0"/>
                  <a:t> </a:t>
                </a:r>
                <a:endParaRPr lang="id-ID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0768"/>
                <a:ext cx="8964488" cy="5400600"/>
              </a:xfrm>
              <a:blipFill rotWithShape="1">
                <a:blip r:embed="rId2"/>
                <a:stretch>
                  <a:fillRect l="-340" t="-3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082600"/>
              </p:ext>
            </p:extLst>
          </p:nvPr>
        </p:nvGraphicFramePr>
        <p:xfrm>
          <a:off x="827585" y="5229200"/>
          <a:ext cx="6960095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/>
                <a:gridCol w="1271871"/>
                <a:gridCol w="1392019"/>
                <a:gridCol w="1392019"/>
                <a:gridCol w="1392019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          Agama</a:t>
                      </a:r>
                    </a:p>
                    <a:p>
                      <a:r>
                        <a:rPr lang="id-ID" dirty="0" smtClean="0"/>
                        <a:t>lokasi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Agama 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Agama 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Agama 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Jumlah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Pantai timur</a:t>
                      </a:r>
                    </a:p>
                    <a:p>
                      <a:r>
                        <a:rPr lang="id-ID" sz="1600" dirty="0" smtClean="0"/>
                        <a:t>Pantai barat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+mj-lt"/>
                        </a:rPr>
                        <a:t>182</a:t>
                      </a:r>
                    </a:p>
                    <a:p>
                      <a:r>
                        <a:rPr lang="id-ID" sz="1600" dirty="0" smtClean="0">
                          <a:latin typeface="+mj-lt"/>
                        </a:rPr>
                        <a:t>154</a:t>
                      </a:r>
                      <a:endParaRPr lang="id-ID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215</a:t>
                      </a:r>
                    </a:p>
                    <a:p>
                      <a:r>
                        <a:rPr lang="id-ID" sz="1600" dirty="0" smtClean="0"/>
                        <a:t>136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203</a:t>
                      </a:r>
                    </a:p>
                    <a:p>
                      <a:r>
                        <a:rPr lang="id-ID" sz="1600" dirty="0" smtClean="0"/>
                        <a:t>110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600</a:t>
                      </a:r>
                    </a:p>
                    <a:p>
                      <a:r>
                        <a:rPr lang="id-ID" sz="1600" dirty="0" smtClean="0"/>
                        <a:t>400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jumlah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336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351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313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smtClean="0"/>
                        <a:t>1000</a:t>
                      </a:r>
                      <a:endParaRPr lang="id-ID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827584" y="5445224"/>
            <a:ext cx="1440160" cy="21602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8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id-ID" sz="1800" dirty="0" smtClean="0"/>
              <a:t>Tentukan apakah saling bebas antara agama yg dianut dg tempat tinggal penganutnya?</a:t>
            </a:r>
            <a:br>
              <a:rPr lang="id-ID" sz="1800" dirty="0" smtClean="0"/>
            </a:br>
            <a:r>
              <a:rPr lang="id-ID" sz="1800" dirty="0" smtClean="0"/>
              <a:t>Jawab</a:t>
            </a:r>
            <a:br>
              <a:rPr lang="id-ID" sz="1800" dirty="0" smtClean="0"/>
            </a:br>
            <a:endParaRPr lang="id-ID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324528" cy="51125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1600" dirty="0" smtClean="0"/>
                  <a:t>Diketahui jumlah B1=600        B2=400</a:t>
                </a:r>
              </a:p>
              <a:p>
                <a:pPr marL="0" indent="0">
                  <a:buNone/>
                </a:pPr>
                <a:r>
                  <a:rPr lang="id-ID" sz="1600" dirty="0"/>
                  <a:t> </a:t>
                </a:r>
                <a:r>
                  <a:rPr lang="id-ID" sz="1600" dirty="0" smtClean="0"/>
                  <a:t>                               K1=336        K2=351        K3=313, maka</a:t>
                </a:r>
              </a:p>
              <a:p>
                <a:pPr marL="0" indent="0">
                  <a:buNone/>
                </a:pPr>
                <a:r>
                  <a:rPr lang="id-ID" sz="1600" dirty="0"/>
                  <a:t>f</a:t>
                </a:r>
                <a:r>
                  <a:rPr lang="id-ID" sz="1600" dirty="0" smtClean="0"/>
                  <a:t>rekwensi harapan masing-masing sel adalah</a:t>
                </a:r>
              </a:p>
              <a:p>
                <a:pPr marL="0" indent="0">
                  <a:buNone/>
                </a:pPr>
                <a:r>
                  <a:rPr lang="id-ID" sz="1600" dirty="0"/>
                  <a:t> </a:t>
                </a:r>
                <a:r>
                  <a:rPr lang="id-ID" sz="1600" dirty="0" smtClean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d-ID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id-ID" sz="1600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id-ID" sz="1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d-ID" sz="1600" b="0" i="1" smtClean="0">
                            <a:latin typeface="Cambria Math"/>
                          </a:rPr>
                          <m:t>(600)(336)</m:t>
                        </m:r>
                      </m:num>
                      <m:den>
                        <m:r>
                          <a:rPr lang="id-ID" sz="1600" b="0" i="1" smtClean="0">
                            <a:latin typeface="Cambria Math"/>
                          </a:rPr>
                          <m:t>1000</m:t>
                        </m:r>
                      </m:den>
                    </m:f>
                  </m:oMath>
                </a14:m>
                <a:r>
                  <a:rPr lang="id-ID" sz="1600" dirty="0" smtClean="0"/>
                  <a:t>=202 (dibulatkan)</a:t>
                </a:r>
              </a:p>
              <a:p>
                <a:pPr marL="0" indent="0">
                  <a:buNone/>
                </a:pPr>
                <a:r>
                  <a:rPr lang="id-ID" sz="1600" dirty="0" smtClean="0"/>
                  <a:t>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id-ID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id-ID" sz="1600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id-ID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/>
                          </a:rPr>
                          <m:t>(600)(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351</m:t>
                        </m:r>
                        <m:r>
                          <a:rPr lang="id-ID" sz="16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id-ID" sz="1600" i="1">
                            <a:latin typeface="Cambria Math"/>
                          </a:rPr>
                          <m:t>1000</m:t>
                        </m:r>
                      </m:den>
                    </m:f>
                  </m:oMath>
                </a14:m>
                <a:r>
                  <a:rPr lang="id-ID" sz="1600" dirty="0"/>
                  <a:t>=</a:t>
                </a:r>
                <a:r>
                  <a:rPr lang="id-ID" sz="1600" dirty="0" smtClean="0"/>
                  <a:t>211 </a:t>
                </a:r>
                <a:r>
                  <a:rPr lang="id-ID" sz="1600" dirty="0"/>
                  <a:t>(dibulatkan)</a:t>
                </a:r>
                <a:r>
                  <a:rPr lang="id-ID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id-ID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id-ID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                                                                                          </m:t>
                        </m:r>
                        <m:r>
                          <a:rPr lang="id-ID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d-ID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h𝑖𝑡</m:t>
                            </m:r>
                          </m:sub>
                        </m:sSub>
                      </m:e>
                      <m:sup>
                        <m:r>
                          <a:rPr lang="id-ID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id-ID" sz="1600" dirty="0"/>
              </a:p>
              <a:p>
                <a:pPr marL="0" indent="0">
                  <a:buNone/>
                </a:pPr>
                <a:r>
                  <a:rPr lang="id-ID" sz="1600" dirty="0" smtClean="0"/>
                  <a:t>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id-ID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id-ID" sz="1600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id-ID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/>
                          </a:rPr>
                          <m:t>(600)(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313</m:t>
                        </m:r>
                        <m:r>
                          <a:rPr lang="id-ID" sz="16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id-ID" sz="1600" i="1">
                            <a:latin typeface="Cambria Math"/>
                          </a:rPr>
                          <m:t>1000</m:t>
                        </m:r>
                      </m:den>
                    </m:f>
                  </m:oMath>
                </a14:m>
                <a:r>
                  <a:rPr lang="id-ID" sz="1600" dirty="0"/>
                  <a:t>=</a:t>
                </a:r>
                <a:r>
                  <a:rPr lang="id-ID" sz="1600" dirty="0" smtClean="0"/>
                  <a:t>203 </a:t>
                </a:r>
                <a:r>
                  <a:rPr lang="id-ID" sz="1600" dirty="0"/>
                  <a:t>(dibulatkan</a:t>
                </a:r>
                <a:r>
                  <a:rPr lang="id-ID" sz="1600" dirty="0" smtClean="0"/>
                  <a:t>)                                     </a:t>
                </a:r>
                <a:endParaRPr lang="id-ID" sz="1600" dirty="0"/>
              </a:p>
              <a:p>
                <a:pPr marL="0" indent="0">
                  <a:buNone/>
                </a:pPr>
                <a:r>
                  <a:rPr lang="id-ID" sz="1600" dirty="0" smtClean="0"/>
                  <a:t>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id-ID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id-ID" sz="1600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id-ID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d-ID" sz="1600" i="1">
                            <a:latin typeface="Cambria Math"/>
                          </a:rPr>
                          <m:t>00)(336)</m:t>
                        </m:r>
                      </m:num>
                      <m:den>
                        <m:r>
                          <a:rPr lang="id-ID" sz="1600" i="1">
                            <a:latin typeface="Cambria Math"/>
                          </a:rPr>
                          <m:t>1000</m:t>
                        </m:r>
                      </m:den>
                    </m:f>
                  </m:oMath>
                </a14:m>
                <a:r>
                  <a:rPr lang="id-ID" sz="1600" dirty="0"/>
                  <a:t>=</a:t>
                </a:r>
                <a:r>
                  <a:rPr lang="id-ID" sz="1600" dirty="0" smtClean="0"/>
                  <a:t>134 </a:t>
                </a:r>
                <a:r>
                  <a:rPr lang="id-ID" sz="1600" dirty="0"/>
                  <a:t>(dibulatkan</a:t>
                </a:r>
                <a:r>
                  <a:rPr lang="id-ID" sz="1600" dirty="0" smtClean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d-ID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                                               </m:t>
                            </m:r>
                            <m:r>
                              <a:rPr lang="id-ID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𝑡𝑎𝑏𝑒𝑙</m:t>
                            </m:r>
                          </m:sub>
                        </m:sSub>
                      </m:e>
                      <m:sup>
                        <m:r>
                          <a:rPr lang="id-ID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d-ID" sz="1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sz="1600" i="1" dirty="0">
                                <a:latin typeface="Cambria Math"/>
                              </a:rPr>
                              <m:t>2;0,05</m:t>
                            </m:r>
                          </m:sub>
                        </m:sSub>
                      </m:e>
                      <m:sup>
                        <m:r>
                          <a:rPr lang="id-ID" sz="16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/>
                  <a:t>= 5,991</a:t>
                </a:r>
                <a:r>
                  <a:rPr lang="id-ID" sz="1600" dirty="0" smtClean="0"/>
                  <a:t>        8,556</a:t>
                </a:r>
                <a:endParaRPr lang="id-ID" sz="1600" dirty="0"/>
              </a:p>
              <a:p>
                <a:pPr marL="0" indent="0">
                  <a:buNone/>
                </a:pPr>
                <a:r>
                  <a:rPr lang="id-ID" sz="1600" dirty="0" smtClean="0"/>
                  <a:t>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id-ID" sz="1600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id-ID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d-ID" sz="1600" i="1">
                            <a:latin typeface="Cambria Math"/>
                          </a:rPr>
                          <m:t>00)(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351</m:t>
                        </m:r>
                        <m:r>
                          <a:rPr lang="id-ID" sz="16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id-ID" sz="1600" i="1">
                            <a:latin typeface="Cambria Math"/>
                          </a:rPr>
                          <m:t>1000</m:t>
                        </m:r>
                      </m:den>
                    </m:f>
                  </m:oMath>
                </a14:m>
                <a:r>
                  <a:rPr lang="id-ID" sz="1600" dirty="0"/>
                  <a:t>=</a:t>
                </a:r>
                <a:r>
                  <a:rPr lang="id-ID" sz="1600" dirty="0" smtClean="0"/>
                  <a:t>140 </a:t>
                </a:r>
                <a:r>
                  <a:rPr lang="id-ID" sz="1600" dirty="0"/>
                  <a:t>(dibulatkan)</a:t>
                </a:r>
              </a:p>
              <a:p>
                <a:pPr marL="0" indent="0">
                  <a:buNone/>
                </a:pPr>
                <a:r>
                  <a:rPr lang="id-ID" sz="1600" dirty="0" smtClean="0"/>
                  <a:t>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id-ID" sz="1600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id-ID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d-ID" sz="1600" i="1">
                            <a:latin typeface="Cambria Math"/>
                          </a:rPr>
                          <m:t>00)(3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id-ID" sz="16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id-ID" sz="1600" i="1">
                            <a:latin typeface="Cambria Math"/>
                          </a:rPr>
                          <m:t>1000</m:t>
                        </m:r>
                      </m:den>
                    </m:f>
                  </m:oMath>
                </a14:m>
                <a:r>
                  <a:rPr lang="id-ID" sz="1600" dirty="0"/>
                  <a:t>=</a:t>
                </a:r>
                <a:r>
                  <a:rPr lang="id-ID" sz="1600" dirty="0" smtClean="0"/>
                  <a:t>126 </a:t>
                </a:r>
                <a:r>
                  <a:rPr lang="id-ID" sz="1600" dirty="0"/>
                  <a:t>(dibulatkan</a:t>
                </a:r>
                <a:r>
                  <a:rPr lang="id-ID" sz="1600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id-ID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     </m:t>
                        </m:r>
                        <m:sSub>
                          <m:sSubPr>
                            <m:ctrlPr>
                              <a:rPr lang="id-ID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h𝑖𝑡</m:t>
                            </m:r>
                          </m:sub>
                        </m:sSub>
                      </m:e>
                      <m:sup>
                        <m:r>
                          <a:rPr lang="id-ID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>
                    <a:solidFill>
                      <a:srgbClr val="FF0000"/>
                    </a:solidFill>
                  </a:rPr>
                  <a:t>  </a:t>
                </a:r>
                <a:r>
                  <a:rPr lang="id-ID" sz="1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 dirty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sz="16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d-ID" sz="16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id-ID" sz="1600" b="0" i="1" dirty="0" smtClean="0">
                                <a:latin typeface="Cambria Math"/>
                              </a:rPr>
                              <m:t>182−202</m:t>
                            </m:r>
                            <m:r>
                              <a:rPr lang="id-ID" sz="1600" i="1" dirty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id-ID" sz="16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d-ID" sz="1600" i="1" dirty="0">
                            <a:latin typeface="Cambria Math"/>
                          </a:rPr>
                          <m:t>20</m:t>
                        </m:r>
                        <m:r>
                          <a:rPr lang="id-ID" sz="16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id-ID" sz="16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 dirty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sz="16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d-ID" sz="16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id-ID" sz="1600" b="0" i="1" dirty="0" smtClean="0">
                                <a:latin typeface="Cambria Math"/>
                              </a:rPr>
                              <m:t>215−211</m:t>
                            </m:r>
                            <m:r>
                              <a:rPr lang="id-ID" sz="1600" i="1" dirty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id-ID" sz="16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d-ID" sz="1600" i="1" dirty="0">
                            <a:latin typeface="Cambria Math"/>
                          </a:rPr>
                          <m:t>2</m:t>
                        </m:r>
                        <m:r>
                          <a:rPr lang="id-ID" sz="1600" b="0" i="1" dirty="0" smtClean="0">
                            <a:latin typeface="Cambria Math"/>
                          </a:rPr>
                          <m:t>11</m:t>
                        </m:r>
                      </m:den>
                    </m:f>
                  </m:oMath>
                </a14:m>
                <a:r>
                  <a:rPr lang="id-ID" sz="16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d-ID" sz="1600" i="1">
                                <a:latin typeface="Cambria Math"/>
                              </a:rPr>
                              <m:t>(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203−187</m:t>
                            </m:r>
                            <m:r>
                              <a:rPr lang="id-ID" sz="16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id-ID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d-ID" sz="1600" b="0" i="1" smtClean="0">
                            <a:latin typeface="Cambria Math"/>
                          </a:rPr>
                          <m:t>187</m:t>
                        </m:r>
                      </m:den>
                    </m:f>
                  </m:oMath>
                </a14:m>
                <a:r>
                  <a:rPr lang="id-ID" sz="1600" dirty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 dirty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sz="16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d-ID" sz="1600" i="1" dirty="0">
                                <a:latin typeface="Cambria Math"/>
                              </a:rPr>
                              <m:t>(1</m:t>
                            </m:r>
                            <m:r>
                              <a:rPr lang="id-ID" sz="1600" b="0" i="1" dirty="0" smtClean="0">
                                <a:latin typeface="Cambria Math"/>
                              </a:rPr>
                              <m:t>54−134</m:t>
                            </m:r>
                            <m:r>
                              <a:rPr lang="id-ID" sz="1600" i="1" dirty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id-ID" sz="16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d-ID" sz="1600" b="0" i="1" dirty="0" smtClean="0">
                            <a:latin typeface="Cambria Math"/>
                          </a:rPr>
                          <m:t>134</m:t>
                        </m:r>
                      </m:den>
                    </m:f>
                  </m:oMath>
                </a14:m>
                <a:r>
                  <a:rPr lang="id-ID" sz="16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 dirty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sz="16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d-ID" sz="1600" i="1" dirty="0">
                                <a:latin typeface="Cambria Math"/>
                              </a:rPr>
                              <m:t>(1</m:t>
                            </m:r>
                            <m:r>
                              <a:rPr lang="id-ID" sz="1600" b="0" i="1" dirty="0" smtClean="0">
                                <a:latin typeface="Cambria Math"/>
                              </a:rPr>
                              <m:t>36−140</m:t>
                            </m:r>
                            <m:r>
                              <a:rPr lang="id-ID" sz="1600" i="1" dirty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id-ID" sz="16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d-ID" sz="1600" b="0" i="1" dirty="0" smtClean="0">
                            <a:latin typeface="Cambria Math"/>
                          </a:rPr>
                          <m:t>14</m:t>
                        </m:r>
                        <m:r>
                          <a:rPr lang="id-ID" sz="1600" i="1" dirty="0">
                            <a:latin typeface="Cambria Math"/>
                          </a:rPr>
                          <m:t>0</m:t>
                        </m:r>
                      </m:den>
                    </m:f>
                  </m:oMath>
                </a14:m>
                <a:r>
                  <a:rPr lang="id-ID" sz="16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d-ID" sz="1600" i="1">
                                <a:latin typeface="Cambria Math"/>
                              </a:rPr>
                              <m:t>(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110−126</m:t>
                            </m:r>
                            <m:r>
                              <a:rPr lang="id-ID" sz="16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id-ID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d-ID" sz="1600" b="0" i="1" smtClean="0">
                            <a:latin typeface="Cambria Math"/>
                          </a:rPr>
                          <m:t>1</m:t>
                        </m:r>
                        <m:r>
                          <a:rPr lang="id-ID" sz="1600" i="1">
                            <a:latin typeface="Cambria Math"/>
                          </a:rPr>
                          <m:t>2</m:t>
                        </m:r>
                        <m:r>
                          <a:rPr lang="id-ID" sz="1600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id-ID" sz="1600" dirty="0"/>
                  <a:t>  </a:t>
                </a:r>
                <a:r>
                  <a:rPr lang="id-ID" sz="1600" dirty="0" smtClean="0"/>
                  <a:t>=8,556</a:t>
                </a:r>
              </a:p>
              <a:p>
                <a:pPr marL="0" indent="0">
                  <a:buNone/>
                </a:pPr>
                <a:r>
                  <a:rPr lang="id-ID" sz="1600" dirty="0" smtClean="0"/>
                  <a:t>Derajat kebebasan v=(2-1)(3-1)=2, maka  </a:t>
                </a:r>
                <a:r>
                  <a:rPr lang="id-ID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d-ID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𝑡𝑎𝑏𝑒𝑙</m:t>
                            </m:r>
                          </m:sub>
                        </m:sSub>
                      </m:e>
                      <m:sup>
                        <m:r>
                          <a:rPr lang="id-ID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d-ID" sz="1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sz="1600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id-ID" sz="1600" i="1" dirty="0">
                                <a:latin typeface="Cambria Math"/>
                              </a:rPr>
                              <m:t>;0,05</m:t>
                            </m:r>
                          </m:sub>
                        </m:sSub>
                      </m:e>
                      <m:sup>
                        <m:r>
                          <a:rPr lang="id-ID" sz="16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/>
                  <a:t>=</a:t>
                </a:r>
                <a:r>
                  <a:rPr lang="id-ID" sz="1600" dirty="0" smtClean="0"/>
                  <a:t> 5,991</a:t>
                </a:r>
              </a:p>
              <a:p>
                <a:pPr marL="0" indent="0">
                  <a:buNone/>
                </a:pPr>
                <a:r>
                  <a:rPr lang="id-ID" sz="1600" dirty="0"/>
                  <a:t>Terlihat bahwa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id-ID" sz="1600" i="1">
                            <a:latin typeface="Cambria Math"/>
                          </a:rPr>
                          <m:t>      </m:t>
                        </m:r>
                        <m:sSub>
                          <m:sSub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sz="1600" i="1">
                                <a:latin typeface="Cambria Math"/>
                              </a:rPr>
                              <m:t>h𝑖𝑡</m:t>
                            </m:r>
                          </m:sub>
                        </m:sSub>
                      </m:e>
                      <m:sup>
                        <m:r>
                          <a:rPr lang="id-ID" sz="1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/>
                  <a:t> </a:t>
                </a:r>
                <a14:m>
                  <m:oMath xmlns:m="http://schemas.openxmlformats.org/officeDocument/2006/math">
                    <m:r>
                      <a:rPr lang="id-ID" sz="1600" i="1" dirty="0" smtClean="0">
                        <a:latin typeface="Cambria Math"/>
                        <a:ea typeface="Cambria Math"/>
                      </a:rPr>
                      <m:t>&gt;</m:t>
                    </m:r>
                    <m:sSup>
                      <m:sSupPr>
                        <m:ctrlPr>
                          <a:rPr lang="id-ID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id-ID" sz="1600" i="1">
                            <a:latin typeface="Cambria Math"/>
                          </a:rPr>
                          <m:t>      </m:t>
                        </m:r>
                        <m:sSub>
                          <m:sSubPr>
                            <m:ctrlPr>
                              <a:rPr lang="id-ID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sz="1600" i="1">
                                <a:latin typeface="Cambria Math"/>
                              </a:rPr>
                              <m:t>𝑡𝑎𝑏𝑒𝑙</m:t>
                            </m:r>
                          </m:sub>
                        </m:sSub>
                      </m:e>
                      <m:sup>
                        <m:r>
                          <a:rPr lang="id-ID" sz="1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/>
                  <a:t>yaitu </a:t>
                </a:r>
                <a14:m>
                  <m:oMath xmlns:m="http://schemas.openxmlformats.org/officeDocument/2006/math">
                    <m:r>
                      <a:rPr lang="id-ID" sz="1600" b="0" i="0" smtClean="0">
                        <a:latin typeface="Cambria Math"/>
                        <a:ea typeface="Cambria Math"/>
                      </a:rPr>
                      <m:t>8,556</m:t>
                    </m:r>
                    <m:r>
                      <a:rPr lang="id-ID" sz="1600" i="1" smtClean="0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id-ID" sz="1600" dirty="0"/>
                  <a:t> </a:t>
                </a:r>
                <a:r>
                  <a:rPr lang="id-ID" sz="1600" dirty="0" smtClean="0"/>
                  <a:t>5,991, </a:t>
                </a:r>
                <a:r>
                  <a:rPr lang="id-ID" sz="1600" dirty="0"/>
                  <a:t>maka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id-ID" sz="1600" i="1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id-ID" sz="1600" dirty="0" smtClean="0"/>
                  <a:t>ditolak jadi agama ygdianut dan tempat tinggalnya tidak bebas satu dari yg lainnya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ada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hubungan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antara</a:t>
                </a:r>
                <a:endParaRPr lang="id-ID" sz="1600" dirty="0"/>
              </a:p>
              <a:p>
                <a:pPr marL="0" indent="0">
                  <a:buNone/>
                </a:pPr>
                <a:endParaRPr lang="id-ID" sz="1600" dirty="0" smtClean="0"/>
              </a:p>
              <a:p>
                <a:pPr marL="0" indent="0">
                  <a:buNone/>
                </a:pPr>
                <a:endParaRPr lang="id-ID" sz="1600" dirty="0"/>
              </a:p>
              <a:p>
                <a:pPr marL="0" indent="0">
                  <a:buNone/>
                </a:pPr>
                <a:endParaRPr lang="id-ID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324528" cy="5112568"/>
              </a:xfrm>
              <a:blipFill rotWithShape="1">
                <a:blip r:embed="rId2"/>
                <a:stretch>
                  <a:fillRect l="-327" t="-358" r="-6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7544" y="2452246"/>
            <a:ext cx="61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</a:t>
            </a:r>
            <a:r>
              <a:rPr lang="id-ID" baseline="-25000" dirty="0" smtClean="0"/>
              <a:t>11</a:t>
            </a:r>
            <a:r>
              <a:rPr lang="id-ID" dirty="0" smtClean="0"/>
              <a:t>=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473406" y="2821578"/>
            <a:ext cx="61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</a:t>
            </a:r>
            <a:r>
              <a:rPr lang="id-ID" baseline="-25000" dirty="0" smtClean="0"/>
              <a:t>12</a:t>
            </a:r>
            <a:r>
              <a:rPr lang="id-ID" dirty="0" smtClean="0"/>
              <a:t>=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446511" y="3302422"/>
            <a:ext cx="61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</a:t>
            </a:r>
            <a:r>
              <a:rPr lang="id-ID" baseline="-25000" dirty="0" smtClean="0"/>
              <a:t>13</a:t>
            </a:r>
            <a:r>
              <a:rPr lang="id-ID" dirty="0" smtClean="0"/>
              <a:t>=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714400"/>
            <a:ext cx="61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</a:t>
            </a:r>
            <a:r>
              <a:rPr lang="id-ID" baseline="-25000" dirty="0" smtClean="0"/>
              <a:t>21</a:t>
            </a:r>
            <a:r>
              <a:rPr lang="id-ID" dirty="0" smtClean="0"/>
              <a:t>=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446512" y="4077072"/>
            <a:ext cx="61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</a:t>
            </a:r>
            <a:r>
              <a:rPr lang="id-ID" baseline="-25000" dirty="0" smtClean="0"/>
              <a:t>22</a:t>
            </a:r>
            <a:r>
              <a:rPr lang="id-ID" dirty="0" smtClean="0"/>
              <a:t>=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473406" y="4509120"/>
            <a:ext cx="61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</a:t>
            </a:r>
            <a:r>
              <a:rPr lang="id-ID" baseline="-25000" dirty="0" smtClean="0"/>
              <a:t>23</a:t>
            </a:r>
            <a:r>
              <a:rPr lang="id-ID" dirty="0" smtClean="0"/>
              <a:t>=</a:t>
            </a:r>
            <a:endParaRPr lang="id-ID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220072" y="2340964"/>
            <a:ext cx="0" cy="1558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223164" y="2681287"/>
            <a:ext cx="3048000" cy="1225695"/>
          </a:xfrm>
          <a:custGeom>
            <a:avLst/>
            <a:gdLst>
              <a:gd name="connsiteX0" fmla="*/ 0 w 3048000"/>
              <a:gd name="connsiteY0" fmla="*/ 1225695 h 1225695"/>
              <a:gd name="connsiteX1" fmla="*/ 775854 w 3048000"/>
              <a:gd name="connsiteY1" fmla="*/ 6495 h 1225695"/>
              <a:gd name="connsiteX2" fmla="*/ 1814945 w 3048000"/>
              <a:gd name="connsiteY2" fmla="*/ 754640 h 1225695"/>
              <a:gd name="connsiteX3" fmla="*/ 3048000 w 3048000"/>
              <a:gd name="connsiteY3" fmla="*/ 1031731 h 1225695"/>
              <a:gd name="connsiteX4" fmla="*/ 3048000 w 3048000"/>
              <a:gd name="connsiteY4" fmla="*/ 1031731 h 1225695"/>
              <a:gd name="connsiteX5" fmla="*/ 3048000 w 3048000"/>
              <a:gd name="connsiteY5" fmla="*/ 1031731 h 1225695"/>
              <a:gd name="connsiteX6" fmla="*/ 3048000 w 3048000"/>
              <a:gd name="connsiteY6" fmla="*/ 1031731 h 122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0" h="1225695">
                <a:moveTo>
                  <a:pt x="0" y="1225695"/>
                </a:moveTo>
                <a:cubicBezTo>
                  <a:pt x="236681" y="655349"/>
                  <a:pt x="473363" y="85004"/>
                  <a:pt x="775854" y="6495"/>
                </a:cubicBezTo>
                <a:cubicBezTo>
                  <a:pt x="1078345" y="-72014"/>
                  <a:pt x="1436254" y="583767"/>
                  <a:pt x="1814945" y="754640"/>
                </a:cubicBezTo>
                <a:cubicBezTo>
                  <a:pt x="2193636" y="925513"/>
                  <a:pt x="3048000" y="1031731"/>
                  <a:pt x="3048000" y="1031731"/>
                </a:cubicBezTo>
                <a:lnTo>
                  <a:pt x="3048000" y="1031731"/>
                </a:lnTo>
                <a:lnTo>
                  <a:pt x="3048000" y="1031731"/>
                </a:lnTo>
                <a:lnTo>
                  <a:pt x="3048000" y="103173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20072" y="3877296"/>
            <a:ext cx="38884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524328" y="3487088"/>
            <a:ext cx="0" cy="419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271164" y="38544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7502778" y="38416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668344" y="3671754"/>
            <a:ext cx="216024" cy="22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524328" y="3671754"/>
            <a:ext cx="252028" cy="22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884368" y="3697035"/>
            <a:ext cx="144016" cy="20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7570047" y="3671754"/>
            <a:ext cx="80295" cy="11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2" idx="3"/>
          </p:cNvCxnSpPr>
          <p:nvPr/>
        </p:nvCxnSpPr>
        <p:spPr>
          <a:xfrm flipH="1">
            <a:off x="8100392" y="3713018"/>
            <a:ext cx="170772" cy="18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316883" y="3190910"/>
            <a:ext cx="0" cy="480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1448</TotalTime>
  <Words>1373</Words>
  <Application>Microsoft Office PowerPoint</Application>
  <PresentationFormat>On-screen Show (4:3)</PresentationFormat>
  <Paragraphs>104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Latihan soalPengujian Hipotesa</vt:lpstr>
      <vt:lpstr>Contoh dua populasi</vt:lpstr>
      <vt:lpstr>soal</vt:lpstr>
      <vt:lpstr>UJI KEBAIKAN-SUAI(Uji chi kwadrat) : metode ini termasuk analisa  data kwalitati f (data katagori) : Untuk mengukur perbedaan pengamatan  dan menaksir frekwensi pengamatan pada katagori tertentu, juga dpt  mendeteksi hubungan antar karakteristik</vt:lpstr>
      <vt:lpstr>UJI KEBEBASAN/HUBUNGAN  ANTAR KARAKTERISTIK</vt:lpstr>
      <vt:lpstr>Tentukan apakah saling bebas antara agama yg dianut dg tempat tinggal penganutnya? Jawab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Pengujian Hipotesa</dc:title>
  <dc:creator>Ir.H.Moh.Najib</dc:creator>
  <cp:lastModifiedBy>P IRFAK</cp:lastModifiedBy>
  <cp:revision>174</cp:revision>
  <dcterms:created xsi:type="dcterms:W3CDTF">2011-12-28T00:42:36Z</dcterms:created>
  <dcterms:modified xsi:type="dcterms:W3CDTF">2021-12-06T00:44:28Z</dcterms:modified>
</cp:coreProperties>
</file>