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grandir Heavy" panose="020B0604020202020204" charset="0"/>
      <p:regular r:id="rId10"/>
    </p:embeddedFont>
    <p:embeddedFont>
      <p:font typeface="Agrandir Medium" panose="020B0604020202020204" charset="0"/>
      <p:regular r:id="rId11"/>
    </p:embeddedFont>
    <p:embeddedFont>
      <p:font typeface="Agrandir Narrow Bold" panose="020B0604020202020204" charset="0"/>
      <p:regular r:id="rId12"/>
    </p:embeddedFont>
    <p:embeddedFont>
      <p:font typeface="Agrandir Narrow Heavy" panose="020B0604020202020204" charset="0"/>
      <p:regular r:id="rId13"/>
    </p:embeddedFont>
    <p:embeddedFont>
      <p:font typeface="Quicksand" panose="020B0604020202020204" charset="0"/>
      <p:regular r:id="rId14"/>
    </p:embeddedFont>
    <p:embeddedFont>
      <p:font typeface="Quicksan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1503" y="3087603"/>
            <a:ext cx="7023121" cy="3976869"/>
            <a:chOff x="0" y="-104775"/>
            <a:chExt cx="9364161" cy="5302492"/>
          </a:xfrm>
        </p:grpSpPr>
        <p:sp>
          <p:nvSpPr>
            <p:cNvPr id="3" name="TextBox 3"/>
            <p:cNvSpPr txBox="1"/>
            <p:nvPr/>
          </p:nvSpPr>
          <p:spPr>
            <a:xfrm>
              <a:off x="0" y="-104775"/>
              <a:ext cx="9364161" cy="4295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75"/>
                </a:lnSpc>
              </a:pPr>
              <a:r>
                <a:rPr lang="en-US" sz="7500">
                  <a:solidFill>
                    <a:srgbClr val="FCE19A"/>
                  </a:solidFill>
                  <a:latin typeface="Agrandir Narrow Heavy"/>
                </a:rPr>
                <a:t>MOVIE TICKET BOOKING SYSTEM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425966"/>
              <a:ext cx="9364161" cy="771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  <a:spcBef>
                  <a:spcPct val="0"/>
                </a:spcBef>
              </a:pPr>
              <a:r>
                <a:rPr lang="en-US" sz="3400" dirty="0">
                  <a:solidFill>
                    <a:srgbClr val="FFFFFF"/>
                  </a:solidFill>
                  <a:latin typeface="Agrandir Medium"/>
                </a:rPr>
                <a:t>Kush Modi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1461065">
            <a:off x="15848633" y="839522"/>
            <a:ext cx="1851965" cy="1692233"/>
          </a:xfrm>
          <a:custGeom>
            <a:avLst/>
            <a:gdLst/>
            <a:ahLst/>
            <a:cxnLst/>
            <a:rect l="l" t="t" r="r" b="b"/>
            <a:pathLst>
              <a:path w="1851965" h="1692233">
                <a:moveTo>
                  <a:pt x="0" y="0"/>
                </a:moveTo>
                <a:lnTo>
                  <a:pt x="1851965" y="0"/>
                </a:lnTo>
                <a:lnTo>
                  <a:pt x="1851965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881823" y="7879246"/>
            <a:ext cx="3452687" cy="2895941"/>
          </a:xfrm>
          <a:custGeom>
            <a:avLst/>
            <a:gdLst/>
            <a:ahLst/>
            <a:cxnLst/>
            <a:rect l="l" t="t" r="r" b="b"/>
            <a:pathLst>
              <a:path w="3452687" h="2895941">
                <a:moveTo>
                  <a:pt x="0" y="0"/>
                </a:moveTo>
                <a:lnTo>
                  <a:pt x="3452687" y="0"/>
                </a:lnTo>
                <a:lnTo>
                  <a:pt x="3452687" y="2895941"/>
                </a:lnTo>
                <a:lnTo>
                  <a:pt x="0" y="2895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36429">
            <a:off x="16773424" y="3610516"/>
            <a:ext cx="2387344" cy="2612688"/>
          </a:xfrm>
          <a:custGeom>
            <a:avLst/>
            <a:gdLst/>
            <a:ahLst/>
            <a:cxnLst/>
            <a:rect l="l" t="t" r="r" b="b"/>
            <a:pathLst>
              <a:path w="2387344" h="2612688">
                <a:moveTo>
                  <a:pt x="0" y="0"/>
                </a:moveTo>
                <a:lnTo>
                  <a:pt x="2387343" y="0"/>
                </a:lnTo>
                <a:lnTo>
                  <a:pt x="2387343" y="2612688"/>
                </a:lnTo>
                <a:lnTo>
                  <a:pt x="0" y="2612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47207">
            <a:off x="12339574" y="54238"/>
            <a:ext cx="2537185" cy="1652342"/>
          </a:xfrm>
          <a:custGeom>
            <a:avLst/>
            <a:gdLst/>
            <a:ahLst/>
            <a:cxnLst/>
            <a:rect l="l" t="t" r="r" b="b"/>
            <a:pathLst>
              <a:path w="2537185" h="1652342">
                <a:moveTo>
                  <a:pt x="0" y="0"/>
                </a:moveTo>
                <a:lnTo>
                  <a:pt x="2537185" y="0"/>
                </a:lnTo>
                <a:lnTo>
                  <a:pt x="2537185" y="1652342"/>
                </a:lnTo>
                <a:lnTo>
                  <a:pt x="0" y="1652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55794">
            <a:off x="13116671" y="2998031"/>
            <a:ext cx="3002291" cy="4133964"/>
          </a:xfrm>
          <a:custGeom>
            <a:avLst/>
            <a:gdLst/>
            <a:ahLst/>
            <a:cxnLst/>
            <a:rect l="l" t="t" r="r" b="b"/>
            <a:pathLst>
              <a:path w="3002291" h="4133964">
                <a:moveTo>
                  <a:pt x="0" y="0"/>
                </a:moveTo>
                <a:lnTo>
                  <a:pt x="3002291" y="0"/>
                </a:lnTo>
                <a:lnTo>
                  <a:pt x="3002291" y="4133964"/>
                </a:lnTo>
                <a:lnTo>
                  <a:pt x="0" y="4133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193770">
            <a:off x="15927430" y="7473158"/>
            <a:ext cx="2164583" cy="1531442"/>
          </a:xfrm>
          <a:custGeom>
            <a:avLst/>
            <a:gdLst/>
            <a:ahLst/>
            <a:cxnLst/>
            <a:rect l="l" t="t" r="r" b="b"/>
            <a:pathLst>
              <a:path w="2164583" h="1531442">
                <a:moveTo>
                  <a:pt x="0" y="0"/>
                </a:moveTo>
                <a:lnTo>
                  <a:pt x="2164583" y="0"/>
                </a:lnTo>
                <a:lnTo>
                  <a:pt x="2164583" y="1531442"/>
                </a:lnTo>
                <a:lnTo>
                  <a:pt x="0" y="15314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377386">
            <a:off x="9253782" y="282096"/>
            <a:ext cx="2134745" cy="2121403"/>
          </a:xfrm>
          <a:custGeom>
            <a:avLst/>
            <a:gdLst/>
            <a:ahLst/>
            <a:cxnLst/>
            <a:rect l="l" t="t" r="r" b="b"/>
            <a:pathLst>
              <a:path w="2134745" h="2121403">
                <a:moveTo>
                  <a:pt x="0" y="0"/>
                </a:moveTo>
                <a:lnTo>
                  <a:pt x="2134746" y="0"/>
                </a:lnTo>
                <a:lnTo>
                  <a:pt x="2134746" y="2121403"/>
                </a:lnTo>
                <a:lnTo>
                  <a:pt x="0" y="212140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426952">
            <a:off x="8848010" y="8366233"/>
            <a:ext cx="2165363" cy="2059802"/>
          </a:xfrm>
          <a:custGeom>
            <a:avLst/>
            <a:gdLst/>
            <a:ahLst/>
            <a:cxnLst/>
            <a:rect l="l" t="t" r="r" b="b"/>
            <a:pathLst>
              <a:path w="2165363" h="2059802">
                <a:moveTo>
                  <a:pt x="0" y="0"/>
                </a:moveTo>
                <a:lnTo>
                  <a:pt x="2165363" y="0"/>
                </a:lnTo>
                <a:lnTo>
                  <a:pt x="2165363" y="2059802"/>
                </a:lnTo>
                <a:lnTo>
                  <a:pt x="0" y="20598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351411">
            <a:off x="8697780" y="3294911"/>
            <a:ext cx="3057601" cy="3550190"/>
          </a:xfrm>
          <a:custGeom>
            <a:avLst/>
            <a:gdLst/>
            <a:ahLst/>
            <a:cxnLst/>
            <a:rect l="l" t="t" r="r" b="b"/>
            <a:pathLst>
              <a:path w="3057601" h="3550190">
                <a:moveTo>
                  <a:pt x="0" y="0"/>
                </a:moveTo>
                <a:lnTo>
                  <a:pt x="3057602" y="0"/>
                </a:lnTo>
                <a:lnTo>
                  <a:pt x="3057602" y="3550190"/>
                </a:lnTo>
                <a:lnTo>
                  <a:pt x="0" y="35501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77203"/>
            <a:ext cx="883050" cy="780524"/>
            <a:chOff x="0" y="0"/>
            <a:chExt cx="1177400" cy="10406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7400" cy="1040699"/>
              <a:chOff x="0" y="0"/>
              <a:chExt cx="812800" cy="7184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8431">
                    <a:moveTo>
                      <a:pt x="406400" y="0"/>
                    </a:moveTo>
                    <a:cubicBezTo>
                      <a:pt x="181951" y="0"/>
                      <a:pt x="0" y="160826"/>
                      <a:pt x="0" y="359215"/>
                    </a:cubicBezTo>
                    <a:cubicBezTo>
                      <a:pt x="0" y="557604"/>
                      <a:pt x="181951" y="718431"/>
                      <a:pt x="406400" y="718431"/>
                    </a:cubicBezTo>
                    <a:cubicBezTo>
                      <a:pt x="630849" y="718431"/>
                      <a:pt x="812800" y="557604"/>
                      <a:pt x="812800" y="359215"/>
                    </a:cubicBezTo>
                    <a:cubicBezTo>
                      <a:pt x="812800" y="16082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E4A48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76200" y="19728"/>
                <a:ext cx="660400" cy="6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11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56520" y="185136"/>
              <a:ext cx="664360" cy="79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3778">
                  <a:solidFill>
                    <a:srgbClr val="FBF3EC"/>
                  </a:solidFill>
                  <a:latin typeface="Agrandir Medium"/>
                </a:rPr>
                <a:t>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259410"/>
            <a:ext cx="883050" cy="780524"/>
            <a:chOff x="0" y="0"/>
            <a:chExt cx="1177400" cy="10406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177400" cy="1040699"/>
              <a:chOff x="0" y="0"/>
              <a:chExt cx="812800" cy="71843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8431">
                    <a:moveTo>
                      <a:pt x="406400" y="0"/>
                    </a:moveTo>
                    <a:cubicBezTo>
                      <a:pt x="181951" y="0"/>
                      <a:pt x="0" y="160826"/>
                      <a:pt x="0" y="359215"/>
                    </a:cubicBezTo>
                    <a:cubicBezTo>
                      <a:pt x="0" y="557604"/>
                      <a:pt x="181951" y="718431"/>
                      <a:pt x="406400" y="718431"/>
                    </a:cubicBezTo>
                    <a:cubicBezTo>
                      <a:pt x="630849" y="718431"/>
                      <a:pt x="812800" y="557604"/>
                      <a:pt x="812800" y="359215"/>
                    </a:cubicBezTo>
                    <a:cubicBezTo>
                      <a:pt x="812800" y="16082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E4A48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19728"/>
                <a:ext cx="660400" cy="6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11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56520" y="185136"/>
              <a:ext cx="664360" cy="79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3778">
                  <a:solidFill>
                    <a:srgbClr val="FBF3EC"/>
                  </a:solidFill>
                  <a:latin typeface="Agrandir Medium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5439984"/>
            <a:ext cx="883050" cy="780524"/>
            <a:chOff x="0" y="0"/>
            <a:chExt cx="1177400" cy="104069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177400" cy="1040698"/>
              <a:chOff x="0" y="0"/>
              <a:chExt cx="812800" cy="71843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71843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8430">
                    <a:moveTo>
                      <a:pt x="406400" y="0"/>
                    </a:moveTo>
                    <a:cubicBezTo>
                      <a:pt x="181951" y="0"/>
                      <a:pt x="0" y="160826"/>
                      <a:pt x="0" y="359215"/>
                    </a:cubicBezTo>
                    <a:cubicBezTo>
                      <a:pt x="0" y="557604"/>
                      <a:pt x="181951" y="718430"/>
                      <a:pt x="406400" y="718430"/>
                    </a:cubicBezTo>
                    <a:cubicBezTo>
                      <a:pt x="630849" y="718430"/>
                      <a:pt x="812800" y="557604"/>
                      <a:pt x="812800" y="359215"/>
                    </a:cubicBezTo>
                    <a:cubicBezTo>
                      <a:pt x="812800" y="16082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E4A4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19728"/>
                <a:ext cx="660400" cy="631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11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256520" y="183749"/>
              <a:ext cx="664360" cy="793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3778">
                  <a:solidFill>
                    <a:srgbClr val="FBF3EC"/>
                  </a:solidFill>
                  <a:latin typeface="Agrandir Medium"/>
                </a:rPr>
                <a:t>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286000" y="2997737"/>
            <a:ext cx="7382719" cy="88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DEDE9"/>
                </a:solidFill>
                <a:latin typeface="Agrandir Medium"/>
              </a:rPr>
              <a:t>Introduction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86000" y="4179944"/>
            <a:ext cx="7382719" cy="88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DEDE9"/>
                </a:solidFill>
                <a:latin typeface="Agrandir Medium"/>
              </a:rPr>
              <a:t>File Structure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6000" y="5360518"/>
            <a:ext cx="7382719" cy="88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DEDE9"/>
                </a:solidFill>
                <a:latin typeface="Agrandir Medium"/>
              </a:rPr>
              <a:t>User Interaction Flow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933450"/>
            <a:ext cx="10282588" cy="1524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00"/>
              </a:lnSpc>
            </a:pPr>
            <a:r>
              <a:rPr lang="en-US" sz="9400">
                <a:solidFill>
                  <a:srgbClr val="FCE19A"/>
                </a:solidFill>
                <a:latin typeface="Agrandir Narrow Heavy"/>
              </a:rPr>
              <a:t>INDEX</a:t>
            </a:r>
          </a:p>
        </p:txBody>
      </p:sp>
      <p:sp>
        <p:nvSpPr>
          <p:cNvPr id="21" name="Freeform 21"/>
          <p:cNvSpPr/>
          <p:nvPr/>
        </p:nvSpPr>
        <p:spPr>
          <a:xfrm rot="-805274">
            <a:off x="11051420" y="2021050"/>
            <a:ext cx="5411350" cy="6037769"/>
          </a:xfrm>
          <a:custGeom>
            <a:avLst/>
            <a:gdLst/>
            <a:ahLst/>
            <a:cxnLst/>
            <a:rect l="l" t="t" r="r" b="b"/>
            <a:pathLst>
              <a:path w="5411350" h="6037769">
                <a:moveTo>
                  <a:pt x="0" y="0"/>
                </a:moveTo>
                <a:lnTo>
                  <a:pt x="5411350" y="0"/>
                </a:lnTo>
                <a:lnTo>
                  <a:pt x="5411350" y="6037769"/>
                </a:lnTo>
                <a:lnTo>
                  <a:pt x="0" y="6037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028700" y="6620558"/>
            <a:ext cx="883050" cy="780524"/>
            <a:chOff x="0" y="0"/>
            <a:chExt cx="1177400" cy="1040698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177400" cy="1040698"/>
              <a:chOff x="0" y="0"/>
              <a:chExt cx="812800" cy="71843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71843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8430">
                    <a:moveTo>
                      <a:pt x="406400" y="0"/>
                    </a:moveTo>
                    <a:cubicBezTo>
                      <a:pt x="181951" y="0"/>
                      <a:pt x="0" y="160826"/>
                      <a:pt x="0" y="359215"/>
                    </a:cubicBezTo>
                    <a:cubicBezTo>
                      <a:pt x="0" y="557604"/>
                      <a:pt x="181951" y="718430"/>
                      <a:pt x="406400" y="718430"/>
                    </a:cubicBezTo>
                    <a:cubicBezTo>
                      <a:pt x="630849" y="718430"/>
                      <a:pt x="812800" y="557604"/>
                      <a:pt x="812800" y="359215"/>
                    </a:cubicBezTo>
                    <a:cubicBezTo>
                      <a:pt x="812800" y="16082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E4A48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9728"/>
                <a:ext cx="660400" cy="631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11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256520" y="183749"/>
              <a:ext cx="664360" cy="793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3778">
                  <a:solidFill>
                    <a:srgbClr val="FBF3EC"/>
                  </a:solidFill>
                  <a:latin typeface="Agrandir Medium"/>
                </a:rPr>
                <a:t>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286000" y="6541092"/>
            <a:ext cx="7382719" cy="88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DEDE9"/>
                </a:solidFill>
                <a:latin typeface="Agrandir Medium"/>
              </a:rPr>
              <a:t>Java Models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28700" y="7801132"/>
            <a:ext cx="883050" cy="780524"/>
            <a:chOff x="0" y="0"/>
            <a:chExt cx="1177400" cy="104069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177400" cy="1040698"/>
              <a:chOff x="0" y="0"/>
              <a:chExt cx="812800" cy="71843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71843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8430">
                    <a:moveTo>
                      <a:pt x="406400" y="0"/>
                    </a:moveTo>
                    <a:cubicBezTo>
                      <a:pt x="181951" y="0"/>
                      <a:pt x="0" y="160826"/>
                      <a:pt x="0" y="359215"/>
                    </a:cubicBezTo>
                    <a:cubicBezTo>
                      <a:pt x="0" y="557604"/>
                      <a:pt x="181951" y="718430"/>
                      <a:pt x="406400" y="718430"/>
                    </a:cubicBezTo>
                    <a:cubicBezTo>
                      <a:pt x="630849" y="718430"/>
                      <a:pt x="812800" y="557604"/>
                      <a:pt x="812800" y="359215"/>
                    </a:cubicBezTo>
                    <a:cubicBezTo>
                      <a:pt x="812800" y="16082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E4A48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9728"/>
                <a:ext cx="660400" cy="631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11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256520" y="183749"/>
              <a:ext cx="664360" cy="793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3778">
                  <a:solidFill>
                    <a:srgbClr val="FBF3EC"/>
                  </a:solidFill>
                  <a:latin typeface="Agrandir Medium"/>
                </a:rPr>
                <a:t>5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286000" y="7721665"/>
            <a:ext cx="7382719" cy="88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DEDE9"/>
                </a:solidFill>
                <a:latin typeface="Agrandir Medium"/>
              </a:rPr>
              <a:t>Data Management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1261" y="942975"/>
            <a:ext cx="9752970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00"/>
              </a:lnSpc>
            </a:pPr>
            <a:r>
              <a:rPr lang="en-US" sz="9000">
                <a:solidFill>
                  <a:srgbClr val="FCE19A"/>
                </a:solidFill>
                <a:latin typeface="Agrandir Narrow Heavy"/>
              </a:rPr>
              <a:t>INTRODUCTION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2080565" y="2400300"/>
            <a:ext cx="6207435" cy="5796193"/>
          </a:xfrm>
          <a:custGeom>
            <a:avLst/>
            <a:gdLst/>
            <a:ahLst/>
            <a:cxnLst/>
            <a:rect l="l" t="t" r="r" b="b"/>
            <a:pathLst>
              <a:path w="6207435" h="5796193">
                <a:moveTo>
                  <a:pt x="0" y="0"/>
                </a:moveTo>
                <a:lnTo>
                  <a:pt x="6207435" y="0"/>
                </a:lnTo>
                <a:lnTo>
                  <a:pt x="6207435" y="5796193"/>
                </a:lnTo>
                <a:lnTo>
                  <a:pt x="0" y="5796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8450" y="2811413"/>
            <a:ext cx="10438592" cy="616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 spc="-17">
                <a:solidFill>
                  <a:srgbClr val="FFFFFF"/>
                </a:solidFill>
                <a:latin typeface="Quicksand Bold"/>
              </a:rPr>
              <a:t>Purpose: </a:t>
            </a:r>
            <a:r>
              <a:rPr lang="en-US" sz="3500" spc="-17">
                <a:solidFill>
                  <a:srgbClr val="FFFFFF"/>
                </a:solidFill>
                <a:latin typeface="Quicksand"/>
              </a:rPr>
              <a:t>To demonstrate a practical application of OOP concepts and file I/O in Java.</a:t>
            </a:r>
          </a:p>
          <a:p>
            <a:pPr>
              <a:lnSpc>
                <a:spcPts val="4900"/>
              </a:lnSpc>
            </a:pPr>
            <a:endParaRPr lang="en-US" sz="3500" spc="-17">
              <a:solidFill>
                <a:srgbClr val="FFFFFF"/>
              </a:solidFill>
              <a:latin typeface="Quicksand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 spc="-17">
                <a:solidFill>
                  <a:srgbClr val="FFFFFF"/>
                </a:solidFill>
                <a:latin typeface="Quicksand Bold"/>
              </a:rPr>
              <a:t>Functionality:</a:t>
            </a:r>
            <a:r>
              <a:rPr lang="en-US" sz="3500" spc="-17">
                <a:solidFill>
                  <a:srgbClr val="FFFFFF"/>
                </a:solidFill>
                <a:latin typeface="Quicksand"/>
              </a:rPr>
              <a:t> A CLI-based system allowing users to register, login, select movies, showtimes, and book tickets.</a:t>
            </a:r>
          </a:p>
          <a:p>
            <a:pPr>
              <a:lnSpc>
                <a:spcPts val="4900"/>
              </a:lnSpc>
            </a:pPr>
            <a:endParaRPr lang="en-US" sz="3500" spc="-17">
              <a:solidFill>
                <a:srgbClr val="FFFFFF"/>
              </a:solidFill>
              <a:latin typeface="Quicksand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 spc="-17">
                <a:solidFill>
                  <a:srgbClr val="FFFFFF"/>
                </a:solidFill>
                <a:latin typeface="Quicksand Bold"/>
              </a:rPr>
              <a:t>Storage: </a:t>
            </a:r>
            <a:r>
              <a:rPr lang="en-US" sz="3500" spc="-17">
                <a:solidFill>
                  <a:srgbClr val="FFFFFF"/>
                </a:solidFill>
                <a:latin typeface="Quicksand"/>
              </a:rPr>
              <a:t>Utilizes CSV files for data persistence.</a:t>
            </a:r>
          </a:p>
          <a:p>
            <a:pPr>
              <a:lnSpc>
                <a:spcPts val="4900"/>
              </a:lnSpc>
            </a:pPr>
            <a:endParaRPr lang="en-US" sz="3500" spc="-17">
              <a:solidFill>
                <a:srgbClr val="FFFFFF"/>
              </a:solidFill>
              <a:latin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92324" y="725123"/>
            <a:ext cx="8549863" cy="1269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89"/>
              </a:lnSpc>
            </a:pPr>
            <a:r>
              <a:rPr lang="en-US" sz="7889">
                <a:solidFill>
                  <a:srgbClr val="FCE19A"/>
                </a:solidFill>
                <a:latin typeface="Agrandir Narrow Heavy"/>
              </a:rPr>
              <a:t>FILE  STRUCTURE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31426" y="2329235"/>
            <a:ext cx="12427874" cy="691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4" lvl="1" indent="-302262">
              <a:lnSpc>
                <a:spcPts val="3920"/>
              </a:lnSpc>
              <a:buFont typeface="Arial"/>
              <a:buChar char="•"/>
            </a:pPr>
            <a:r>
              <a:rPr lang="en-US" sz="2800" spc="-14">
                <a:solidFill>
                  <a:srgbClr val="FFFFFF"/>
                </a:solidFill>
                <a:latin typeface="Quicksand Bold"/>
              </a:rPr>
              <a:t>MTBS Directory: </a:t>
            </a:r>
            <a:r>
              <a:rPr lang="en-US" sz="2800" spc="-14">
                <a:solidFill>
                  <a:srgbClr val="FFFFFF"/>
                </a:solidFill>
                <a:latin typeface="Quicksand"/>
              </a:rPr>
              <a:t>Root folder containing all project components.</a:t>
            </a:r>
          </a:p>
          <a:p>
            <a:pPr>
              <a:lnSpc>
                <a:spcPts val="3920"/>
              </a:lnSpc>
            </a:pPr>
            <a:endParaRPr lang="en-US" sz="2800" spc="-14">
              <a:solidFill>
                <a:srgbClr val="FFFFFF"/>
              </a:solidFill>
              <a:latin typeface="Quicksand"/>
            </a:endParaRPr>
          </a:p>
          <a:p>
            <a:pPr marL="604524" lvl="1" indent="-302262">
              <a:lnSpc>
                <a:spcPts val="3920"/>
              </a:lnSpc>
              <a:buFont typeface="Arial"/>
              <a:buChar char="•"/>
            </a:pPr>
            <a:r>
              <a:rPr lang="en-US" sz="2800" spc="-14">
                <a:solidFill>
                  <a:srgbClr val="FFFFFF"/>
                </a:solidFill>
                <a:latin typeface="Quicksand Bold"/>
              </a:rPr>
              <a:t>Data Subfolder: </a:t>
            </a:r>
            <a:r>
              <a:rPr lang="en-US" sz="2800" spc="-14">
                <a:solidFill>
                  <a:srgbClr val="FFFFFF"/>
                </a:solidFill>
                <a:latin typeface="Quicksand"/>
              </a:rPr>
              <a:t>Stores CSV files for movies, showtimes, logs, and user data.</a:t>
            </a:r>
          </a:p>
          <a:p>
            <a:pPr>
              <a:lnSpc>
                <a:spcPts val="3920"/>
              </a:lnSpc>
            </a:pPr>
            <a:endParaRPr lang="en-US" sz="2800" spc="-14">
              <a:solidFill>
                <a:srgbClr val="FFFFFF"/>
              </a:solidFill>
              <a:latin typeface="Quicksand"/>
            </a:endParaRPr>
          </a:p>
          <a:p>
            <a:pPr marL="604524" lvl="1" indent="-302262">
              <a:lnSpc>
                <a:spcPts val="3920"/>
              </a:lnSpc>
              <a:buFont typeface="Arial"/>
              <a:buChar char="•"/>
            </a:pPr>
            <a:r>
              <a:rPr lang="en-US" sz="2800" spc="-14">
                <a:solidFill>
                  <a:srgbClr val="FFFFFF"/>
                </a:solidFill>
                <a:latin typeface="Quicksand Bold"/>
              </a:rPr>
              <a:t>Model Subfolder: </a:t>
            </a:r>
            <a:r>
              <a:rPr lang="en-US" sz="2800" spc="-14">
                <a:solidFill>
                  <a:srgbClr val="FFFFFF"/>
                </a:solidFill>
                <a:latin typeface="Quicksand"/>
              </a:rPr>
              <a:t>Contains Java classes representing different data models.</a:t>
            </a:r>
          </a:p>
          <a:p>
            <a:pPr>
              <a:lnSpc>
                <a:spcPts val="3920"/>
              </a:lnSpc>
            </a:pPr>
            <a:endParaRPr lang="en-US" sz="2800" spc="-14">
              <a:solidFill>
                <a:srgbClr val="FFFFFF"/>
              </a:solidFill>
              <a:latin typeface="Quicksand"/>
            </a:endParaRPr>
          </a:p>
          <a:p>
            <a:pPr marL="604524" lvl="1" indent="-302262">
              <a:lnSpc>
                <a:spcPts val="3920"/>
              </a:lnSpc>
              <a:buFont typeface="Arial"/>
              <a:buChar char="•"/>
            </a:pPr>
            <a:r>
              <a:rPr lang="en-US" sz="2800" spc="-14">
                <a:solidFill>
                  <a:srgbClr val="FFFFFF"/>
                </a:solidFill>
                <a:latin typeface="Quicksand Bold"/>
              </a:rPr>
              <a:t>Service Subfolder: </a:t>
            </a:r>
            <a:r>
              <a:rPr lang="en-US" sz="2800" spc="-14">
                <a:solidFill>
                  <a:srgbClr val="FFFFFF"/>
                </a:solidFill>
                <a:latin typeface="Quicksand"/>
              </a:rPr>
              <a:t>Includes services for booking and payment processing.</a:t>
            </a:r>
          </a:p>
          <a:p>
            <a:pPr>
              <a:lnSpc>
                <a:spcPts val="3920"/>
              </a:lnSpc>
            </a:pPr>
            <a:endParaRPr lang="en-US" sz="2800" spc="-14">
              <a:solidFill>
                <a:srgbClr val="FFFFFF"/>
              </a:solidFill>
              <a:latin typeface="Quicksand"/>
            </a:endParaRPr>
          </a:p>
          <a:p>
            <a:pPr marL="604524" lvl="1" indent="-302262">
              <a:lnSpc>
                <a:spcPts val="3920"/>
              </a:lnSpc>
              <a:buFont typeface="Arial"/>
              <a:buChar char="•"/>
            </a:pPr>
            <a:r>
              <a:rPr lang="en-US" sz="2800" spc="-14">
                <a:solidFill>
                  <a:srgbClr val="FFFFFF"/>
                </a:solidFill>
                <a:latin typeface="Quicksand Bold"/>
              </a:rPr>
              <a:t>UI Subfolder: </a:t>
            </a:r>
            <a:r>
              <a:rPr lang="en-US" sz="2800" spc="-14">
                <a:solidFill>
                  <a:srgbClr val="FFFFFF"/>
                </a:solidFill>
                <a:latin typeface="Quicksand"/>
              </a:rPr>
              <a:t>Manages user input and command-line interface.</a:t>
            </a:r>
          </a:p>
          <a:p>
            <a:pPr>
              <a:lnSpc>
                <a:spcPts val="3920"/>
              </a:lnSpc>
            </a:pPr>
            <a:endParaRPr lang="en-US" sz="2800" spc="-14">
              <a:solidFill>
                <a:srgbClr val="FFFFFF"/>
              </a:solidFill>
              <a:latin typeface="Quicksand"/>
            </a:endParaRPr>
          </a:p>
          <a:p>
            <a:pPr marL="604524" lvl="1" indent="-302262">
              <a:lnSpc>
                <a:spcPts val="3920"/>
              </a:lnSpc>
              <a:buFont typeface="Arial"/>
              <a:buChar char="•"/>
            </a:pPr>
            <a:r>
              <a:rPr lang="en-US" sz="2800" spc="-14">
                <a:solidFill>
                  <a:srgbClr val="FFFFFF"/>
                </a:solidFill>
                <a:latin typeface="Quicksand Bold"/>
              </a:rPr>
              <a:t>Main.java: </a:t>
            </a:r>
            <a:r>
              <a:rPr lang="en-US" sz="2800" spc="-14">
                <a:solidFill>
                  <a:srgbClr val="FFFFFF"/>
                </a:solidFill>
                <a:latin typeface="Quicksand"/>
              </a:rPr>
              <a:t>The entry point of the application.</a:t>
            </a:r>
          </a:p>
        </p:txBody>
      </p:sp>
      <p:sp>
        <p:nvSpPr>
          <p:cNvPr id="5" name="Freeform 5"/>
          <p:cNvSpPr/>
          <p:nvPr/>
        </p:nvSpPr>
        <p:spPr>
          <a:xfrm>
            <a:off x="15005029" y="8148965"/>
            <a:ext cx="3282971" cy="2138035"/>
          </a:xfrm>
          <a:custGeom>
            <a:avLst/>
            <a:gdLst/>
            <a:ahLst/>
            <a:cxnLst/>
            <a:rect l="l" t="t" r="r" b="b"/>
            <a:pathLst>
              <a:path w="3282971" h="2138035">
                <a:moveTo>
                  <a:pt x="0" y="0"/>
                </a:moveTo>
                <a:lnTo>
                  <a:pt x="3282971" y="0"/>
                </a:lnTo>
                <a:lnTo>
                  <a:pt x="3282971" y="2138035"/>
                </a:lnTo>
                <a:lnTo>
                  <a:pt x="0" y="213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F54CF-51F6-16A1-C63A-84EDBDF27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96139"/>
            <a:ext cx="3009900" cy="754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867032" y="673622"/>
            <a:ext cx="18288000" cy="113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</a:pPr>
            <a:r>
              <a:rPr lang="en-US" sz="7000">
                <a:solidFill>
                  <a:srgbClr val="FCE19A"/>
                </a:solidFill>
                <a:latin typeface="Agrandir Narrow Heavy"/>
              </a:rPr>
              <a:t>USER  INTERACTION  FLOW</a:t>
            </a:r>
          </a:p>
        </p:txBody>
      </p:sp>
      <p:sp>
        <p:nvSpPr>
          <p:cNvPr id="3" name="Freeform 3"/>
          <p:cNvSpPr/>
          <p:nvPr/>
        </p:nvSpPr>
        <p:spPr>
          <a:xfrm rot="-1520770">
            <a:off x="11655886" y="3640578"/>
            <a:ext cx="6166143" cy="4362546"/>
          </a:xfrm>
          <a:custGeom>
            <a:avLst/>
            <a:gdLst/>
            <a:ahLst/>
            <a:cxnLst/>
            <a:rect l="l" t="t" r="r" b="b"/>
            <a:pathLst>
              <a:path w="6166143" h="4362546">
                <a:moveTo>
                  <a:pt x="0" y="0"/>
                </a:moveTo>
                <a:lnTo>
                  <a:pt x="6166143" y="0"/>
                </a:lnTo>
                <a:lnTo>
                  <a:pt x="6166143" y="4362546"/>
                </a:lnTo>
                <a:lnTo>
                  <a:pt x="0" y="4362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341704"/>
            <a:ext cx="10524975" cy="649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2812" lvl="1" indent="-331406">
              <a:lnSpc>
                <a:spcPts val="4297"/>
              </a:lnSpc>
              <a:buFont typeface="Arial"/>
              <a:buChar char="•"/>
            </a:pPr>
            <a:r>
              <a:rPr lang="en-US" sz="3069" spc="-15">
                <a:solidFill>
                  <a:srgbClr val="FFFFFF"/>
                </a:solidFill>
                <a:latin typeface="Quicksand Bold"/>
              </a:rPr>
              <a:t>Registration/Login:</a:t>
            </a:r>
            <a:r>
              <a:rPr lang="en-US" sz="3069" spc="-15">
                <a:solidFill>
                  <a:srgbClr val="FFFFFF"/>
                </a:solidFill>
                <a:latin typeface="Quicksand"/>
              </a:rPr>
              <a:t> Initial step for user authentication.</a:t>
            </a:r>
          </a:p>
          <a:p>
            <a:pPr>
              <a:lnSpc>
                <a:spcPts val="4297"/>
              </a:lnSpc>
            </a:pPr>
            <a:endParaRPr lang="en-US" sz="3069" spc="-15">
              <a:solidFill>
                <a:srgbClr val="FFFFFF"/>
              </a:solidFill>
              <a:latin typeface="Quicksand"/>
            </a:endParaRPr>
          </a:p>
          <a:p>
            <a:pPr marL="662812" lvl="1" indent="-331406">
              <a:lnSpc>
                <a:spcPts val="4297"/>
              </a:lnSpc>
              <a:buFont typeface="Arial"/>
              <a:buChar char="•"/>
            </a:pPr>
            <a:r>
              <a:rPr lang="en-US" sz="3069" spc="-15">
                <a:solidFill>
                  <a:srgbClr val="FFFFFF"/>
                </a:solidFill>
                <a:latin typeface="Quicksand Bold"/>
              </a:rPr>
              <a:t>Movie Selection:</a:t>
            </a:r>
            <a:r>
              <a:rPr lang="en-US" sz="3069" spc="-15">
                <a:solidFill>
                  <a:srgbClr val="FFFFFF"/>
                </a:solidFill>
                <a:latin typeface="Quicksand"/>
              </a:rPr>
              <a:t> Users can browse and select a movie.</a:t>
            </a:r>
          </a:p>
          <a:p>
            <a:pPr>
              <a:lnSpc>
                <a:spcPts val="4297"/>
              </a:lnSpc>
            </a:pPr>
            <a:endParaRPr lang="en-US" sz="3069" spc="-15">
              <a:solidFill>
                <a:srgbClr val="FFFFFF"/>
              </a:solidFill>
              <a:latin typeface="Quicksand"/>
            </a:endParaRPr>
          </a:p>
          <a:p>
            <a:pPr marL="662812" lvl="1" indent="-331406">
              <a:lnSpc>
                <a:spcPts val="4297"/>
              </a:lnSpc>
              <a:buFont typeface="Arial"/>
              <a:buChar char="•"/>
            </a:pPr>
            <a:r>
              <a:rPr lang="en-US" sz="3069" spc="-15">
                <a:solidFill>
                  <a:srgbClr val="FFFFFF"/>
                </a:solidFill>
                <a:latin typeface="Quicksand Bold"/>
              </a:rPr>
              <a:t>Showtime Selection:</a:t>
            </a:r>
            <a:r>
              <a:rPr lang="en-US" sz="3069" spc="-15">
                <a:solidFill>
                  <a:srgbClr val="FFFFFF"/>
                </a:solidFill>
                <a:latin typeface="Quicksand"/>
              </a:rPr>
              <a:t> Users choose a preferred showtime.</a:t>
            </a:r>
          </a:p>
          <a:p>
            <a:pPr>
              <a:lnSpc>
                <a:spcPts val="4297"/>
              </a:lnSpc>
            </a:pPr>
            <a:endParaRPr lang="en-US" sz="3069" spc="-15">
              <a:solidFill>
                <a:srgbClr val="FFFFFF"/>
              </a:solidFill>
              <a:latin typeface="Quicksand"/>
            </a:endParaRPr>
          </a:p>
          <a:p>
            <a:pPr marL="662812" lvl="1" indent="-331406">
              <a:lnSpc>
                <a:spcPts val="4297"/>
              </a:lnSpc>
              <a:buFont typeface="Arial"/>
              <a:buChar char="•"/>
            </a:pPr>
            <a:r>
              <a:rPr lang="en-US" sz="3069" spc="-15">
                <a:solidFill>
                  <a:srgbClr val="FFFFFF"/>
                </a:solidFill>
                <a:latin typeface="Quicksand Bold"/>
              </a:rPr>
              <a:t>Ticket Booking: </a:t>
            </a:r>
            <a:r>
              <a:rPr lang="en-US" sz="3069" spc="-15">
                <a:solidFill>
                  <a:srgbClr val="FFFFFF"/>
                </a:solidFill>
                <a:latin typeface="Quicksand"/>
              </a:rPr>
              <a:t>Users specify the number of tickets and complete the booking.</a:t>
            </a:r>
          </a:p>
          <a:p>
            <a:pPr>
              <a:lnSpc>
                <a:spcPts val="4297"/>
              </a:lnSpc>
            </a:pPr>
            <a:endParaRPr lang="en-US" sz="3069" spc="-15">
              <a:solidFill>
                <a:srgbClr val="FFFFFF"/>
              </a:solidFill>
              <a:latin typeface="Quicksand"/>
            </a:endParaRPr>
          </a:p>
          <a:p>
            <a:pPr marL="662812" lvl="1" indent="-331406">
              <a:lnSpc>
                <a:spcPts val="4297"/>
              </a:lnSpc>
              <a:buFont typeface="Arial"/>
              <a:buChar char="•"/>
            </a:pPr>
            <a:r>
              <a:rPr lang="en-US" sz="3069" spc="-15">
                <a:solidFill>
                  <a:srgbClr val="FFFFFF"/>
                </a:solidFill>
                <a:latin typeface="Quicksand Bold"/>
              </a:rPr>
              <a:t>Confirmation: </a:t>
            </a:r>
            <a:r>
              <a:rPr lang="en-US" sz="3069" spc="-15">
                <a:solidFill>
                  <a:srgbClr val="FFFFFF"/>
                </a:solidFill>
                <a:latin typeface="Quicksand"/>
              </a:rPr>
              <a:t>Users receive confirmation and ticket details are saved.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82328" y="534585"/>
            <a:ext cx="9752970" cy="1515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99"/>
              </a:lnSpc>
            </a:pPr>
            <a:r>
              <a:rPr lang="en-US" sz="9399">
                <a:solidFill>
                  <a:srgbClr val="FCE19A"/>
                </a:solidFill>
                <a:latin typeface="Agrandir Narrow Heavy"/>
              </a:rPr>
              <a:t>JAVA MODELS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014543"/>
            <a:ext cx="5715167" cy="5229378"/>
          </a:xfrm>
          <a:custGeom>
            <a:avLst/>
            <a:gdLst/>
            <a:ahLst/>
            <a:cxnLst/>
            <a:rect l="l" t="t" r="r" b="b"/>
            <a:pathLst>
              <a:path w="5715167" h="5229378">
                <a:moveTo>
                  <a:pt x="0" y="0"/>
                </a:moveTo>
                <a:lnTo>
                  <a:pt x="5715167" y="0"/>
                </a:lnTo>
                <a:lnTo>
                  <a:pt x="5715167" y="5229378"/>
                </a:lnTo>
                <a:lnTo>
                  <a:pt x="0" y="5229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229599" y="2411904"/>
            <a:ext cx="10405699" cy="704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315" lvl="1" indent="-307658">
              <a:lnSpc>
                <a:spcPts val="3990"/>
              </a:lnSpc>
              <a:buFont typeface="Arial"/>
              <a:buChar char="•"/>
            </a:pPr>
            <a:r>
              <a:rPr lang="en-US" sz="2850" spc="-14">
                <a:solidFill>
                  <a:srgbClr val="FFFFFF"/>
                </a:solidFill>
                <a:latin typeface="Quicksand Bold"/>
              </a:rPr>
              <a:t>Movie.java:</a:t>
            </a:r>
            <a:r>
              <a:rPr lang="en-US" sz="2850" spc="-14">
                <a:solidFill>
                  <a:srgbClr val="FFFFFF"/>
                </a:solidFill>
                <a:latin typeface="Quicksand"/>
              </a:rPr>
              <a:t> Represents a movie with attributes like title, genre, and duration.</a:t>
            </a:r>
          </a:p>
          <a:p>
            <a:pPr>
              <a:lnSpc>
                <a:spcPts val="3990"/>
              </a:lnSpc>
            </a:pPr>
            <a:endParaRPr lang="en-US" sz="2850" spc="-14">
              <a:solidFill>
                <a:srgbClr val="FFFFFF"/>
              </a:solidFill>
              <a:latin typeface="Quicksand"/>
            </a:endParaRPr>
          </a:p>
          <a:p>
            <a:pPr marL="615315" lvl="1" indent="-307658">
              <a:lnSpc>
                <a:spcPts val="3990"/>
              </a:lnSpc>
              <a:buFont typeface="Arial"/>
              <a:buChar char="•"/>
            </a:pPr>
            <a:r>
              <a:rPr lang="en-US" sz="2850" spc="-14">
                <a:solidFill>
                  <a:srgbClr val="FFFFFF"/>
                </a:solidFill>
                <a:latin typeface="Quicksand Bold"/>
              </a:rPr>
              <a:t>Ticket.java:</a:t>
            </a:r>
            <a:r>
              <a:rPr lang="en-US" sz="2850" spc="-14">
                <a:solidFill>
                  <a:srgbClr val="FFFFFF"/>
                </a:solidFill>
                <a:latin typeface="Quicksand"/>
              </a:rPr>
              <a:t> Encapsulates ticket details including movie, showtime, and seat number.</a:t>
            </a:r>
          </a:p>
          <a:p>
            <a:pPr>
              <a:lnSpc>
                <a:spcPts val="3990"/>
              </a:lnSpc>
            </a:pPr>
            <a:endParaRPr lang="en-US" sz="2850" spc="-14">
              <a:solidFill>
                <a:srgbClr val="FFFFFF"/>
              </a:solidFill>
              <a:latin typeface="Quicksand"/>
            </a:endParaRPr>
          </a:p>
          <a:p>
            <a:pPr marL="615315" lvl="1" indent="-307658">
              <a:lnSpc>
                <a:spcPts val="3990"/>
              </a:lnSpc>
              <a:buFont typeface="Arial"/>
              <a:buChar char="•"/>
            </a:pPr>
            <a:r>
              <a:rPr lang="en-US" sz="2850" spc="-14">
                <a:solidFill>
                  <a:srgbClr val="FFFFFF"/>
                </a:solidFill>
                <a:latin typeface="Quicksand Bold"/>
              </a:rPr>
              <a:t>Showtime.java: </a:t>
            </a:r>
            <a:r>
              <a:rPr lang="en-US" sz="2850" spc="-14">
                <a:solidFill>
                  <a:srgbClr val="FFFFFF"/>
                </a:solidFill>
                <a:latin typeface="Quicksand"/>
              </a:rPr>
              <a:t>Defines the showtimes for movies with attributes such as time and date.</a:t>
            </a:r>
          </a:p>
          <a:p>
            <a:pPr>
              <a:lnSpc>
                <a:spcPts val="3990"/>
              </a:lnSpc>
            </a:pPr>
            <a:endParaRPr lang="en-US" sz="2850" spc="-14">
              <a:solidFill>
                <a:srgbClr val="FFFFFF"/>
              </a:solidFill>
              <a:latin typeface="Quicksand"/>
            </a:endParaRPr>
          </a:p>
          <a:p>
            <a:pPr marL="615315" lvl="1" indent="-307658">
              <a:lnSpc>
                <a:spcPts val="3990"/>
              </a:lnSpc>
              <a:buFont typeface="Arial"/>
              <a:buChar char="•"/>
            </a:pPr>
            <a:r>
              <a:rPr lang="en-US" sz="2850" spc="-14">
                <a:solidFill>
                  <a:srgbClr val="FFFFFF"/>
                </a:solidFill>
                <a:latin typeface="Quicksand Bold"/>
              </a:rPr>
              <a:t>User.java: </a:t>
            </a:r>
            <a:r>
              <a:rPr lang="en-US" sz="2850" spc="-14">
                <a:solidFill>
                  <a:srgbClr val="FFFFFF"/>
                </a:solidFill>
                <a:latin typeface="Quicksand"/>
              </a:rPr>
              <a:t>Stores user information necessary for login and registration processes.</a:t>
            </a:r>
          </a:p>
          <a:p>
            <a:pPr>
              <a:lnSpc>
                <a:spcPts val="3990"/>
              </a:lnSpc>
            </a:pPr>
            <a:endParaRPr lang="en-US" sz="2850" spc="-14">
              <a:solidFill>
                <a:srgbClr val="FFFFFF"/>
              </a:solidFill>
              <a:latin typeface="Quicksand"/>
            </a:endParaRPr>
          </a:p>
          <a:p>
            <a:pPr marL="615315" lvl="1" indent="-307658">
              <a:lnSpc>
                <a:spcPts val="3990"/>
              </a:lnSpc>
              <a:buFont typeface="Arial"/>
              <a:buChar char="•"/>
            </a:pPr>
            <a:r>
              <a:rPr lang="en-US" sz="2850" spc="-14">
                <a:solidFill>
                  <a:srgbClr val="FFFFFF"/>
                </a:solidFill>
                <a:latin typeface="Quicksand Bold"/>
              </a:rPr>
              <a:t>Payment.java: </a:t>
            </a:r>
            <a:r>
              <a:rPr lang="en-US" sz="2850" spc="-14">
                <a:solidFill>
                  <a:srgbClr val="FFFFFF"/>
                </a:solidFill>
                <a:latin typeface="Quicksand"/>
              </a:rPr>
              <a:t>Handles payment details and transaction status.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775958" y="431125"/>
            <a:ext cx="18288000" cy="1515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99"/>
              </a:lnSpc>
            </a:pPr>
            <a:r>
              <a:rPr lang="en-US" sz="9399">
                <a:solidFill>
                  <a:srgbClr val="FCE19A"/>
                </a:solidFill>
                <a:latin typeface="Agrandir Narrow Heavy"/>
              </a:rPr>
              <a:t>DATA  MANAGEMENT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8153" y="3227182"/>
            <a:ext cx="10539046" cy="515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6671" lvl="1" indent="-398336">
              <a:lnSpc>
                <a:spcPts val="5166"/>
              </a:lnSpc>
              <a:buFont typeface="Arial"/>
              <a:buChar char="•"/>
            </a:pPr>
            <a:r>
              <a:rPr lang="en-US" sz="3690" spc="-18">
                <a:solidFill>
                  <a:srgbClr val="FFFFFF"/>
                </a:solidFill>
                <a:latin typeface="Quicksand Bold"/>
              </a:rPr>
              <a:t>CSV Files:</a:t>
            </a:r>
            <a:r>
              <a:rPr lang="en-US" sz="3690" spc="-18">
                <a:solidFill>
                  <a:srgbClr val="FFFFFF"/>
                </a:solidFill>
                <a:latin typeface="Quicksand"/>
              </a:rPr>
              <a:t> Serve as the database for storing user and ticket information.</a:t>
            </a:r>
          </a:p>
          <a:p>
            <a:pPr>
              <a:lnSpc>
                <a:spcPts val="5166"/>
              </a:lnSpc>
            </a:pPr>
            <a:endParaRPr lang="en-US" sz="3690" spc="-18">
              <a:solidFill>
                <a:srgbClr val="FFFFFF"/>
              </a:solidFill>
              <a:latin typeface="Quicksand"/>
            </a:endParaRPr>
          </a:p>
          <a:p>
            <a:pPr marL="796671" lvl="1" indent="-398336">
              <a:lnSpc>
                <a:spcPts val="5166"/>
              </a:lnSpc>
              <a:buFont typeface="Arial"/>
              <a:buChar char="•"/>
            </a:pPr>
            <a:r>
              <a:rPr lang="en-US" sz="3690" spc="-18">
                <a:solidFill>
                  <a:srgbClr val="FFFFFF"/>
                </a:solidFill>
                <a:latin typeface="Quicksand Bold"/>
              </a:rPr>
              <a:t>Data Loader:</a:t>
            </a:r>
            <a:r>
              <a:rPr lang="en-US" sz="3690" spc="-18">
                <a:solidFill>
                  <a:srgbClr val="FFFFFF"/>
                </a:solidFill>
                <a:latin typeface="Quicksand"/>
              </a:rPr>
              <a:t> Handles the loading and updating of CSV files.</a:t>
            </a:r>
          </a:p>
          <a:p>
            <a:pPr>
              <a:lnSpc>
                <a:spcPts val="5166"/>
              </a:lnSpc>
            </a:pPr>
            <a:endParaRPr lang="en-US" sz="3690" spc="-18">
              <a:solidFill>
                <a:srgbClr val="FFFFFF"/>
              </a:solidFill>
              <a:latin typeface="Quicksand"/>
            </a:endParaRPr>
          </a:p>
          <a:p>
            <a:pPr marL="796671" lvl="1" indent="-398336">
              <a:lnSpc>
                <a:spcPts val="5166"/>
              </a:lnSpc>
              <a:buFont typeface="Arial"/>
              <a:buChar char="•"/>
            </a:pPr>
            <a:r>
              <a:rPr lang="en-US" sz="3690" spc="-18">
                <a:solidFill>
                  <a:srgbClr val="FFFFFF"/>
                </a:solidFill>
                <a:latin typeface="Quicksand Bold"/>
              </a:rPr>
              <a:t>Flexibility:</a:t>
            </a:r>
            <a:r>
              <a:rPr lang="en-US" sz="3690" spc="-18">
                <a:solidFill>
                  <a:srgbClr val="FFFFFF"/>
                </a:solidFill>
                <a:latin typeface="Quicksand"/>
              </a:rPr>
              <a:t> Easy addition of new movies and showtimes by updating respective CSVs.</a:t>
            </a:r>
          </a:p>
        </p:txBody>
      </p:sp>
      <p:sp>
        <p:nvSpPr>
          <p:cNvPr id="4" name="Freeform 4"/>
          <p:cNvSpPr/>
          <p:nvPr/>
        </p:nvSpPr>
        <p:spPr>
          <a:xfrm>
            <a:off x="11992609" y="3602939"/>
            <a:ext cx="5737750" cy="4245935"/>
          </a:xfrm>
          <a:custGeom>
            <a:avLst/>
            <a:gdLst/>
            <a:ahLst/>
            <a:cxnLst/>
            <a:rect l="l" t="t" r="r" b="b"/>
            <a:pathLst>
              <a:path w="5737750" h="4245935">
                <a:moveTo>
                  <a:pt x="0" y="0"/>
                </a:moveTo>
                <a:lnTo>
                  <a:pt x="5737750" y="0"/>
                </a:lnTo>
                <a:lnTo>
                  <a:pt x="5737750" y="4245935"/>
                </a:lnTo>
                <a:lnTo>
                  <a:pt x="0" y="4245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05757" y="1861750"/>
            <a:ext cx="4876485" cy="994918"/>
            <a:chOff x="0" y="0"/>
            <a:chExt cx="6501980" cy="132655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6501980" cy="1326558"/>
              <a:chOff x="0" y="0"/>
              <a:chExt cx="1284342" cy="2620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284342" cy="262036"/>
              </a:xfrm>
              <a:custGeom>
                <a:avLst/>
                <a:gdLst/>
                <a:ahLst/>
                <a:cxnLst/>
                <a:rect l="l" t="t" r="r" b="b"/>
                <a:pathLst>
                  <a:path w="1284342" h="262036">
                    <a:moveTo>
                      <a:pt x="80968" y="0"/>
                    </a:moveTo>
                    <a:lnTo>
                      <a:pt x="1203374" y="0"/>
                    </a:lnTo>
                    <a:cubicBezTo>
                      <a:pt x="1224848" y="0"/>
                      <a:pt x="1245442" y="8531"/>
                      <a:pt x="1260627" y="23715"/>
                    </a:cubicBezTo>
                    <a:cubicBezTo>
                      <a:pt x="1275811" y="38899"/>
                      <a:pt x="1284342" y="59494"/>
                      <a:pt x="1284342" y="80968"/>
                    </a:cubicBezTo>
                    <a:lnTo>
                      <a:pt x="1284342" y="181068"/>
                    </a:lnTo>
                    <a:cubicBezTo>
                      <a:pt x="1284342" y="202542"/>
                      <a:pt x="1275811" y="223137"/>
                      <a:pt x="1260627" y="238321"/>
                    </a:cubicBezTo>
                    <a:cubicBezTo>
                      <a:pt x="1245442" y="253506"/>
                      <a:pt x="1224848" y="262036"/>
                      <a:pt x="1203374" y="262036"/>
                    </a:cubicBezTo>
                    <a:lnTo>
                      <a:pt x="80968" y="262036"/>
                    </a:lnTo>
                    <a:cubicBezTo>
                      <a:pt x="59494" y="262036"/>
                      <a:pt x="38899" y="253506"/>
                      <a:pt x="23715" y="238321"/>
                    </a:cubicBezTo>
                    <a:cubicBezTo>
                      <a:pt x="8531" y="223137"/>
                      <a:pt x="0" y="202542"/>
                      <a:pt x="0" y="181068"/>
                    </a:cubicBezTo>
                    <a:lnTo>
                      <a:pt x="0" y="80968"/>
                    </a:lnTo>
                    <a:cubicBezTo>
                      <a:pt x="0" y="59494"/>
                      <a:pt x="8531" y="38899"/>
                      <a:pt x="23715" y="23715"/>
                    </a:cubicBezTo>
                    <a:cubicBezTo>
                      <a:pt x="38899" y="8531"/>
                      <a:pt x="59494" y="0"/>
                      <a:pt x="80968" y="0"/>
                    </a:cubicBezTo>
                    <a:close/>
                  </a:path>
                </a:pathLst>
              </a:custGeom>
              <a:solidFill>
                <a:srgbClr val="DE4A48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284342" cy="300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78394" y="198670"/>
              <a:ext cx="5745192" cy="868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Agrandir Heavy"/>
                </a:rPr>
                <a:t>THE END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934071" y="4202280"/>
            <a:ext cx="12419858" cy="209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983"/>
              </a:lnSpc>
            </a:pPr>
            <a:r>
              <a:rPr lang="en-US" sz="12983">
                <a:solidFill>
                  <a:srgbClr val="FCE19A"/>
                </a:solidFill>
                <a:latin typeface="Agrandir Narrow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324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Quicksand Bold</vt:lpstr>
      <vt:lpstr>Quicksand</vt:lpstr>
      <vt:lpstr>Agrandir Medium</vt:lpstr>
      <vt:lpstr>Agrandir Heavy</vt:lpstr>
      <vt:lpstr>Agrandir Narrow Bold</vt:lpstr>
      <vt:lpstr>Agrandir Narrow Heavy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Black, Yellow and Red Illustrative Genres of Film Activity Quiz Presentation</dc:title>
  <dc:creator>Kush</dc:creator>
  <cp:lastModifiedBy>Kush modi</cp:lastModifiedBy>
  <cp:revision>6</cp:revision>
  <dcterms:created xsi:type="dcterms:W3CDTF">2006-08-16T00:00:00Z</dcterms:created>
  <dcterms:modified xsi:type="dcterms:W3CDTF">2024-04-20T08:35:24Z</dcterms:modified>
  <dc:identifier>DAGCikBVq2s</dc:identifier>
</cp:coreProperties>
</file>